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47" r:id="rId2"/>
    <p:sldId id="354" r:id="rId3"/>
    <p:sldId id="370" r:id="rId4"/>
    <p:sldId id="371" r:id="rId5"/>
    <p:sldId id="366" r:id="rId6"/>
    <p:sldId id="367" r:id="rId7"/>
    <p:sldId id="368" r:id="rId8"/>
    <p:sldId id="373" r:id="rId9"/>
    <p:sldId id="362" r:id="rId10"/>
    <p:sldId id="359" r:id="rId11"/>
    <p:sldId id="271" r:id="rId12"/>
    <p:sldId id="356" r:id="rId13"/>
    <p:sldId id="314" r:id="rId14"/>
    <p:sldId id="357" r:id="rId15"/>
    <p:sldId id="369" r:id="rId16"/>
    <p:sldId id="358" r:id="rId17"/>
    <p:sldId id="363" r:id="rId18"/>
    <p:sldId id="364" r:id="rId19"/>
    <p:sldId id="374" r:id="rId20"/>
    <p:sldId id="375"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p:scale>
          <a:sx n="81" d="100"/>
          <a:sy n="81" d="100"/>
        </p:scale>
        <p:origin x="-156" y="210"/>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extLst>
      <p:ext uri="{BB962C8B-B14F-4D97-AF65-F5344CB8AC3E}">
        <p14:creationId xmlns:p14="http://schemas.microsoft.com/office/powerpoint/2010/main" val="422542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2/3/2025</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2/3/2025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427" y="864639"/>
            <a:ext cx="11305571" cy="6074229"/>
          </a:xfrm>
          <a:prstGeom prst="rect">
            <a:avLst/>
          </a:prstGeom>
          <a:noFill/>
        </p:spPr>
      </p:pic>
      <p:pic>
        <p:nvPicPr>
          <p:cNvPr id="3" name="图片 9">
            <a:extLst>
              <a:ext uri="{FF2B5EF4-FFF2-40B4-BE49-F238E27FC236}">
                <a16:creationId xmlns=""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 xmlns:a16="http://schemas.microsoft.com/office/drawing/2014/main" id="{AE011527-5139-1649-B1EE-87717122C37D}"/>
              </a:ext>
            </a:extLst>
          </p:cNvPr>
          <p:cNvSpPr txBox="1"/>
          <p:nvPr/>
        </p:nvSpPr>
        <p:spPr>
          <a:xfrm rot="21049605">
            <a:off x="42600" y="512220"/>
            <a:ext cx="2162032" cy="707886"/>
          </a:xfrm>
          <a:prstGeom prst="rect">
            <a:avLst/>
          </a:prstGeom>
          <a:noFill/>
        </p:spPr>
        <p:txBody>
          <a:bodyPr wrap="square" rtlCol="0">
            <a:spAutoFit/>
          </a:bodyPr>
          <a:lstStyle/>
          <a:p>
            <a:pPr defTabSz="828947">
              <a:defRPr/>
            </a:pPr>
            <a:r>
              <a:rPr lang="en-US" altLang="zh-CN" sz="4000" b="1">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CHÚ GIẢI</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9B850C58-E15F-6F61-EE6B-4BAD374BC352}"/>
              </a:ext>
            </a:extLst>
          </p:cNvPr>
          <p:cNvSpPr txBox="1"/>
          <p:nvPr/>
        </p:nvSpPr>
        <p:spPr>
          <a:xfrm>
            <a:off x="2053351" y="1387915"/>
            <a:ext cx="8971721" cy="3703450"/>
          </a:xfrm>
          <a:prstGeom prst="rect">
            <a:avLst/>
          </a:prstGeom>
          <a:noFill/>
        </p:spPr>
        <p:txBody>
          <a:bodyPr wrap="square">
            <a:spAutoFit/>
          </a:bodyPr>
          <a:lstStyle/>
          <a:p>
            <a:pPr algn="just">
              <a:lnSpc>
                <a:spcPct val="150000"/>
              </a:lnSpc>
            </a:pPr>
            <a:r>
              <a:rPr lang="en-US" sz="32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Coi</a:t>
            </a:r>
            <a:r>
              <a:rPr lang="en-US" sz="32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xem</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xem</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nào</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2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Nè</a:t>
            </a:r>
            <a:r>
              <a:rPr lang="en-US" sz="32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này</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2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Tay </a:t>
            </a:r>
            <a:r>
              <a:rPr lang="en-US" sz="3200" kern="100" dirty="0" err="1">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mặt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tay</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phải</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2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Vân</a:t>
            </a:r>
            <a:r>
              <a:rPr lang="en-US" sz="32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gỗ</a:t>
            </a:r>
            <a:r>
              <a:rPr lang="en-US" sz="32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những</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đường</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cong</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uốn</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lượn</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như</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hình</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vẽ</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mặt</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gỗ</a:t>
            </a:r>
            <a:r>
              <a:rPr lang="en-US" sz="32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58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 xmlns:a16="http://schemas.microsoft.com/office/drawing/2014/main" id="{48A64EAD-9725-28B8-F60D-BF6AC4B70EB3}"/>
              </a:ext>
            </a:extLst>
          </p:cNvPr>
          <p:cNvSpPr txBox="1"/>
          <p:nvPr/>
        </p:nvSpPr>
        <p:spPr>
          <a:xfrm>
            <a:off x="540025" y="1563687"/>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pt-BR" sz="3200">
                <a:solidFill>
                  <a:srgbClr val="FF0000"/>
                </a:solidFill>
                <a:latin typeface="UTM Avo" panose="02040603050506020204" pitchFamily="18" charset="0"/>
              </a:rPr>
              <a:t>Những đặc điểm nào của người bạn mới khiến Minh chú ý? </a:t>
            </a:r>
          </a:p>
          <a:p>
            <a:pPr algn="just">
              <a:lnSpc>
                <a:spcPct val="150000"/>
              </a:lnSpc>
            </a:pPr>
            <a:r>
              <a:rPr lang="pt-BR" sz="3200">
                <a:solidFill>
                  <a:srgbClr val="00B050"/>
                </a:solidFill>
                <a:latin typeface="UTM Avo" panose="02040603050506020204" pitchFamily="18" charset="0"/>
              </a:rPr>
              <a:t>- Bạn có cái tên rất ngộ là Thi Ca và mái tóc xù lông nhím.</a:t>
            </a:r>
            <a:endParaRPr lang="en-US" sz="3200">
              <a:solidFill>
                <a:srgbClr val="00B050"/>
              </a:solidFill>
              <a:latin typeface="UTM Avo" panose="020406030505060202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2"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4BBBA8E-E079-CF6C-B3D0-DF1E99913DE0}"/>
              </a:ext>
            </a:extLst>
          </p:cNvPr>
          <p:cNvSpPr txBox="1"/>
          <p:nvPr/>
        </p:nvSpPr>
        <p:spPr>
          <a:xfrm>
            <a:off x="463826" y="1636436"/>
            <a:ext cx="11463130" cy="2203745"/>
          </a:xfrm>
          <a:prstGeom prst="rect">
            <a:avLst/>
          </a:prstGeom>
          <a:noFill/>
        </p:spPr>
        <p:txBody>
          <a:bodyPr wrap="square">
            <a:spAutoFit/>
          </a:bodyPr>
          <a:lstStyle/>
          <a:p>
            <a:pPr>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pt-BR" sz="3200">
                <a:solidFill>
                  <a:srgbClr val="FF0000"/>
                </a:solidFill>
                <a:latin typeface="UTM Avo" panose="02040603050506020204" pitchFamily="18" charset="0"/>
              </a:rPr>
              <a:t>Vì sao Thi Ca thường đụng vào tay Minh khi đang viết?</a:t>
            </a:r>
          </a:p>
          <a:p>
            <a:pPr>
              <a:lnSpc>
                <a:spcPct val="150000"/>
              </a:lnSpc>
            </a:pPr>
            <a:r>
              <a:rPr lang="pt-BR" sz="3200">
                <a:solidFill>
                  <a:srgbClr val="00B050"/>
                </a:solidFill>
                <a:latin typeface="UTM Avo" panose="02040603050506020204" pitchFamily="18" charset="0"/>
              </a:rPr>
              <a:t>- Vì Thi Ca viết bằng tay trái.</a:t>
            </a:r>
            <a:endParaRPr lang="en-US" sz="3200">
              <a:solidFill>
                <a:srgbClr val="00B05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D2CE8721-63ED-3C8A-5BB4-B31781E48012}"/>
              </a:ext>
            </a:extLst>
          </p:cNvPr>
          <p:cNvSpPr txBox="1"/>
          <p:nvPr/>
        </p:nvSpPr>
        <p:spPr>
          <a:xfrm>
            <a:off x="808382" y="1418753"/>
            <a:ext cx="10760766" cy="3681072"/>
          </a:xfrm>
          <a:prstGeom prst="rect">
            <a:avLst/>
          </a:prstGeom>
          <a:noFill/>
        </p:spPr>
        <p:txBody>
          <a:bodyPr wrap="square">
            <a:spAutoFit/>
          </a:bodyPr>
          <a:lstStyle/>
          <a:p>
            <a:pPr algn="just">
              <a:lnSpc>
                <a:spcPct val="150000"/>
              </a:lnSpc>
            </a:pPr>
            <a:r>
              <a:rPr lang="en-US" sz="3200">
                <a:solidFill>
                  <a:srgbClr val="FF0000"/>
                </a:solidFill>
                <a:effectLst/>
                <a:latin typeface="UTM Avo" panose="02040603050506020204" pitchFamily="18" charset="0"/>
                <a:ea typeface="Times New Roman" panose="02020603050405020304" pitchFamily="18" charset="0"/>
              </a:rPr>
              <a:t>Câu </a:t>
            </a:r>
            <a:r>
              <a:rPr lang="vi-VN" sz="3200">
                <a:solidFill>
                  <a:srgbClr val="FF0000"/>
                </a:solidFill>
                <a:effectLst/>
                <a:latin typeface="UTM Avo" panose="02040603050506020204" pitchFamily="18" charset="0"/>
                <a:ea typeface="Times New Roman" panose="02020603050405020304" pitchFamily="18" charset="0"/>
              </a:rPr>
              <a:t>3. </a:t>
            </a:r>
            <a:r>
              <a:rPr lang="pt-BR" sz="3200">
                <a:solidFill>
                  <a:srgbClr val="FF0000"/>
                </a:solidFill>
                <a:latin typeface="UTM Avo" panose="02040603050506020204" pitchFamily="18" charset="0"/>
              </a:rPr>
              <a:t>Minh dùng phấn kẻ một đường chia đôi mặt bàn để làm gì? </a:t>
            </a:r>
          </a:p>
          <a:p>
            <a:pPr algn="just">
              <a:lnSpc>
                <a:spcPct val="150000"/>
              </a:lnSpc>
            </a:pPr>
            <a:r>
              <a:rPr lang="pt-BR" sz="3200" i="1">
                <a:solidFill>
                  <a:srgbClr val="00B050"/>
                </a:solidFill>
                <a:latin typeface="UTM Avo" panose="02040603050506020204" pitchFamily="18" charset="0"/>
              </a:rPr>
              <a:t>- </a:t>
            </a:r>
            <a:r>
              <a:rPr lang="pt-BR" sz="3200">
                <a:solidFill>
                  <a:srgbClr val="00B050"/>
                </a:solidFill>
                <a:latin typeface="UTM Avo" panose="02040603050506020204" pitchFamily="18" charset="0"/>
              </a:rPr>
              <a:t>Minh dùng phấn kẻ một đường chia đôi mặt bàn là để phân chia ranh giới, để Thi Ca không ngồi lại gần, tránh đụng vào tay Minh khi viết.</a:t>
            </a:r>
            <a:endParaRPr lang="en-US" sz="3200">
              <a:solidFill>
                <a:srgbClr val="00B050"/>
              </a:solidFill>
              <a:latin typeface="UTM Avo" panose="020406030505060202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4BBBA8E-E079-CF6C-B3D0-DF1E99913DE0}"/>
              </a:ext>
            </a:extLst>
          </p:cNvPr>
          <p:cNvSpPr txBox="1"/>
          <p:nvPr/>
        </p:nvSpPr>
        <p:spPr>
          <a:xfrm>
            <a:off x="556592" y="1219131"/>
            <a:ext cx="11012556" cy="4419736"/>
          </a:xfrm>
          <a:prstGeom prst="rect">
            <a:avLst/>
          </a:prstGeom>
          <a:noFill/>
        </p:spPr>
        <p:txBody>
          <a:bodyPr wrap="square">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pt-BR" sz="3200">
                <a:solidFill>
                  <a:srgbClr val="FF0000"/>
                </a:solidFill>
                <a:latin typeface="UTM Avo" panose="02040603050506020204" pitchFamily="18" charset="0"/>
              </a:rPr>
              <a:t>Khi cô giáo cho biết Thi Ca phải vào bệnh viện, Minh đã nhớ lại những gì? </a:t>
            </a:r>
          </a:p>
          <a:p>
            <a:pPr algn="just">
              <a:lnSpc>
                <a:spcPct val="150000"/>
              </a:lnSpc>
            </a:pPr>
            <a:r>
              <a:rPr lang="pt-BR" sz="3200">
                <a:solidFill>
                  <a:srgbClr val="00B050"/>
                </a:solidFill>
                <a:latin typeface="UTM Avo" panose="02040603050506020204" pitchFamily="18" charset="0"/>
              </a:rPr>
              <a:t>- Khi cô giáo cho biết Thi Ca phải vào bệnh viện chữa bàn tay phải, Minh đã nhớ lại việc Thi Ca thường giấu tay phải trong hộc bàn, nhớ ánh mắt buồn của bạn lúc mình vạch đường phấn trắng.</a:t>
            </a:r>
            <a:endParaRPr lang="en-US" sz="3200">
              <a:solidFill>
                <a:srgbClr val="00B050"/>
              </a:solidFill>
              <a:latin typeface="UTM Avo" panose="02040603050506020204" pitchFamily="18" charset="0"/>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F2B151C8-03AB-3556-AFB1-AE3D1DA5A136}"/>
              </a:ext>
            </a:extLst>
          </p:cNvPr>
          <p:cNvSpPr txBox="1"/>
          <p:nvPr/>
        </p:nvSpPr>
        <p:spPr>
          <a:xfrm>
            <a:off x="434008" y="1383282"/>
            <a:ext cx="11267662" cy="4419736"/>
          </a:xfrm>
          <a:prstGeom prst="rect">
            <a:avLst/>
          </a:prstGeom>
          <a:noFill/>
        </p:spPr>
        <p:txBody>
          <a:bodyPr wrap="square">
            <a:spAutoFit/>
          </a:bodyPr>
          <a:lstStyle/>
          <a:p>
            <a:pPr algn="just">
              <a:lnSpc>
                <a:spcPct val="150000"/>
              </a:lnSpc>
            </a:pPr>
            <a:r>
              <a:rPr lang="en-US" sz="3200">
                <a:solidFill>
                  <a:srgbClr val="FF0000"/>
                </a:solidFill>
                <a:effectLst/>
                <a:latin typeface="UTM Avo" panose="02040603050506020204" pitchFamily="18" charset="0"/>
                <a:ea typeface="Times New Roman" panose="02020603050405020304" pitchFamily="18" charset="0"/>
              </a:rPr>
              <a:t>Câu </a:t>
            </a:r>
            <a:r>
              <a:rPr lang="vi-VN" sz="3200">
                <a:solidFill>
                  <a:srgbClr val="FF0000"/>
                </a:solidFill>
                <a:effectLst/>
                <a:latin typeface="UTM Avo" panose="02040603050506020204" pitchFamily="18" charset="0"/>
                <a:ea typeface="Times New Roman" panose="02020603050405020304" pitchFamily="18" charset="0"/>
              </a:rPr>
              <a:t>5. </a:t>
            </a:r>
            <a:r>
              <a:rPr lang="en-US" sz="3200">
                <a:solidFill>
                  <a:srgbClr val="FF0000"/>
                </a:solidFill>
                <a:latin typeface="UTM Avo" panose="02040603050506020204" pitchFamily="18" charset="0"/>
              </a:rPr>
              <a:t>Câu chuyện muốn nói với em điều gì?</a:t>
            </a:r>
          </a:p>
          <a:p>
            <a:pPr algn="just">
              <a:lnSpc>
                <a:spcPct val="150000"/>
              </a:lnSpc>
            </a:pPr>
            <a:r>
              <a:rPr lang="en-US" sz="3200">
                <a:solidFill>
                  <a:srgbClr val="00B050"/>
                </a:solidFill>
                <a:latin typeface="UTM Avo" panose="02040603050506020204" pitchFamily="18" charset="0"/>
              </a:rPr>
              <a:t>- Minh là một cậu bé giàu lòng nhân ái, khi biết về cánh tay phải bị đau của bạn, Minh đã rất ân hận, cảm thấy thương bạn và mong cho bạn sớm khỏi bệnh. Câu chuyện khuyên chúng ta nên dành tình yêu thương, sự chia sẻ, cảm thông với mọi người xung quanh.</a:t>
            </a: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 xmlns:a16="http://schemas.microsoft.com/office/drawing/2014/main" id="{1952AB2E-7914-F92A-778C-F4ED87BCCC59}"/>
              </a:ext>
            </a:extLst>
          </p:cNvPr>
          <p:cNvSpPr txBox="1"/>
          <p:nvPr/>
        </p:nvSpPr>
        <p:spPr>
          <a:xfrm>
            <a:off x="227134" y="2538043"/>
            <a:ext cx="8227752" cy="2203745"/>
          </a:xfrm>
          <a:prstGeom prst="rect">
            <a:avLst/>
          </a:prstGeom>
          <a:noFill/>
        </p:spPr>
        <p:txBody>
          <a:bodyPr wrap="square">
            <a:spAutoFit/>
          </a:bodyPr>
          <a:lstStyle/>
          <a:p>
            <a:pPr marL="180340" algn="just">
              <a:lnSpc>
                <a:spcPct val="150000"/>
              </a:lnSpc>
              <a:tabLst>
                <a:tab pos="270510" algn="l"/>
              </a:tabLst>
            </a:pP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Đọc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giọng </a:t>
            </a:r>
            <a:r>
              <a:rPr lang="en-US" sz="3200">
                <a:solidFill>
                  <a:srgbClr val="0070C0"/>
                </a:solidFill>
                <a:latin typeface="UTM Avo" panose="02040603050506020204" pitchFamily="18" charset="0"/>
              </a:rPr>
              <a:t>đọc phù hợp với nhân vật và tình cảm của nhân vật trong từng thời điểm.</a:t>
            </a: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D955B88-85D5-A00B-0250-9D996585E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4A4228E-C6ED-49EE-EDE5-0613D48B10D8}"/>
              </a:ext>
            </a:extLst>
          </p:cNvPr>
          <p:cNvSpPr txBox="1"/>
          <p:nvPr/>
        </p:nvSpPr>
        <p:spPr>
          <a:xfrm>
            <a:off x="675861" y="624617"/>
            <a:ext cx="10840278" cy="5171480"/>
          </a:xfrm>
          <a:prstGeom prst="rect">
            <a:avLst/>
          </a:prstGeom>
          <a:noFill/>
        </p:spPr>
        <p:txBody>
          <a:bodyPr wrap="square">
            <a:spAutoFit/>
          </a:bodyPr>
          <a:lstStyle/>
          <a:p>
            <a:pPr indent="270510" algn="just">
              <a:lnSpc>
                <a:spcPct val="150000"/>
              </a:lnSpc>
              <a:tabLst>
                <a:tab pos="346075" algn="l"/>
              </a:tabLst>
            </a:pPr>
            <a:r>
              <a:rPr lang="en-US" sz="3200">
                <a:solidFill>
                  <a:srgbClr val="0070C0"/>
                </a:solidFill>
                <a:effectLst/>
                <a:latin typeface="UTM Avo" panose="02040603050506020204" pitchFamily="18" charset="0"/>
                <a:ea typeface="Times New Roman" panose="02020603050405020304" pitchFamily="18" charset="0"/>
              </a:rPr>
              <a:t>		Nhưng cô bạn tóc xù </a:t>
            </a:r>
            <a:r>
              <a:rPr lang="en-US" sz="3200" b="1">
                <a:solidFill>
                  <a:srgbClr val="0070C0"/>
                </a:solidFill>
                <a:effectLst/>
                <a:latin typeface="UTM Avo" panose="02040603050506020204" pitchFamily="18" charset="0"/>
                <a:ea typeface="Times New Roman" panose="02020603050405020304" pitchFamily="18" charset="0"/>
              </a:rPr>
              <a:t>toàn</a:t>
            </a:r>
            <a:r>
              <a:rPr lang="en-US" sz="3200">
                <a:solidFill>
                  <a:srgbClr val="0070C0"/>
                </a:solidFill>
                <a:effectLst/>
                <a:latin typeface="UTM Avo" panose="02040603050506020204" pitchFamily="18" charset="0"/>
                <a:ea typeface="Times New Roman" panose="02020603050405020304" pitchFamily="18" charset="0"/>
              </a:rPr>
              <a:t> làm Minh bực mình. Trong lúc Minh </a:t>
            </a:r>
            <a:r>
              <a:rPr lang="en-US" sz="3200" b="1">
                <a:solidFill>
                  <a:srgbClr val="0070C0"/>
                </a:solidFill>
                <a:effectLst/>
                <a:latin typeface="UTM Avo" panose="02040603050506020204" pitchFamily="18" charset="0"/>
                <a:ea typeface="Times New Roman" panose="02020603050405020304" pitchFamily="18" charset="0"/>
              </a:rPr>
              <a:t>bặm môi</a:t>
            </a:r>
            <a:r>
              <a:rPr lang="en-US" sz="3200">
                <a:solidFill>
                  <a:srgbClr val="0070C0"/>
                </a:solidFill>
                <a:effectLst/>
                <a:latin typeface="UTM Avo" panose="02040603050506020204" pitchFamily="18" charset="0"/>
                <a:ea typeface="Times New Roman" panose="02020603050405020304" pitchFamily="18" charset="0"/>
              </a:rPr>
              <a:t>, </a:t>
            </a:r>
            <a:r>
              <a:rPr lang="en-US" sz="3200" b="1">
                <a:solidFill>
                  <a:srgbClr val="0070C0"/>
                </a:solidFill>
                <a:effectLst/>
                <a:latin typeface="UTM Avo" panose="02040603050506020204" pitchFamily="18" charset="0"/>
                <a:ea typeface="Times New Roman" panose="02020603050405020304" pitchFamily="18" charset="0"/>
              </a:rPr>
              <a:t>nắn nót</a:t>
            </a:r>
            <a:r>
              <a:rPr lang="en-US" sz="3200">
                <a:solidFill>
                  <a:srgbClr val="0070C0"/>
                </a:solidFill>
                <a:effectLst/>
                <a:latin typeface="UTM Avo" panose="02040603050506020204" pitchFamily="18" charset="0"/>
                <a:ea typeface="Times New Roman" panose="02020603050405020304" pitchFamily="18" charset="0"/>
              </a:rPr>
              <a:t> </a:t>
            </a:r>
            <a:r>
              <a:rPr lang="en-US" sz="3200" b="1">
                <a:solidFill>
                  <a:srgbClr val="0070C0"/>
                </a:solidFill>
                <a:effectLst/>
                <a:latin typeface="UTM Avo" panose="02040603050506020204" pitchFamily="18" charset="0"/>
                <a:ea typeface="Times New Roman" panose="02020603050405020304" pitchFamily="18" charset="0"/>
              </a:rPr>
              <a:t>từng dòng chữ</a:t>
            </a:r>
            <a:r>
              <a:rPr lang="en-US" sz="3200">
                <a:solidFill>
                  <a:srgbClr val="0070C0"/>
                </a:solidFill>
                <a:effectLst/>
                <a:latin typeface="UTM Avo" panose="02040603050506020204" pitchFamily="18" charset="0"/>
                <a:ea typeface="Times New Roman" panose="02020603050405020304" pitchFamily="18" charset="0"/>
              </a:rPr>
              <a:t> trên trang vở thì hai cái cùi chỏ </a:t>
            </a:r>
            <a:r>
              <a:rPr lang="en-US" sz="3200" b="1">
                <a:solidFill>
                  <a:srgbClr val="0070C0"/>
                </a:solidFill>
                <a:effectLst/>
                <a:latin typeface="UTM Avo" panose="02040603050506020204" pitchFamily="18" charset="0"/>
                <a:ea typeface="Times New Roman" panose="02020603050405020304" pitchFamily="18" charset="0"/>
              </a:rPr>
              <a:t>đụng nhau đánh cộp</a:t>
            </a:r>
            <a:r>
              <a:rPr lang="en-US" sz="3200">
                <a:solidFill>
                  <a:srgbClr val="0070C0"/>
                </a:solidFill>
                <a:effectLst/>
                <a:latin typeface="UTM Avo" panose="02040603050506020204" pitchFamily="18" charset="0"/>
                <a:ea typeface="Times New Roman" panose="02020603050405020304" pitchFamily="18" charset="0"/>
              </a:rPr>
              <a:t> làm </a:t>
            </a:r>
            <a:r>
              <a:rPr lang="en-US" sz="3200" b="1">
                <a:solidFill>
                  <a:srgbClr val="0070C0"/>
                </a:solidFill>
                <a:effectLst/>
                <a:latin typeface="UTM Avo" panose="02040603050506020204" pitchFamily="18" charset="0"/>
                <a:ea typeface="Times New Roman" panose="02020603050405020304" pitchFamily="18" charset="0"/>
              </a:rPr>
              <a:t>chữ nhảy chồm lên</a:t>
            </a:r>
            <a:r>
              <a:rPr lang="en-US" sz="3200">
                <a:solidFill>
                  <a:srgbClr val="0070C0"/>
                </a:solidFill>
                <a:effectLst/>
                <a:latin typeface="UTM Avo" panose="02040603050506020204" pitchFamily="18" charset="0"/>
                <a:ea typeface="Times New Roman" panose="02020603050405020304" pitchFamily="18" charset="0"/>
              </a:rPr>
              <a:t>, </a:t>
            </a:r>
            <a:r>
              <a:rPr lang="en-US" sz="3200" b="1">
                <a:solidFill>
                  <a:srgbClr val="0070C0"/>
                </a:solidFill>
                <a:effectLst/>
                <a:latin typeface="UTM Avo" panose="02040603050506020204" pitchFamily="18" charset="0"/>
                <a:ea typeface="Times New Roman" panose="02020603050405020304" pitchFamily="18" charset="0"/>
              </a:rPr>
              <a:t>rớt khỏi dòng</a:t>
            </a:r>
            <a:r>
              <a:rPr lang="en-US" sz="3200">
                <a:solidFill>
                  <a:srgbClr val="0070C0"/>
                </a:solidFill>
                <a:effectLst/>
                <a:latin typeface="UTM Avo" panose="02040603050506020204" pitchFamily="18" charset="0"/>
                <a:ea typeface="Times New Roman" panose="02020603050405020304" pitchFamily="18" charset="0"/>
              </a:rPr>
              <a:t>. </a:t>
            </a:r>
            <a:r>
              <a:rPr lang="en-US" sz="3200" b="1">
                <a:solidFill>
                  <a:srgbClr val="0070C0"/>
                </a:solidFill>
                <a:effectLst/>
                <a:latin typeface="UTM Avo" panose="02040603050506020204" pitchFamily="18" charset="0"/>
                <a:ea typeface="Times New Roman" panose="02020603050405020304" pitchFamily="18" charset="0"/>
              </a:rPr>
              <a:t>Tất cả rắc rối là do Thi Ca viết tay trái</a:t>
            </a:r>
            <a:r>
              <a:rPr lang="en-US" sz="3200">
                <a:solidFill>
                  <a:srgbClr val="0070C0"/>
                </a:solidFill>
                <a:effectLst/>
                <a:latin typeface="UTM Avo" panose="02040603050506020204" pitchFamily="18" charset="0"/>
                <a:ea typeface="Times New Roman" panose="02020603050405020304" pitchFamily="18" charset="0"/>
              </a:rPr>
              <a:t>. Hai, ba lần, Minh phải kêu lên: </a:t>
            </a:r>
          </a:p>
          <a:p>
            <a:pPr>
              <a:lnSpc>
                <a:spcPct val="150000"/>
              </a:lnSpc>
            </a:pPr>
            <a:r>
              <a:rPr lang="en-US" sz="3200">
                <a:solidFill>
                  <a:srgbClr val="0070C0"/>
                </a:solidFill>
                <a:effectLst/>
                <a:latin typeface="UTM Avo" panose="02040603050506020204" pitchFamily="18" charset="0"/>
                <a:ea typeface="Times New Roman" panose="02020603050405020304" pitchFamily="18" charset="0"/>
              </a:rPr>
              <a:t>	−</a:t>
            </a:r>
            <a:r>
              <a:rPr lang="en-US" sz="3200" b="1">
                <a:solidFill>
                  <a:srgbClr val="0070C0"/>
                </a:solidFill>
                <a:effectLst/>
                <a:latin typeface="UTM Avo" panose="02040603050506020204" pitchFamily="18" charset="0"/>
                <a:ea typeface="Times New Roman" panose="02020603050405020304" pitchFamily="18" charset="0"/>
              </a:rPr>
              <a:t> Bạn xê ra chút coi! Đụng tay mình rồi nè!</a:t>
            </a:r>
            <a:endParaRPr lang="en-US" sz="3200">
              <a:solidFill>
                <a:srgbClr val="0070C0"/>
              </a:solidFill>
              <a:latin typeface="UTM Avo" panose="02040603050506020204" pitchFamily="18" charset="0"/>
            </a:endParaRPr>
          </a:p>
        </p:txBody>
      </p:sp>
    </p:spTree>
    <p:extLst>
      <p:ext uri="{BB962C8B-B14F-4D97-AF65-F5344CB8AC3E}">
        <p14:creationId xmlns:p14="http://schemas.microsoft.com/office/powerpoint/2010/main" val="47934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2" y="2339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1E138665-48A5-B1BC-B580-12D96CBBFE17}"/>
              </a:ext>
            </a:extLst>
          </p:cNvPr>
          <p:cNvSpPr txBox="1"/>
          <p:nvPr/>
        </p:nvSpPr>
        <p:spPr>
          <a:xfrm>
            <a:off x="1335825" y="1422234"/>
            <a:ext cx="9177512" cy="2000548"/>
          </a:xfrm>
          <a:prstGeom prst="rect">
            <a:avLst/>
          </a:prstGeom>
          <a:noFill/>
        </p:spPr>
        <p:txBody>
          <a:bodyPr wrap="none" rtlCol="0">
            <a:spAutoFit/>
          </a:bodyPr>
          <a:lstStyle/>
          <a:p>
            <a:pPr algn="l"/>
            <a:r>
              <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 TRƯỚC LỚP</a:t>
            </a:r>
          </a:p>
          <a:p>
            <a:pPr algn="l"/>
            <a:endPar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l"/>
            <a:r>
              <a:rPr lang="en-US" sz="36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Học sinh tự chọn đoạn để đọc.</a:t>
            </a:r>
            <a:endParaRPr lang="en-US" sz="36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5" name="Picture 4" descr="A picture containing stationary&#10;&#10;Description automatically generated">
            <a:extLst>
              <a:ext uri="{FF2B5EF4-FFF2-40B4-BE49-F238E27FC236}">
                <a16:creationId xmlns="" xmlns:a16="http://schemas.microsoft.com/office/drawing/2014/main"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 xmlns:a16="http://schemas.microsoft.com/office/drawing/2014/main" id="{89518613-0F13-95EF-304F-97F485FE1577}"/>
              </a:ext>
            </a:extLst>
          </p:cNvPr>
          <p:cNvPicPr>
            <a:picLocks noChangeAspect="1"/>
          </p:cNvPicPr>
          <p:nvPr/>
        </p:nvPicPr>
        <p:blipFill>
          <a:blip r:embed="rId5"/>
          <a:stretch>
            <a:fillRect/>
          </a:stretch>
        </p:blipFill>
        <p:spPr>
          <a:xfrm>
            <a:off x="4462717" y="3603218"/>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B279400-B3D1-7F42-D26D-A24EE41187CF}"/>
              </a:ext>
            </a:extLst>
          </p:cNvPr>
          <p:cNvSpPr txBox="1"/>
          <p:nvPr/>
        </p:nvSpPr>
        <p:spPr>
          <a:xfrm>
            <a:off x="4505741" y="1601544"/>
            <a:ext cx="4876800" cy="3654911"/>
          </a:xfrm>
          <a:prstGeom prst="rect">
            <a:avLst/>
          </a:prstGeom>
          <a:noFill/>
        </p:spPr>
        <p:txBody>
          <a:bodyPr wrap="square" rtlCol="0">
            <a:spAutoFit/>
          </a:bodyPr>
          <a:lstStyle/>
          <a:p>
            <a:pPr algn="just">
              <a:lnSpc>
                <a:spcPct val="150000"/>
              </a:lnSpc>
            </a:pPr>
            <a:r>
              <a:rPr lang="en-US" sz="400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lông nhím</a:t>
            </a:r>
          </a:p>
          <a:p>
            <a:pPr algn="just">
              <a:lnSpc>
                <a:spcPct val="150000"/>
              </a:lnSpc>
            </a:pPr>
            <a:r>
              <a:rPr lang="en-US" sz="400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nắn nót</a:t>
            </a:r>
            <a:endParaRPr lang="en-US" sz="4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lnSpc>
                <a:spcPct val="150000"/>
              </a:lnSpc>
            </a:pPr>
            <a:r>
              <a:rPr lang="en-US" sz="400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vệt phấn</a:t>
            </a:r>
          </a:p>
          <a:p>
            <a:pPr algn="just">
              <a:lnSpc>
                <a:spcPct val="150000"/>
              </a:lnSpc>
            </a:pPr>
            <a:r>
              <a:rPr lang="en-US" sz="400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lốm đốm</a:t>
            </a:r>
          </a:p>
        </p:txBody>
      </p:sp>
      <p:sp>
        <p:nvSpPr>
          <p:cNvPr id="5" name="Google Shape;2351;p42">
            <a:extLst>
              <a:ext uri="{FF2B5EF4-FFF2-40B4-BE49-F238E27FC236}">
                <a16:creationId xmlns="" xmlns:a16="http://schemas.microsoft.com/office/drawing/2014/main"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a:t>
            </a: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400" b="1" kern="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ĐỌC</a:t>
            </a:r>
            <a:r>
              <a:rPr lang="en-US" sz="44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693716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B279400-B3D1-7F42-D26D-A24EE41187CF}"/>
              </a:ext>
            </a:extLst>
          </p:cNvPr>
          <p:cNvSpPr txBox="1"/>
          <p:nvPr/>
        </p:nvSpPr>
        <p:spPr>
          <a:xfrm>
            <a:off x="808383" y="1815495"/>
            <a:ext cx="10999303" cy="3323859"/>
          </a:xfrm>
          <a:prstGeom prst="rect">
            <a:avLst/>
          </a:prstGeom>
          <a:noFill/>
        </p:spPr>
        <p:txBody>
          <a:bodyPr wrap="square" rtlCol="0">
            <a:spAutoFit/>
          </a:bodyPr>
          <a:lstStyle/>
          <a:p>
            <a:pPr algn="just">
              <a:lnSpc>
                <a:spcPct val="150000"/>
              </a:lnSpc>
            </a:pPr>
            <a:r>
              <a:rPr lang="en-US" sz="3600" dirty="0">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Trong</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lúc</a:t>
            </a:r>
            <a:r>
              <a:rPr lang="en-US" sz="3600" dirty="0">
                <a:solidFill>
                  <a:srgbClr val="0070C0"/>
                </a:solidFill>
                <a:latin typeface="UTM Avo" panose="02040603050506020204" pitchFamily="18" charset="0"/>
                <a:cs typeface="Calibri" panose="020F0502020204030204" pitchFamily="34" charset="0"/>
              </a:rPr>
              <a:t> Minh </a:t>
            </a:r>
            <a:r>
              <a:rPr lang="en-US" sz="3600" dirty="0" err="1">
                <a:solidFill>
                  <a:srgbClr val="0070C0"/>
                </a:solidFill>
                <a:latin typeface="UTM Avo" panose="02040603050506020204" pitchFamily="18" charset="0"/>
                <a:cs typeface="Calibri" panose="020F0502020204030204" pitchFamily="34" charset="0"/>
              </a:rPr>
              <a:t>bặm</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môi</a:t>
            </a:r>
            <a:r>
              <a:rPr lang="vi-VN" sz="3600" dirty="0">
                <a:solidFill>
                  <a:srgbClr val="0070C0"/>
                </a:solidFill>
                <a:latin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cs typeface="Calibri" panose="020F0502020204030204" pitchFamily="34" charset="0"/>
              </a:rPr>
              <a:t>/</a:t>
            </a:r>
            <a:r>
              <a:rPr lang="vi-VN"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nắn</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nót</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từng</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dòng</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chữ</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trên</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trang</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vở</a:t>
            </a:r>
            <a:r>
              <a:rPr lang="en-US" sz="3600" dirty="0">
                <a:solidFill>
                  <a:srgbClr val="FF0000"/>
                </a:solidFill>
                <a:latin typeface="UTM Avo" panose="02040603050506020204" pitchFamily="18" charset="0"/>
                <a:cs typeface="Calibri" panose="020F0502020204030204" pitchFamily="34" charset="0"/>
              </a:rPr>
              <a:t>/</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thì</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hai</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cái</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cùi</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chỏ</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đụng</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nhau</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đánh</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cộp</a:t>
            </a:r>
            <a:r>
              <a:rPr lang="en-US" sz="3600" dirty="0">
                <a:solidFill>
                  <a:srgbClr val="FF0000"/>
                </a:solidFill>
                <a:latin typeface="UTM Avo" panose="02040603050506020204" pitchFamily="18" charset="0"/>
                <a:cs typeface="Calibri" panose="020F0502020204030204" pitchFamily="34" charset="0"/>
              </a:rPr>
              <a:t>/</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làm</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chữ</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nhảy</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chồm</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lên</a:t>
            </a:r>
            <a:r>
              <a:rPr lang="en-US" sz="3600" dirty="0">
                <a:solidFill>
                  <a:srgbClr val="0070C0"/>
                </a:solidFill>
                <a:latin typeface="UTM Avo" panose="02040603050506020204" pitchFamily="18" charset="0"/>
                <a:cs typeface="Calibri" panose="020F0502020204030204" pitchFamily="34" charset="0"/>
              </a:rPr>
              <a:t>,</a:t>
            </a:r>
            <a:r>
              <a:rPr lang="en-US" sz="3600" dirty="0">
                <a:solidFill>
                  <a:srgbClr val="FF0000"/>
                </a:solidFill>
                <a:latin typeface="UTM Avo" panose="02040603050506020204" pitchFamily="18" charset="0"/>
                <a:cs typeface="Calibri" panose="020F0502020204030204" pitchFamily="34" charset="0"/>
              </a:rPr>
              <a:t>/</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rớt</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khỏi</a:t>
            </a:r>
            <a:r>
              <a:rPr lang="en-US" sz="3600" dirty="0">
                <a:solidFill>
                  <a:srgbClr val="0070C0"/>
                </a:solidFill>
                <a:latin typeface="UTM Avo" panose="02040603050506020204" pitchFamily="18" charset="0"/>
                <a:cs typeface="Calibri" panose="020F0502020204030204" pitchFamily="34" charset="0"/>
              </a:rPr>
              <a:t> </a:t>
            </a:r>
            <a:r>
              <a:rPr lang="en-US" sz="3600" dirty="0" err="1">
                <a:solidFill>
                  <a:srgbClr val="0070C0"/>
                </a:solidFill>
                <a:latin typeface="UTM Avo" panose="02040603050506020204" pitchFamily="18" charset="0"/>
                <a:cs typeface="Calibri" panose="020F0502020204030204" pitchFamily="34" charset="0"/>
              </a:rPr>
              <a:t>dòng</a:t>
            </a:r>
            <a:r>
              <a:rPr lang="en-US" sz="3600" dirty="0">
                <a:solidFill>
                  <a:srgbClr val="0070C0"/>
                </a:solidFill>
                <a:latin typeface="UTM Avo" panose="02040603050506020204" pitchFamily="18" charset="0"/>
                <a:cs typeface="Calibri" panose="020F0502020204030204" pitchFamily="34" charset="0"/>
              </a:rPr>
              <a:t>.</a:t>
            </a:r>
            <a:r>
              <a:rPr lang="en-US" sz="3600" dirty="0">
                <a:solidFill>
                  <a:srgbClr val="FF0000"/>
                </a:solidFill>
                <a:latin typeface="UTM Avo" panose="02040603050506020204" pitchFamily="18" charset="0"/>
                <a:cs typeface="Calibri" panose="020F0502020204030204" pitchFamily="34" charset="0"/>
              </a:rPr>
              <a:t>//</a:t>
            </a:r>
            <a:endParaRPr lang="vi-VN" sz="3600" dirty="0">
              <a:solidFill>
                <a:srgbClr val="FF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05AD5218-3F69-B750-6158-85F59D3FEEAD}"/>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Tree>
    <p:extLst>
      <p:ext uri="{BB962C8B-B14F-4D97-AF65-F5344CB8AC3E}">
        <p14:creationId xmlns:p14="http://schemas.microsoft.com/office/powerpoint/2010/main" val="429364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77488DC-CF32-EC3E-C7C7-547175656E6E}"/>
              </a:ext>
            </a:extLst>
          </p:cNvPr>
          <p:cNvSpPr txBox="1"/>
          <p:nvPr/>
        </p:nvSpPr>
        <p:spPr>
          <a:xfrm>
            <a:off x="334617" y="1150694"/>
            <a:ext cx="11234532" cy="5364995"/>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Vệt phấn trên mặt bàn</a:t>
            </a:r>
          </a:p>
          <a:p>
            <a:pPr algn="just" defTabSz="914400">
              <a:defRPr/>
            </a:pPr>
            <a:endParaRPr lang="en-US" sz="2800">
              <a:solidFill>
                <a:srgbClr val="FF0000"/>
              </a:solidFill>
              <a:latin typeface="UTM Avo" panose="02040603050506020204" pitchFamily="18" charset="0"/>
              <a:cs typeface="Times New Roman" panose="02020603050405020304" pitchFamily="18" charset="0"/>
            </a:endParaRPr>
          </a:p>
          <a:p>
            <a:pPr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a:t>
            </a:r>
            <a:r>
              <a:rPr lang="vi-VN" sz="3200" kern="100">
                <a:effectLst/>
                <a:latin typeface="UTM Avo" panose="02040603050506020204" pitchFamily="18" charset="0"/>
                <a:ea typeface="Calibri" panose="020F0502020204030204" pitchFamily="34" charset="0"/>
                <a:cs typeface="Times New Roman" panose="02020603050405020304" pitchFamily="18" charset="0"/>
              </a:rPr>
              <a:t>Lớp Minh có thêm học sinh mới. Đó là một cô bạn có cái tên rất ngộ: Thi Ca. Cô giáo xếp Thi Ca ngồi ngay cạnh Minh. Minh tò mò ngó mái tóc xù lông nhím của bạn, định bụng sẽ làm quen với “người hàng xóm” mới thật vui vẻ.</a:t>
            </a:r>
            <a:endParaRPr lang="en-US" sz="3200" kern="100">
              <a:effectLst/>
              <a:latin typeface="UTM Avo" panose="02040603050506020204" pitchFamily="18" charset="0"/>
              <a:ea typeface="Calibri" panose="020F0502020204030204" pitchFamily="34" charset="0"/>
              <a:cs typeface="Times New Roman" panose="02020603050405020304" pitchFamily="18" charset="0"/>
            </a:endParaRPr>
          </a:p>
          <a:p>
            <a:pPr algn="just" defTabSz="914400">
              <a:lnSpc>
                <a:spcPct val="150000"/>
              </a:lnSpc>
              <a:defRPr/>
            </a:pPr>
            <a:r>
              <a:rPr lang="en-US" altLang="vi-VN" sz="3000">
                <a:solidFill>
                  <a:srgbClr val="000000"/>
                </a:solidFill>
                <a:latin typeface="UTM Avo" panose="02040603050506020204" pitchFamily="18" charset="0"/>
                <a:cs typeface="Times New Roman" panose="02020603050405020304" pitchFamily="18" charset="0"/>
              </a:rPr>
              <a:t>.</a:t>
            </a:r>
          </a:p>
        </p:txBody>
      </p:sp>
      <p:sp>
        <p:nvSpPr>
          <p:cNvPr id="6" name="Oval 5">
            <a:extLst>
              <a:ext uri="{FF2B5EF4-FFF2-40B4-BE49-F238E27FC236}">
                <a16:creationId xmlns="" xmlns:a16="http://schemas.microsoft.com/office/drawing/2014/main" id="{7E2EBA29-D0B6-6248-2036-6E2AA3EF4A58}"/>
              </a:ext>
            </a:extLst>
          </p:cNvPr>
          <p:cNvSpPr/>
          <p:nvPr/>
        </p:nvSpPr>
        <p:spPr>
          <a:xfrm>
            <a:off x="509245" y="2239618"/>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pic>
        <p:nvPicPr>
          <p:cNvPr id="3" name="Picture 2">
            <a:extLst>
              <a:ext uri="{FF2B5EF4-FFF2-40B4-BE49-F238E27FC236}">
                <a16:creationId xmlns="" xmlns:a16="http://schemas.microsoft.com/office/drawing/2014/main" id="{8E2BEB01-F2E7-15B6-238A-659B6FFAF2FB}"/>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Tree>
    <p:extLst>
      <p:ext uri="{BB962C8B-B14F-4D97-AF65-F5344CB8AC3E}">
        <p14:creationId xmlns:p14="http://schemas.microsoft.com/office/powerpoint/2010/main" val="44069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5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D267E3B6-1F2D-8F7E-C970-C3821514CB8B}"/>
              </a:ext>
            </a:extLst>
          </p:cNvPr>
          <p:cNvSpPr txBox="1"/>
          <p:nvPr/>
        </p:nvSpPr>
        <p:spPr>
          <a:xfrm>
            <a:off x="119271" y="278294"/>
            <a:ext cx="11953461" cy="5817811"/>
          </a:xfrm>
          <a:prstGeom prst="rect">
            <a:avLst/>
          </a:prstGeom>
          <a:noFill/>
        </p:spPr>
        <p:txBody>
          <a:bodyPr wrap="square">
            <a:spAutoFit/>
          </a:bodyPr>
          <a:lstStyle/>
          <a:p>
            <a:pPr algn="just">
              <a:lnSpc>
                <a:spcPct val="150000"/>
              </a:lnSpc>
            </a:pPr>
            <a:r>
              <a:rPr lang="en-US" sz="2500">
                <a:solidFill>
                  <a:srgbClr val="000000"/>
                </a:solidFill>
                <a:latin typeface="UTM Avo" panose="02040603050506020204" pitchFamily="18" charset="0"/>
                <a:cs typeface="Times New Roman" panose="02020603050405020304" pitchFamily="18" charset="0"/>
              </a:rPr>
              <a:t>   	 </a:t>
            </a:r>
            <a:r>
              <a:rPr lang="vi-VN" sz="2800" kern="100">
                <a:effectLst/>
                <a:latin typeface="UTM Avo" panose="02040603050506020204" pitchFamily="18" charset="0"/>
                <a:ea typeface="Calibri" panose="020F0502020204030204" pitchFamily="34" charset="0"/>
                <a:cs typeface="Times New Roman" panose="02020603050405020304" pitchFamily="18" charset="0"/>
              </a:rPr>
              <a:t>Nhưng cô bạn tóc xù toàn làm Minh bực mình. Trong lúc Minh bặm môi, nắn nót từng dòng chữ trên trang vở thì hai cái cùi chỏ đụng nhau đánh cộp làm chữ nhảy chồm lên, rớt khỏi dòng. Tất cả rắc rối là do Thi Ca viết tay trái. Hai, ba lần, Minh phải kêu lên: </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kern="1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100">
                <a:effectLst/>
                <a:latin typeface="UTM Avo" panose="02040603050506020204" pitchFamily="18" charset="0"/>
                <a:ea typeface="Calibri" panose="020F0502020204030204" pitchFamily="34" charset="0"/>
                <a:cs typeface="Times New Roman" panose="02020603050405020304" pitchFamily="18" charset="0"/>
              </a:rPr>
              <a:t> Bạn xê ra chút coi! Đụng tay mình rồi nè!</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vi-VN" sz="2800" kern="100">
                <a:effectLst/>
                <a:latin typeface="UTM Avo" panose="02040603050506020204" pitchFamily="18" charset="0"/>
                <a:ea typeface="Calibri" panose="020F0502020204030204" pitchFamily="34" charset="0"/>
                <a:cs typeface="Times New Roman" panose="02020603050405020304" pitchFamily="18" charset="0"/>
              </a:rPr>
              <a:t>Tới lần thứ tư, Minh lấy phấn kẻ một đường chia đôi mặt bàn: </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800" kern="100">
                <a:latin typeface="UTM Avo" panose="02040603050506020204" pitchFamily="18" charset="0"/>
                <a:ea typeface="Calibri" panose="020F0502020204030204" pitchFamily="34" charset="0"/>
                <a:cs typeface="Times New Roman" panose="02020603050405020304" pitchFamily="18" charset="0"/>
              </a:rPr>
              <a:t>    </a:t>
            </a:r>
            <a:r>
              <a:rPr lang="vi-VN" sz="2800" kern="1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100">
                <a:effectLst/>
                <a:latin typeface="UTM Avo" panose="02040603050506020204" pitchFamily="18" charset="0"/>
                <a:ea typeface="Calibri" panose="020F0502020204030204" pitchFamily="34" charset="0"/>
                <a:cs typeface="Times New Roman" panose="02020603050405020304" pitchFamily="18" charset="0"/>
              </a:rPr>
              <a:t> </a:t>
            </a:r>
            <a:r>
              <a:rPr lang="vi-VN" sz="2800" kern="100">
                <a:effectLst/>
                <a:latin typeface="UTM Avo" panose="02040603050506020204" pitchFamily="18" charset="0"/>
                <a:ea typeface="Calibri" panose="020F0502020204030204" pitchFamily="34" charset="0"/>
                <a:cs typeface="UTM Avo" panose="02040603050506020204" pitchFamily="18" charset="0"/>
              </a:rPr>
              <a:t>Đâ</a:t>
            </a:r>
            <a:r>
              <a:rPr lang="vi-VN" sz="2800" kern="100">
                <a:effectLst/>
                <a:latin typeface="UTM Avo" panose="02040603050506020204" pitchFamily="18" charset="0"/>
                <a:ea typeface="Calibri" panose="020F0502020204030204" pitchFamily="34" charset="0"/>
                <a:cs typeface="Times New Roman" panose="02020603050405020304" pitchFamily="18" charset="0"/>
              </a:rPr>
              <a:t>y l</a:t>
            </a:r>
            <a:r>
              <a:rPr lang="vi-VN" sz="2800" kern="100">
                <a:effectLst/>
                <a:latin typeface="UTM Avo" panose="02040603050506020204" pitchFamily="18" charset="0"/>
                <a:ea typeface="Calibri" panose="020F0502020204030204" pitchFamily="34" charset="0"/>
                <a:cs typeface="UTM Avo" panose="02040603050506020204" pitchFamily="18" charset="0"/>
              </a:rPr>
              <a:t>à</a:t>
            </a:r>
            <a:r>
              <a:rPr lang="vi-VN" sz="2800" kern="100">
                <a:effectLst/>
                <a:latin typeface="UTM Avo" panose="02040603050506020204" pitchFamily="18" charset="0"/>
                <a:ea typeface="Calibri" panose="020F0502020204030204" pitchFamily="34" charset="0"/>
                <a:cs typeface="Times New Roman" panose="02020603050405020304" pitchFamily="18" charset="0"/>
              </a:rPr>
              <a:t> ranh giới. Bạn không được để tay thò qua chỗ mình nhé! </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800" kern="100">
                <a:latin typeface="UTM Avo" panose="02040603050506020204" pitchFamily="18" charset="0"/>
                <a:ea typeface="Calibri" panose="020F0502020204030204" pitchFamily="34" charset="0"/>
                <a:cs typeface="Times New Roman" panose="02020603050405020304" pitchFamily="18" charset="0"/>
              </a:rPr>
              <a:t>	</a:t>
            </a:r>
            <a:r>
              <a:rPr lang="vi-VN" sz="2800" kern="100">
                <a:effectLst/>
                <a:latin typeface="UTM Avo" panose="02040603050506020204" pitchFamily="18" charset="0"/>
                <a:ea typeface="Calibri" panose="020F0502020204030204" pitchFamily="34" charset="0"/>
                <a:cs typeface="Times New Roman" panose="02020603050405020304" pitchFamily="18" charset="0"/>
              </a:rPr>
              <a:t>Thi Ca nhìn đường phấn trắng, gương mặt thoáng buồn. Đường ranh giới cứ thế tồn tại trên mặt bàn hết một tuần. </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 xmlns:a16="http://schemas.microsoft.com/office/drawing/2014/main" id="{B7952119-F44A-4666-B39A-0D909B0297B3}"/>
              </a:ext>
            </a:extLst>
          </p:cNvPr>
          <p:cNvSpPr/>
          <p:nvPr/>
        </p:nvSpPr>
        <p:spPr>
          <a:xfrm>
            <a:off x="384313" y="251790"/>
            <a:ext cx="564181" cy="569842"/>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24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E51F45C-026E-0E15-485D-FE58CAE1D0C1}"/>
              </a:ext>
            </a:extLst>
          </p:cNvPr>
          <p:cNvSpPr txBox="1"/>
          <p:nvPr/>
        </p:nvSpPr>
        <p:spPr>
          <a:xfrm>
            <a:off x="318052" y="1683027"/>
            <a:ext cx="11534119" cy="2964786"/>
          </a:xfrm>
          <a:prstGeom prst="rect">
            <a:avLst/>
          </a:prstGeom>
          <a:noFill/>
        </p:spPr>
        <p:txBody>
          <a:bodyPr wrap="square">
            <a:spAutoFit/>
          </a:bodyPr>
          <a:lstStyle/>
          <a:p>
            <a:pPr algn="just">
              <a:lnSpc>
                <a:spcPct val="150000"/>
              </a:lnSpc>
            </a:pPr>
            <a:r>
              <a:rPr lang="en-US" altLang="vi-VN" sz="3000">
                <a:solidFill>
                  <a:srgbClr val="000000"/>
                </a:solidFill>
                <a:latin typeface="UTM Avo" panose="02040603050506020204" pitchFamily="18" charset="0"/>
                <a:cs typeface="Times New Roman" panose="02020603050405020304" pitchFamily="18" charset="0"/>
              </a:rPr>
              <a:t>	</a:t>
            </a:r>
            <a:r>
              <a:rPr lang="vi-VN" sz="3200" kern="100">
                <a:effectLst/>
                <a:latin typeface="UTM Avo" panose="02040603050506020204" pitchFamily="18" charset="0"/>
                <a:ea typeface="Calibri" panose="020F0502020204030204" pitchFamily="34" charset="0"/>
                <a:cs typeface="Times New Roman" panose="02020603050405020304" pitchFamily="18" charset="0"/>
              </a:rPr>
              <a:t>Hôm ấy, trống vào lớp lâu rồi mà không thấy Thi Ca xuất hiện. Thì ra bạn ấy phải vào bệnh viện. Cô giáo nói: </a:t>
            </a:r>
            <a:endParaRPr lang="en-US" sz="3200" kern="100">
              <a:effectLs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kern="100">
                <a:effectLst/>
                <a:latin typeface="UTM Avo" panose="02040603050506020204" pitchFamily="18" charset="0"/>
                <a:ea typeface="Calibri" panose="020F0502020204030204" pitchFamily="34" charset="0"/>
                <a:cs typeface="Times New Roman" panose="02020603050405020304" pitchFamily="18" charset="0"/>
              </a:rPr>
              <a:t> Hi vọng lần này bác sĩ sẽ giúp chữa lành cánh tay mặt để bạn không phải viết bằng tay trái nữa!</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 xmlns:a16="http://schemas.microsoft.com/office/drawing/2014/main" id="{A12F10EA-EB36-0888-9CFD-DE43F539CFF1}"/>
              </a:ext>
            </a:extLst>
          </p:cNvPr>
          <p:cNvSpPr/>
          <p:nvPr/>
        </p:nvSpPr>
        <p:spPr>
          <a:xfrm>
            <a:off x="463826" y="1563758"/>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90172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 xmlns:a16="http://schemas.microsoft.com/office/drawing/2014/main" id="{02808839-748A-FA56-4DF9-E5FD2127BC03}"/>
              </a:ext>
            </a:extLst>
          </p:cNvPr>
          <p:cNvSpPr/>
          <p:nvPr/>
        </p:nvSpPr>
        <p:spPr>
          <a:xfrm>
            <a:off x="301005" y="106244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4</a:t>
            </a:r>
            <a:endParaRPr lang="en-US" sz="2000" b="1" dirty="0">
              <a:solidFill>
                <a:srgbClr val="FF0000"/>
              </a:solidFill>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89905C99-AC6C-75E6-8C61-BBFE49D3FE92}"/>
              </a:ext>
            </a:extLst>
          </p:cNvPr>
          <p:cNvSpPr txBox="1"/>
          <p:nvPr/>
        </p:nvSpPr>
        <p:spPr>
          <a:xfrm>
            <a:off x="653151" y="1077960"/>
            <a:ext cx="11237844" cy="4339586"/>
          </a:xfrm>
          <a:prstGeom prst="rect">
            <a:avLst/>
          </a:prstGeom>
          <a:noFill/>
        </p:spPr>
        <p:txBody>
          <a:bodyPr wrap="square">
            <a:spAutoFit/>
          </a:bodyPr>
          <a:lstStyle/>
          <a:p>
            <a:pPr algn="just">
              <a:lnSpc>
                <a:spcPct val="150000"/>
              </a:lnSpc>
            </a:pPr>
            <a:r>
              <a:rPr lang="en-US" sz="2800" kern="100">
                <a:effectLst/>
                <a:latin typeface="UTM Avo" panose="02040603050506020204" pitchFamily="18" charset="0"/>
                <a:ea typeface="Calibri" panose="020F0502020204030204" pitchFamily="34" charset="0"/>
                <a:cs typeface="Times New Roman" panose="02020603050405020304" pitchFamily="18" charset="0"/>
              </a:rPr>
              <a:t>	</a:t>
            </a:r>
            <a:r>
              <a:rPr lang="vi-VN" sz="2800" kern="100">
                <a:effectLst/>
                <a:latin typeface="UTM Avo" panose="02040603050506020204" pitchFamily="18" charset="0"/>
                <a:ea typeface="Calibri" panose="020F0502020204030204" pitchFamily="34" charset="0"/>
                <a:cs typeface="Times New Roman" panose="02020603050405020304" pitchFamily="18" charset="0"/>
              </a:rPr>
              <a:t>Lời cô giáo làm Minh chợt nhớ ra Thi Ca hay giấu bàn tay mặt trong hộc bàn. Minh nhớ ánh mắt buồn của bạn lúc nhìn Minh vạch đường phấn trắng. Càng nhớ càng ân hận. Mím môi, Minh đè mạnh chiếc khăn, xoá vệt phấn trên mặt bàn. </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800" kern="100">
                <a:latin typeface="UTM Avo" panose="02040603050506020204" pitchFamily="18" charset="0"/>
                <a:ea typeface="Calibri" panose="020F0502020204030204" pitchFamily="34" charset="0"/>
                <a:cs typeface="Times New Roman" panose="02020603050405020304" pitchFamily="18" charset="0"/>
              </a:rPr>
              <a:t>	</a:t>
            </a:r>
            <a:r>
              <a:rPr lang="vi-VN" sz="2800" kern="100">
                <a:effectLst/>
                <a:latin typeface="UTM Avo" panose="02040603050506020204" pitchFamily="18" charset="0"/>
                <a:ea typeface="Calibri" panose="020F0502020204030204" pitchFamily="34" charset="0"/>
                <a:cs typeface="Times New Roman" panose="02020603050405020304" pitchFamily="18" charset="0"/>
              </a:rPr>
              <a:t>“Mau về nhé, Thi Ca!” </a:t>
            </a:r>
            <a:r>
              <a:rPr lang="vi-VN" sz="2800" kern="1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100">
                <a:effectLst/>
                <a:latin typeface="UTM Avo" panose="02040603050506020204" pitchFamily="18" charset="0"/>
                <a:ea typeface="Calibri" panose="020F0502020204030204" pitchFamily="34" charset="0"/>
                <a:cs typeface="Times New Roman" panose="02020603050405020304" pitchFamily="18" charset="0"/>
              </a:rPr>
              <a:t> Minh n</a:t>
            </a:r>
            <a:r>
              <a:rPr lang="vi-VN" sz="2800" kern="100">
                <a:effectLst/>
                <a:latin typeface="UTM Avo" panose="02040603050506020204" pitchFamily="18" charset="0"/>
                <a:ea typeface="Calibri" panose="020F0502020204030204" pitchFamily="34" charset="0"/>
                <a:cs typeface="UTM Avo" panose="02040603050506020204" pitchFamily="18" charset="0"/>
              </a:rPr>
              <a:t>ó</a:t>
            </a:r>
            <a:r>
              <a:rPr lang="vi-VN" sz="2800" kern="100">
                <a:effectLst/>
                <a:latin typeface="UTM Avo" panose="02040603050506020204" pitchFamily="18" charset="0"/>
                <a:ea typeface="Calibri" panose="020F0502020204030204" pitchFamily="34" charset="0"/>
                <a:cs typeface="Times New Roman" panose="02020603050405020304" pitchFamily="18" charset="0"/>
              </a:rPr>
              <a:t>i với vệt phấn chỉ còn là một đường mờ nhạt trên mặt gỗ lốm đốm vân nâu. </a:t>
            </a:r>
            <a:endParaRPr lang="en-US" sz="2800" kern="100">
              <a:effectLst/>
              <a:latin typeface="UTM Avo" panose="02040603050506020204" pitchFamily="18" charset="0"/>
              <a:ea typeface="Calibri" panose="020F0502020204030204" pitchFamily="34" charset="0"/>
              <a:cs typeface="Times New Roman" panose="02020603050405020304" pitchFamily="18" charset="0"/>
            </a:endParaRPr>
          </a:p>
          <a:p>
            <a:pPr algn="r">
              <a:lnSpc>
                <a:spcPct val="150000"/>
              </a:lnSpc>
            </a:pPr>
            <a:r>
              <a:rPr lang="vi-VN" sz="1800" kern="100">
                <a:effectLst/>
                <a:latin typeface="UTM Avo" panose="02040603050506020204" pitchFamily="18" charset="0"/>
                <a:ea typeface="Calibri" panose="020F0502020204030204" pitchFamily="34" charset="0"/>
                <a:cs typeface="Times New Roman" panose="02020603050405020304" pitchFamily="18" charset="0"/>
              </a:rPr>
              <a:t>Theo NGUYỄN THỊ KIM HOÀ</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668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 xmlns:a16="http://schemas.microsoft.com/office/drawing/2014/main"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724</Words>
  <Application>Microsoft Office PowerPoint</Application>
  <PresentationFormat>Custom</PresentationFormat>
  <Paragraphs>58</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123</cp:revision>
  <dcterms:created xsi:type="dcterms:W3CDTF">2022-09-23T07:10:00Z</dcterms:created>
  <dcterms:modified xsi:type="dcterms:W3CDTF">2025-02-03T03:17:31Z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