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  <p:sldMasterId id="2147483697" r:id="rId4"/>
  </p:sldMasterIdLst>
  <p:notesMasterIdLst>
    <p:notesMasterId r:id="rId14"/>
  </p:notesMasterIdLst>
  <p:sldIdLst>
    <p:sldId id="474" r:id="rId5"/>
    <p:sldId id="475" r:id="rId6"/>
    <p:sldId id="449" r:id="rId7"/>
    <p:sldId id="517" r:id="rId8"/>
    <p:sldId id="518" r:id="rId9"/>
    <p:sldId id="519" r:id="rId10"/>
    <p:sldId id="2674" r:id="rId11"/>
    <p:sldId id="2007577102" r:id="rId12"/>
    <p:sldId id="5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ADD4D-228E-4C1C-B51A-CC4D521BFD1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38673-0D7E-4DC6-A9B3-0F43C1B60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14C58-F077-4946-992F-7E0334E54F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14C58-F077-4946-992F-7E0334E54F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65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14C58-F077-4946-992F-7E0334E54F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08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14C58-F077-4946-992F-7E0334E54F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64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5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CEB1B6A-AEF1-4ACD-BD61-958570690F55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2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CEB1B6A-AEF1-4ACD-BD61-958570690F55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3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CEB1B6A-AEF1-4ACD-BD61-958570690F55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3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CEB1B6A-AEF1-4ACD-BD61-958570690F55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8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304800" y="309034"/>
            <a:ext cx="5982547" cy="471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67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Overall overview of work</a:t>
            </a:r>
          </a:p>
        </p:txBody>
      </p:sp>
    </p:spTree>
    <p:extLst>
      <p:ext uri="{BB962C8B-B14F-4D97-AF65-F5344CB8AC3E}">
        <p14:creationId xmlns:p14="http://schemas.microsoft.com/office/powerpoint/2010/main" val="428372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304800" y="309034"/>
            <a:ext cx="3527213" cy="471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67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Main work progress</a:t>
            </a:r>
          </a:p>
        </p:txBody>
      </p:sp>
    </p:spTree>
    <p:extLst>
      <p:ext uri="{BB962C8B-B14F-4D97-AF65-F5344CB8AC3E}">
        <p14:creationId xmlns:p14="http://schemas.microsoft.com/office/powerpoint/2010/main" val="11434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304801" y="309034"/>
            <a:ext cx="4481407" cy="471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67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Key work report</a:t>
            </a:r>
          </a:p>
        </p:txBody>
      </p:sp>
    </p:spTree>
    <p:extLst>
      <p:ext uri="{BB962C8B-B14F-4D97-AF65-F5344CB8AC3E}">
        <p14:creationId xmlns:p14="http://schemas.microsoft.com/office/powerpoint/2010/main" val="36906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304801" y="309034"/>
            <a:ext cx="3793913" cy="471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67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Work problems</a:t>
            </a:r>
          </a:p>
        </p:txBody>
      </p:sp>
    </p:spTree>
    <p:extLst>
      <p:ext uri="{BB962C8B-B14F-4D97-AF65-F5344CB8AC3E}">
        <p14:creationId xmlns:p14="http://schemas.microsoft.com/office/powerpoint/2010/main" val="24913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304801" y="309034"/>
            <a:ext cx="3443393" cy="471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67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Future work plan</a:t>
            </a:r>
          </a:p>
        </p:txBody>
      </p:sp>
    </p:spTree>
    <p:extLst>
      <p:ext uri="{BB962C8B-B14F-4D97-AF65-F5344CB8AC3E}">
        <p14:creationId xmlns:p14="http://schemas.microsoft.com/office/powerpoint/2010/main" val="41744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5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0" y="4173221"/>
            <a:ext cx="12207240" cy="26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3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5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59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38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2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58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0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28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49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2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32014" y="381001"/>
            <a:ext cx="339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点击主要Keyword内容</a:t>
            </a:r>
          </a:p>
        </p:txBody>
      </p:sp>
    </p:spTree>
    <p:extLst>
      <p:ext uri="{BB962C8B-B14F-4D97-AF65-F5344CB8AC3E}">
        <p14:creationId xmlns:p14="http://schemas.microsoft.com/office/powerpoint/2010/main" val="254732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4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>
            <a:extLst>
              <a:ext uri="{FF2B5EF4-FFF2-40B4-BE49-F238E27FC236}">
                <a16:creationId xmlns:a16="http://schemas.microsoft.com/office/drawing/2014/main" id="{366D4985-464F-F463-6AD5-368D282A4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2"/>
            <a:ext cx="12192000" cy="68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2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4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19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8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3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F94988-89F0-4CE4-AE57-1AE5EF56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B459BF-6E2B-4056-97E0-EB2C5C46B9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111" y="106532"/>
            <a:ext cx="426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4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5" y="1799618"/>
            <a:ext cx="3509608" cy="50583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6" y="-87549"/>
            <a:ext cx="1356015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1" cy="45877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096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6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743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CEB1B6A-AEF1-4ACD-BD61-958570690F55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52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75611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9"/>
            <a:ext cx="3449219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08572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41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5" y="249020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7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11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19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1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CEB1B6A-AEF1-4ACD-BD61-958570690F55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3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CEB1B6A-AEF1-4ACD-BD61-958570690F55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52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CEB1B6A-AEF1-4ACD-BD61-958570690F55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3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9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2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60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22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41789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EC9D5466-5D55-0ACC-382F-47E979EBD85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531" y="511819"/>
            <a:ext cx="1260421" cy="12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7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1" b="65434"/>
          <a:stretch>
            <a:fillRect/>
          </a:stretch>
        </p:blipFill>
        <p:spPr>
          <a:xfrm>
            <a:off x="1" y="0"/>
            <a:ext cx="5690447" cy="2370667"/>
          </a:xfrm>
          <a:prstGeom prst="rect">
            <a:avLst/>
          </a:prstGeom>
        </p:spPr>
      </p:pic>
      <p:pic>
        <p:nvPicPr>
          <p:cNvPr id="6" name="图片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4" y="2616200"/>
            <a:ext cx="10659533" cy="4211320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358987"/>
            <a:ext cx="2512060" cy="35585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921000"/>
            <a:ext cx="1651847" cy="892387"/>
          </a:xfrm>
          <a:prstGeom prst="rect">
            <a:avLst/>
          </a:prstGeom>
        </p:spPr>
      </p:pic>
      <p:pic>
        <p:nvPicPr>
          <p:cNvPr id="16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39529"/>
          <a:stretch>
            <a:fillRect/>
          </a:stretch>
        </p:blipFill>
        <p:spPr>
          <a:xfrm flipH="1">
            <a:off x="3438314" y="3401061"/>
            <a:ext cx="1322493" cy="2728807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9" t="1142" r="11883" b="-1142"/>
          <a:stretch>
            <a:fillRect/>
          </a:stretch>
        </p:blipFill>
        <p:spPr>
          <a:xfrm>
            <a:off x="4876800" y="3003974"/>
            <a:ext cx="1400387" cy="2950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16317E-C150-3E65-A983-258E358D8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797" y="944797"/>
            <a:ext cx="6663506" cy="1920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461000"/>
            <a:ext cx="12096327" cy="14799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5" descr="21"/>
          <p:cNvPicPr>
            <a:picLocks noChangeAspect="1"/>
          </p:cNvPicPr>
          <p:nvPr/>
        </p:nvPicPr>
        <p:blipFill>
          <a:blip r:embed="rId3"/>
          <a:srcRect l="6430" r="6534" b="15582"/>
          <a:stretch>
            <a:fillRect/>
          </a:stretch>
        </p:blipFill>
        <p:spPr>
          <a:xfrm>
            <a:off x="0" y="0"/>
            <a:ext cx="12285133" cy="65193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 rot="21300000">
            <a:off x="4263814" y="1059208"/>
            <a:ext cx="3756660" cy="337560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vi-VN" altLang="en-US" sz="4267" b="1" dirty="0">
                <a:solidFill>
                  <a:srgbClr val="7BC25E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1. Đọc đoạn thơ, bài thơ hoặc bài ca dao về lòng biết ơn.</a:t>
            </a:r>
            <a:endParaRPr lang="en-GB" altLang="en-US" sz="4267" b="1" dirty="0" err="1">
              <a:solidFill>
                <a:srgbClr val="7BC25E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2688F3-5A6F-E03E-0EEB-FA88660C29DA}"/>
              </a:ext>
            </a:extLst>
          </p:cNvPr>
          <p:cNvSpPr/>
          <p:nvPr/>
        </p:nvSpPr>
        <p:spPr>
          <a:xfrm>
            <a:off x="219075" y="438150"/>
            <a:ext cx="115919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D3CD9-1672-3799-48FD-01E4E8D565F6}"/>
              </a:ext>
            </a:extLst>
          </p:cNvPr>
          <p:cNvSpPr txBox="1"/>
          <p:nvPr/>
        </p:nvSpPr>
        <p:spPr>
          <a:xfrm>
            <a:off x="1143000" y="1123950"/>
            <a:ext cx="9353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Gợi ý:</a:t>
            </a:r>
          </a:p>
          <a:p>
            <a:pPr algn="ctr" rtl="0" latinLnBrk="0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 quả nhớ kẻ trồng cây,</a:t>
            </a:r>
          </a:p>
          <a:p>
            <a:pPr algn="ctr" rtl="0" latinLnBrk="0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 bát cơm đầy, nhớ đến nhà nông.</a:t>
            </a:r>
          </a:p>
          <a:p>
            <a:pPr algn="ctr" rtl="0" latinLnBrk="0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 đi cách bến cách sông,</a:t>
            </a:r>
          </a:p>
          <a:p>
            <a:pPr algn="ctr" rtl="0" latinLnBrk="0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 qua dòng nước, nhờ ông lái đò.</a:t>
            </a:r>
          </a:p>
          <a:p>
            <a:pPr algn="r" rtl="0" latinLnBrk="0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(Ca dao)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2688F3-5A6F-E03E-0EEB-FA88660C29DA}"/>
              </a:ext>
            </a:extLst>
          </p:cNvPr>
          <p:cNvSpPr/>
          <p:nvPr/>
        </p:nvSpPr>
        <p:spPr>
          <a:xfrm>
            <a:off x="219075" y="438150"/>
            <a:ext cx="115919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D3CD9-1672-3799-48FD-01E4E8D565F6}"/>
              </a:ext>
            </a:extLst>
          </p:cNvPr>
          <p:cNvSpPr txBox="1"/>
          <p:nvPr/>
        </p:nvSpPr>
        <p:spPr>
          <a:xfrm>
            <a:off x="876300" y="590550"/>
            <a:ext cx="9353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 sống như trời đất của ta</a:t>
            </a:r>
          </a:p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từng ngọn lúa, mỗi cành hoa</a:t>
            </a:r>
          </a:p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 do cho mỗi đời nô lệ</a:t>
            </a:r>
          </a:p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Sữa để em thơ, lụa tặng già.</a:t>
            </a:r>
          </a:p>
          <a:p>
            <a:pPr lvl="0" algn="r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(Tố Hữu)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56C0E-6824-843F-C2BD-D9A8BC339FAF}"/>
              </a:ext>
            </a:extLst>
          </p:cNvPr>
          <p:cNvSpPr txBox="1"/>
          <p:nvPr/>
        </p:nvSpPr>
        <p:spPr>
          <a:xfrm>
            <a:off x="1143000" y="3514725"/>
            <a:ext cx="9353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cha nhưnúi Thái Sơn</a:t>
            </a:r>
          </a:p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 mẹ như nước trong nguồn chảy ra</a:t>
            </a:r>
          </a:p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lòng thờ mẹ kính cha</a:t>
            </a:r>
          </a:p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tròn chữ hiểu mới là đạo con</a:t>
            </a:r>
            <a:endParaRPr lang="en-US" sz="3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(Ca Dao)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1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2688F3-5A6F-E03E-0EEB-FA88660C29DA}"/>
              </a:ext>
            </a:extLst>
          </p:cNvPr>
          <p:cNvSpPr/>
          <p:nvPr/>
        </p:nvSpPr>
        <p:spPr>
          <a:xfrm>
            <a:off x="219075" y="228600"/>
            <a:ext cx="11591925" cy="6477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D3CD9-1672-3799-48FD-01E4E8D565F6}"/>
              </a:ext>
            </a:extLst>
          </p:cNvPr>
          <p:cNvSpPr txBox="1"/>
          <p:nvPr/>
        </p:nvSpPr>
        <p:spPr>
          <a:xfrm>
            <a:off x="1095375" y="276225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A88D8-5C4A-6EEC-F18D-41F04ACB9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4" y="1036060"/>
            <a:ext cx="3928909" cy="55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0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2688F3-5A6F-E03E-0EEB-FA88660C29DA}"/>
              </a:ext>
            </a:extLst>
          </p:cNvPr>
          <p:cNvSpPr/>
          <p:nvPr/>
        </p:nvSpPr>
        <p:spPr>
          <a:xfrm>
            <a:off x="219075" y="438150"/>
            <a:ext cx="115919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A179B103-9562-F72B-B5F1-AF9AC3A11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" y="228602"/>
            <a:ext cx="8260515" cy="4698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1670D9-6641-6200-3305-5664D5277A21}"/>
              </a:ext>
            </a:extLst>
          </p:cNvPr>
          <p:cNvSpPr txBox="1"/>
          <p:nvPr/>
        </p:nvSpPr>
        <p:spPr>
          <a:xfrm>
            <a:off x="892728" y="1520193"/>
            <a:ext cx="6992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sz="44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Trao đổi với bạn về nội dung bài thơ, đoạn thơ, bài ca dao mà em đã đọc.</a:t>
            </a:r>
            <a:endParaRPr lang="en-US" sz="4400" b="1" dirty="0">
              <a:ln>
                <a:solidFill>
                  <a:srgbClr val="FFFFFF"/>
                </a:solidFill>
              </a:ln>
              <a:solidFill>
                <a:srgbClr val="7030A0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9108502A-7CF2-4670-7B89-6C2CFCD1AA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73709" y="2755068"/>
            <a:ext cx="578156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1C4AB-6D3E-132C-D034-CE8279967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99" y="2543840"/>
            <a:ext cx="7933269" cy="4314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CB350B-9D14-C179-DBCD-C9DA252B6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268" y="859505"/>
            <a:ext cx="701100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25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EAB3B92-603F-48F7-86BA-E8958A475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824764-6A05-4E49-AC32-66AFF4775D13}"/>
              </a:ext>
            </a:extLst>
          </p:cNvPr>
          <p:cNvSpPr txBox="1"/>
          <p:nvPr/>
        </p:nvSpPr>
        <p:spPr>
          <a:xfrm>
            <a:off x="2103123" y="2090057"/>
            <a:ext cx="8518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lang="vi-VN" sz="4400" dirty="0">
                <a:solidFill>
                  <a:prstClr val="black"/>
                </a:solidFill>
                <a:latin typeface="Calibri" panose="020F0502020204030204"/>
              </a:rPr>
              <a:t>Kể lại câu chuyện Chàng trai làng Phù Ủng cho người thân nghe.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5EC31F-B395-423B-AD0F-FBFD00BAD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93" y="2176364"/>
            <a:ext cx="535272" cy="5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60" y="-27469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6616"/>
            <a:ext cx="12192000" cy="269036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20405" y="457200"/>
            <a:ext cx="1651001" cy="6400800"/>
            <a:chOff x="7686674" y="342900"/>
            <a:chExt cx="1238251" cy="48006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62" t="6666" r="2396"/>
            <a:stretch>
              <a:fillRect/>
            </a:stretch>
          </p:blipFill>
          <p:spPr>
            <a:xfrm>
              <a:off x="7686674" y="342900"/>
              <a:ext cx="1238251" cy="4800600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7973884" y="1304390"/>
              <a:ext cx="663830" cy="658604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baseline="-250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019862" y="2056041"/>
              <a:ext cx="663830" cy="658604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baseline="-250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6666" r="2396"/>
          <a:stretch>
            <a:fillRect/>
          </a:stretch>
        </p:blipFill>
        <p:spPr>
          <a:xfrm>
            <a:off x="920404" y="457200"/>
            <a:ext cx="1651001" cy="64008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1312469" y="1766323"/>
            <a:ext cx="885107" cy="878139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baseline="-250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73773" y="2768524"/>
            <a:ext cx="885107" cy="878139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baseline="-250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312469" y="734167"/>
            <a:ext cx="885107" cy="878139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baseline="-250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0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4" t="4630" r="3021" b="53624"/>
          <a:stretch>
            <a:fillRect/>
          </a:stretch>
        </p:blipFill>
        <p:spPr>
          <a:xfrm>
            <a:off x="8592278" y="1343563"/>
            <a:ext cx="2622783" cy="1859285"/>
          </a:xfrm>
          <a:prstGeom prst="rect">
            <a:avLst/>
          </a:prstGeom>
        </p:spPr>
      </p:pic>
      <p:pic>
        <p:nvPicPr>
          <p:cNvPr id="2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5061" y="-27383"/>
            <a:ext cx="2592288" cy="2466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7714" y="3044614"/>
            <a:ext cx="80899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主题">
  <a:themeElements>
    <a:clrScheme name="自定义 1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BC25E"/>
      </a:accent1>
      <a:accent2>
        <a:srgbClr val="F9C567"/>
      </a:accent2>
      <a:accent3>
        <a:srgbClr val="7BC25E"/>
      </a:accent3>
      <a:accent4>
        <a:srgbClr val="F9C567"/>
      </a:accent4>
      <a:accent5>
        <a:srgbClr val="7BC25E"/>
      </a:accent5>
      <a:accent6>
        <a:srgbClr val="F9C567"/>
      </a:accent6>
      <a:hlink>
        <a:srgbClr val="7BC25E"/>
      </a:hlink>
      <a:folHlink>
        <a:srgbClr val="F9C567"/>
      </a:folHlink>
    </a:clrScheme>
    <a:fontScheme name="自定义 1">
      <a:majorFont>
        <a:latin typeface="Montserrat"/>
        <a:ea typeface="Montserrat"/>
        <a:cs typeface=""/>
      </a:majorFont>
      <a:minorFont>
        <a:latin typeface="Montserrat"/>
        <a:ea typeface="Montserra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1_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B146"/>
      </a:accent1>
      <a:accent2>
        <a:srgbClr val="DEB313"/>
      </a:accent2>
      <a:accent3>
        <a:srgbClr val="CB634F"/>
      </a:accent3>
      <a:accent4>
        <a:srgbClr val="ADB146"/>
      </a:accent4>
      <a:accent5>
        <a:srgbClr val="DEB313"/>
      </a:accent5>
      <a:accent6>
        <a:srgbClr val="CB634F"/>
      </a:accent6>
      <a:hlink>
        <a:srgbClr val="0563C1"/>
      </a:hlink>
      <a:folHlink>
        <a:srgbClr val="954F72"/>
      </a:folHlink>
    </a:clrScheme>
    <a:fontScheme name="自定义 4">
      <a:majorFont>
        <a:latin typeface="等线 Light"/>
        <a:ea typeface="方正有猫在_GBK"/>
        <a:cs typeface=""/>
      </a:majorFont>
      <a:minorFont>
        <a:latin typeface="等线"/>
        <a:ea typeface="汉仪全唐诗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potx" id="{686BFE9D-0620-4036-A638-EF6EF9C97193}" vid="{3A6DB355-AB88-4F00-A581-7F597D416C5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171</Words>
  <Application>Microsoft Office PowerPoint</Application>
  <PresentationFormat>Widescreen</PresentationFormat>
  <Paragraphs>25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#9Slide02 Noi dung dai</vt:lpstr>
      <vt:lpstr>Arial</vt:lpstr>
      <vt:lpstr>Calibri</vt:lpstr>
      <vt:lpstr>Cambria</vt:lpstr>
      <vt:lpstr>Montserrat</vt:lpstr>
      <vt:lpstr>华康少女文字W5</vt:lpstr>
      <vt:lpstr>Office 主题</vt:lpstr>
      <vt:lpstr>www.33ppt.com ​​</vt:lpstr>
      <vt:lpstr>1_Office Theme</vt:lpstr>
      <vt:lpstr>1_PPT定制1801380800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9</cp:revision>
  <dcterms:created xsi:type="dcterms:W3CDTF">2023-12-08T15:09:05Z</dcterms:created>
  <dcterms:modified xsi:type="dcterms:W3CDTF">2025-03-05T02:19:09Z</dcterms:modified>
</cp:coreProperties>
</file>