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4"/>
  </p:notesMasterIdLst>
  <p:sldIdLst>
    <p:sldId id="258" r:id="rId3"/>
    <p:sldId id="397" r:id="rId4"/>
    <p:sldId id="259" r:id="rId5"/>
    <p:sldId id="260" r:id="rId6"/>
    <p:sldId id="398" r:id="rId7"/>
    <p:sldId id="399" r:id="rId8"/>
    <p:sldId id="257" r:id="rId9"/>
    <p:sldId id="382" r:id="rId10"/>
    <p:sldId id="387" r:id="rId11"/>
    <p:sldId id="370" r:id="rId12"/>
    <p:sldId id="389" r:id="rId13"/>
    <p:sldId id="400" r:id="rId14"/>
    <p:sldId id="401" r:id="rId15"/>
    <p:sldId id="402" r:id="rId16"/>
    <p:sldId id="403" r:id="rId17"/>
    <p:sldId id="390" r:id="rId18"/>
    <p:sldId id="404" r:id="rId19"/>
    <p:sldId id="376" r:id="rId20"/>
    <p:sldId id="375" r:id="rId21"/>
    <p:sldId id="373" r:id="rId22"/>
    <p:sldId id="3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C29590-A6C9-4EE1-8F54-12096E8C8BFF}"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F42A3A-DBFC-4A19-9852-7C7E4A88B01D}" type="slidenum">
              <a:rPr lang="en-US" smtClean="0"/>
              <a:t>‹#›</a:t>
            </a:fld>
            <a:endParaRPr lang="en-US"/>
          </a:p>
        </p:txBody>
      </p:sp>
    </p:spTree>
    <p:extLst>
      <p:ext uri="{BB962C8B-B14F-4D97-AF65-F5344CB8AC3E}">
        <p14:creationId xmlns:p14="http://schemas.microsoft.com/office/powerpoint/2010/main" val="1381729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753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0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203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02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475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https://kahoot.it/challenge/01429142?challenge-id=4704f5a7-ae2e-4560-bd76-f4409d01bdec_1637733308397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9E570-05C7-4B86-92DC-DB7FE38CC7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71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44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3E23BA-81D7-DD44-BA07-516D337B1BAF}"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6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837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3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921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51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54906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59162913"/>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63915955"/>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73839583"/>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21184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9130197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2804417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4185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53410544"/>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81949399"/>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2271695"/>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800926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046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3072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001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692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01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477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41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863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04/04/2025</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7983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7"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14.png"/><Relationship Id="rId4" Type="http://schemas.openxmlformats.org/officeDocument/2006/relationships/image" Target="../media/image34.sv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audio" Target="../media/audio4.wav"/><Relationship Id="rId12"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8.png"/><Relationship Id="rId5" Type="http://schemas.openxmlformats.org/officeDocument/2006/relationships/audio" Target="../media/audio2.wav"/><Relationship Id="rId15" Type="http://schemas.openxmlformats.org/officeDocument/2006/relationships/image" Target="../media/image10.wmf"/><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7.pn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17.png"/><Relationship Id="rId5" Type="http://schemas.openxmlformats.org/officeDocument/2006/relationships/image" Target="../media/image13.png"/><Relationship Id="rId10" Type="http://schemas.openxmlformats.org/officeDocument/2006/relationships/image" Target="../media/image16.emf"/><Relationship Id="rId4" Type="http://schemas.microsoft.com/office/2007/relationships/hdphoto" Target="../media/hdphoto4.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C9497-2151-AC43-8ABC-5886A6E63A66}"/>
              </a:ext>
            </a:extLst>
          </p:cNvPr>
          <p:cNvPicPr>
            <a:picLocks noChangeAspect="1"/>
          </p:cNvPicPr>
          <p:nvPr/>
        </p:nvPicPr>
        <p:blipFill>
          <a:blip r:embed="rId3"/>
          <a:stretch>
            <a:fillRect/>
          </a:stretch>
        </p:blipFill>
        <p:spPr>
          <a:xfrm>
            <a:off x="2445808" y="1305346"/>
            <a:ext cx="8100484" cy="2342308"/>
          </a:xfrm>
          <a:prstGeom prst="rect">
            <a:avLst/>
          </a:prstGeom>
        </p:spPr>
      </p:pic>
      <p:pic>
        <p:nvPicPr>
          <p:cNvPr id="3" name="Picture 2" descr="Cute girl standing pointing hand to presentation poses logo banner hand drawn cartoon art illustration">
            <a:extLst>
              <a:ext uri="{FF2B5EF4-FFF2-40B4-BE49-F238E27FC236}">
                <a16:creationId xmlns:a16="http://schemas.microsoft.com/office/drawing/2014/main" id="{EFA54AA9-1382-2B66-9DBC-7F22BA81E4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algn="ctr" defTabSz="609630"/>
            <a:r>
              <a:rPr lang="en-US" sz="3000" b="1" dirty="0">
                <a:solidFill>
                  <a:srgbClr val="C00000"/>
                </a:solidFill>
                <a:latin typeface="Cambria" panose="02040503050406030204" pitchFamily="18" charset="0"/>
              </a:rPr>
              <a:t>1. </a:t>
            </a:r>
            <a:r>
              <a:rPr lang="vi-VN" sz="3000" b="1" dirty="0">
                <a:solidFill>
                  <a:srgbClr val="C00000"/>
                </a:solidFill>
                <a:latin typeface="Cambria" panose="02040503050406030204" pitchFamily="18" charset="0"/>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thân thương.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Nhạc sĩ Trần Hoàn đã phổ nhạc bài thơ</a:t>
            </a:r>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“Khúc hát ru những em bé lớn trên lưng mẹ” thành bài hát “Lời ru trên nương”.</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Từ thuở ấu thơ, tôi đã có tạp chí“Văn tuổi thơ, báo “Nhi đồng” làm bạn đồng hành.</a:t>
            </a:r>
          </a:p>
        </p:txBody>
      </p:sp>
    </p:spTree>
    <p:extLst>
      <p:ext uri="{BB962C8B-B14F-4D97-AF65-F5344CB8AC3E}">
        <p14:creationId xmlns:p14="http://schemas.microsoft.com/office/powerpoint/2010/main" val="110088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41335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graphicFrame>
        <p:nvGraphicFramePr>
          <p:cNvPr id="4" name="Table 3">
            <a:extLst>
              <a:ext uri="{FF2B5EF4-FFF2-40B4-BE49-F238E27FC236}">
                <a16:creationId xmlns:a16="http://schemas.microsoft.com/office/drawing/2014/main" id="{7ED43A30-F21A-E070-ACA6-4277E482AD23}"/>
              </a:ext>
            </a:extLst>
          </p:cNvPr>
          <p:cNvGraphicFramePr>
            <a:graphicFrameLocks noGrp="1"/>
          </p:cNvGraphicFramePr>
          <p:nvPr>
            <p:extLst>
              <p:ext uri="{D42A27DB-BD31-4B8C-83A1-F6EECF244321}">
                <p14:modId xmlns:p14="http://schemas.microsoft.com/office/powerpoint/2010/main" val="1715843273"/>
              </p:ext>
            </p:extLst>
          </p:nvPr>
        </p:nvGraphicFramePr>
        <p:xfrm>
          <a:off x="523875" y="495301"/>
          <a:ext cx="10934701" cy="5686423"/>
        </p:xfrm>
        <a:graphic>
          <a:graphicData uri="http://schemas.openxmlformats.org/drawingml/2006/table">
            <a:tbl>
              <a:tblPr firstRow="1" firstCol="1" bandRow="1">
                <a:tableStyleId>{5C22544A-7EE6-4342-B048-85BDC9FD1C3A}</a:tableStyleId>
              </a:tblPr>
              <a:tblGrid>
                <a:gridCol w="4616207">
                  <a:extLst>
                    <a:ext uri="{9D8B030D-6E8A-4147-A177-3AD203B41FA5}">
                      <a16:colId xmlns:a16="http://schemas.microsoft.com/office/drawing/2014/main" val="2373691462"/>
                    </a:ext>
                  </a:extLst>
                </a:gridCol>
                <a:gridCol w="2527543">
                  <a:extLst>
                    <a:ext uri="{9D8B030D-6E8A-4147-A177-3AD203B41FA5}">
                      <a16:colId xmlns:a16="http://schemas.microsoft.com/office/drawing/2014/main" val="799566777"/>
                    </a:ext>
                  </a:extLst>
                </a:gridCol>
                <a:gridCol w="1724025">
                  <a:extLst>
                    <a:ext uri="{9D8B030D-6E8A-4147-A177-3AD203B41FA5}">
                      <a16:colId xmlns:a16="http://schemas.microsoft.com/office/drawing/2014/main" val="760891422"/>
                    </a:ext>
                  </a:extLst>
                </a:gridCol>
                <a:gridCol w="2066926">
                  <a:extLst>
                    <a:ext uri="{9D8B030D-6E8A-4147-A177-3AD203B41FA5}">
                      <a16:colId xmlns:a16="http://schemas.microsoft.com/office/drawing/2014/main" val="2575159232"/>
                    </a:ext>
                  </a:extLst>
                </a:gridCol>
              </a:tblGrid>
              <a:tr h="1186601">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Câu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cuốn truyện, bài thơ, bài hát</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Tên tạp chí, tờ báo</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câu đánh dấu tên tác phẩm/ tài liệu</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16528053"/>
                  </a:ext>
                </a:extLst>
              </a:tr>
              <a:tr h="1435186">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a. Đến với “Dế Mèn phiêu lưu kí”, các bạn nhỏ được lạc vào thế giới của những loài vật gần gũi, yêu thương.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Dế Mèn phiêu lưu kí</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479274"/>
                  </a:ext>
                </a:extLst>
              </a:tr>
              <a:tr h="1802430">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b. Nhạc sĩ Trần Hoàn đã phổ nhạc bài thơ “Khúc hát ru những em bé lớn trên lưng mẹ” thành bài hát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Khúc hát ru những em bé lớn trên lưng mẹ</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Lời ru trên nương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1021954"/>
                  </a:ext>
                </a:extLst>
              </a:tr>
              <a:tr h="1262206">
                <a:tc>
                  <a:txBody>
                    <a:bodyPr/>
                    <a:lstStyle/>
                    <a:p>
                      <a:pPr marL="0" marR="0" algn="just">
                        <a:lnSpc>
                          <a:spcPct val="120000"/>
                        </a:lnSpc>
                        <a:spcBef>
                          <a:spcPts val="0"/>
                        </a:spcBef>
                        <a:spcAft>
                          <a:spcPts val="0"/>
                        </a:spcAft>
                      </a:pPr>
                      <a:r>
                        <a:rPr lang="vi-VN" sz="2000">
                          <a:solidFill>
                            <a:srgbClr val="002060"/>
                          </a:solidFill>
                          <a:effectLst/>
                          <a:latin typeface="Cambria" panose="02040503050406030204" pitchFamily="18" charset="0"/>
                          <a:ea typeface="Cambria" panose="02040503050406030204" pitchFamily="18" charset="0"/>
                        </a:rPr>
                        <a:t>c. Từ thuở thơ ấu, tôi đã có tạp chí “Văn tuổi thơ”, báo “Nhi đồng” làm bạn đồng hành.</a:t>
                      </a:r>
                      <a:endParaRPr lang="en-US" sz="400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nl-NL" sz="2000" dirty="0">
                          <a:solidFill>
                            <a:srgbClr val="002060"/>
                          </a:solidFill>
                          <a:effectLst/>
                          <a:latin typeface="Cambria" panose="02040503050406030204" pitchFamily="18" charset="0"/>
                          <a:ea typeface="Cambria" panose="02040503050406030204" pitchFamily="18" charset="0"/>
                        </a:rPr>
                        <a:t> </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Văn tuổi thơ</a:t>
                      </a:r>
                      <a:endParaRPr lang="en-US" sz="4000"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 Nhi đồng</a:t>
                      </a:r>
                      <a:endParaRPr lang="en-US" sz="4000"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just">
                        <a:lnSpc>
                          <a:spcPct val="120000"/>
                        </a:lnSpc>
                        <a:spcBef>
                          <a:spcPts val="0"/>
                        </a:spcBef>
                        <a:spcAft>
                          <a:spcPts val="0"/>
                        </a:spcAft>
                      </a:pPr>
                      <a:r>
                        <a:rPr lang="vi-VN" sz="2000" b="1" dirty="0">
                          <a:solidFill>
                            <a:srgbClr val="002060"/>
                          </a:solidFill>
                          <a:effectLst/>
                          <a:latin typeface="Cambria" panose="02040503050406030204" pitchFamily="18" charset="0"/>
                          <a:ea typeface="Cambria" panose="02040503050406030204" pitchFamily="18" charset="0"/>
                        </a:rPr>
                        <a:t>Dấu ngoặc kép</a:t>
                      </a:r>
                      <a:endParaRPr lang="en-US" sz="4000" b="1" dirty="0">
                        <a:solidFill>
                          <a:srgbClr val="00206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000" b="1" dirty="0">
                          <a:solidFill>
                            <a:srgbClr val="002060"/>
                          </a:solidFill>
                          <a:effectLst/>
                          <a:latin typeface="Cambria" panose="02040503050406030204" pitchFamily="18" charset="0"/>
                          <a:ea typeface="Cambria" panose="02040503050406030204" pitchFamily="18" charset="0"/>
                        </a:rPr>
                        <a:t> </a:t>
                      </a:r>
                      <a:endParaRPr lang="en-US" sz="4000" b="1" dirty="0">
                        <a:solidFill>
                          <a:srgbClr val="002060"/>
                        </a:solidFill>
                        <a:effectLst/>
                        <a:latin typeface="Cambria" panose="02040503050406030204" pitchFamily="18" charset="0"/>
                        <a:ea typeface="Cambria" panose="02040503050406030204" pitchFamily="18" charset="0"/>
                      </a:endParaRPr>
                    </a:p>
                  </a:txBody>
                  <a:tcPr marL="56952" marR="56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71914889"/>
                  </a:ext>
                </a:extLst>
              </a:tr>
            </a:tbl>
          </a:graphicData>
        </a:graphic>
      </p:graphicFrame>
    </p:spTree>
    <p:extLst>
      <p:ext uri="{BB962C8B-B14F-4D97-AF65-F5344CB8AC3E}">
        <p14:creationId xmlns:p14="http://schemas.microsoft.com/office/powerpoint/2010/main" val="16636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553998"/>
          </a:xfrm>
          <a:prstGeom prst="rect">
            <a:avLst/>
          </a:prstGeom>
          <a:noFill/>
        </p:spPr>
        <p:txBody>
          <a:bodyPr wrap="square" rtlCol="0">
            <a:spAutoFit/>
          </a:bodyPr>
          <a:lstStyle/>
          <a:p>
            <a:pPr lvl="0" algn="ctr" defTabSz="609630"/>
            <a:r>
              <a:rPr lang="en-US" sz="3000" b="1" dirty="0">
                <a:solidFill>
                  <a:srgbClr val="C00000"/>
                </a:solidFill>
                <a:latin typeface="Cambria" panose="02040503050406030204" pitchFamily="18" charset="0"/>
              </a:rPr>
              <a:t>2. </a:t>
            </a:r>
            <a:r>
              <a:rPr lang="vi-VN" sz="3000" b="1" dirty="0">
                <a:solidFill>
                  <a:srgbClr val="C00000"/>
                </a:solidFill>
                <a:latin typeface="Cambria" panose="02040503050406030204" pitchFamily="18" charset="0"/>
              </a:rPr>
              <a:t>Tìm công dụng của dấu ngoặc kép trong những câu dưới đây:</a:t>
            </a:r>
            <a:endPar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9BA163A2-2C4F-D669-4E51-7028E755457A}"/>
              </a:ext>
            </a:extLst>
          </p:cNvPr>
          <p:cNvSpPr txBox="1"/>
          <p:nvPr/>
        </p:nvSpPr>
        <p:spPr>
          <a:xfrm>
            <a:off x="666750" y="1162050"/>
            <a:ext cx="11001375" cy="3816429"/>
          </a:xfrm>
          <a:prstGeom prst="rect">
            <a:avLst/>
          </a:prstGeom>
          <a:noFill/>
        </p:spPr>
        <p:txBody>
          <a:bodyPr wrap="square" rtlCol="0">
            <a:spAutoFit/>
          </a:bodyPr>
          <a:lstStyle/>
          <a:p>
            <a:r>
              <a:rPr lang="vi-VN" sz="2200" dirty="0">
                <a:latin typeface="Cambria" panose="02040503050406030204" pitchFamily="18" charset="0"/>
                <a:ea typeface="Cambria" panose="02040503050406030204" pitchFamily="18" charset="0"/>
              </a:rPr>
              <a:t>a. Nhiều câu thơ trong trẻo, hồn nhiên như lời đồng dao:</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“Hạt gạo làng ta/ Có vị phù sa/ Của sông Kinh Thầy...</a:t>
            </a:r>
          </a:p>
          <a:p>
            <a:pPr algn="r"/>
            <a:r>
              <a:rPr lang="vi-VN" sz="2200" dirty="0">
                <a:latin typeface="Cambria" panose="02040503050406030204" pitchFamily="18" charset="0"/>
                <a:ea typeface="Cambria" panose="02040503050406030204" pitchFamily="18" charset="0"/>
              </a:rPr>
              <a:t>(Theo Nguyễn Trọng)</a:t>
            </a:r>
          </a:p>
          <a:p>
            <a:r>
              <a:rPr lang="vi-VN" sz="2200" dirty="0">
                <a:latin typeface="Cambria" panose="02040503050406030204" pitchFamily="18" charset="0"/>
                <a:ea typeface="Cambria" panose="02040503050406030204" pitchFamily="18" charset="0"/>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algn="r"/>
            <a:r>
              <a:rPr lang="vi-VN" sz="2200" dirty="0">
                <a:latin typeface="Cambria" panose="02040503050406030204" pitchFamily="18" charset="0"/>
                <a:ea typeface="Cambria" panose="02040503050406030204" pitchFamily="18" charset="0"/>
              </a:rPr>
              <a:t>(Theo Trịnh Mạnh)</a:t>
            </a:r>
          </a:p>
          <a:p>
            <a:r>
              <a:rPr lang="vi-VN" sz="2200" dirty="0">
                <a:latin typeface="Cambria" panose="02040503050406030204" pitchFamily="18" charset="0"/>
                <a:ea typeface="Cambria" panose="02040503050406030204" pitchFamily="18" charset="0"/>
              </a:rPr>
              <a:t>c. Cuốn sách “Đất rừng phương Nam” giúp tôi hiểu thêm vẻ đẹp của con người và vùng đất Nam Bộ.</a:t>
            </a:r>
          </a:p>
          <a:p>
            <a:pPr algn="r"/>
            <a:r>
              <a:rPr lang="vi-VN" sz="2200" dirty="0">
                <a:latin typeface="Cambria" panose="02040503050406030204" pitchFamily="18" charset="0"/>
                <a:ea typeface="Cambria" panose="02040503050406030204" pitchFamily="18" charset="0"/>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733425" y="5000625"/>
            <a:ext cx="3105150" cy="914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phẩm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liệu</a:t>
            </a:r>
            <a:endParaRPr lang="en-US" sz="28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4558173" y="5020290"/>
            <a:ext cx="2668537" cy="914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thoại</a:t>
            </a:r>
            <a:endParaRPr lang="en-US" sz="2800" dirty="0">
              <a:solidFill>
                <a:srgbClr val="002060"/>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8028960" y="5030121"/>
            <a:ext cx="3105150" cy="914400"/>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Cambria" panose="02040503050406030204" pitchFamily="18" charset="0"/>
                <a:ea typeface="Cambria" panose="02040503050406030204" pitchFamily="18" charset="0"/>
              </a:rPr>
              <a:t>Đánh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phần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trực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tiếp</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446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757360-670E-DA9F-B2B0-1D0BD351B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275" y="1802465"/>
            <a:ext cx="7102456" cy="4846740"/>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B1A415B3-3F15-910C-20D5-DB660DBE214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846" t="30472" r="19449" b="29057"/>
          <a:stretch/>
        </p:blipFill>
        <p:spPr>
          <a:xfrm>
            <a:off x="5038500" y="540682"/>
            <a:ext cx="2057848" cy="759207"/>
          </a:xfrm>
          <a:prstGeom prst="rect">
            <a:avLst/>
          </a:prstGeom>
        </p:spPr>
      </p:pic>
    </p:spTree>
    <p:extLst>
      <p:ext uri="{BB962C8B-B14F-4D97-AF65-F5344CB8AC3E}">
        <p14:creationId xmlns:p14="http://schemas.microsoft.com/office/powerpoint/2010/main" val="18052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3" name="TextBox 2">
            <a:extLst>
              <a:ext uri="{FF2B5EF4-FFF2-40B4-BE49-F238E27FC236}">
                <a16:creationId xmlns:a16="http://schemas.microsoft.com/office/drawing/2014/main" id="{9BA163A2-2C4F-D669-4E51-7028E755457A}"/>
              </a:ext>
            </a:extLst>
          </p:cNvPr>
          <p:cNvSpPr txBox="1"/>
          <p:nvPr/>
        </p:nvSpPr>
        <p:spPr>
          <a:xfrm>
            <a:off x="657225" y="457200"/>
            <a:ext cx="11001375"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Nhiều câu thơ trong trẻo, hồn nhiên như lời đồng dao:</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“Hạt gạo làng ta/ Có vị phù sa/ Của sông Kinh Thầy...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Nguyễn Trọng)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Một hôm, trên đường đi học về, Hùng, Quý và Nam trao đổi với nhau xem ở trên đời này, cái gì quý nhất. Hùng nói:“Theo tớ, quý nhất là lúa gạo. Đi được mươi bước, Quý vội reo lên: “Theo tớ, quý nhất phải là vàng...”. Nam vội tiếp ngay: “Quý nhất là thì giờ. Thầy giáo thường nói thì giờ quý hơn vàng bạc. Có thì giờ mới làm ra lúa gạo, vàng bạc!”.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Trịnh Mạnh)</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Cuốn sách “Đất rừng phương Nam” giúp tôi hiểu thêm vẻ đẹp của con người và vùng đất Nam Bộ.</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Vũ Phương Thu) </a:t>
            </a:r>
          </a:p>
        </p:txBody>
      </p:sp>
      <p:sp>
        <p:nvSpPr>
          <p:cNvPr id="4" name="Rectangle: Rounded Corners 3">
            <a:extLst>
              <a:ext uri="{FF2B5EF4-FFF2-40B4-BE49-F238E27FC236}">
                <a16:creationId xmlns:a16="http://schemas.microsoft.com/office/drawing/2014/main" id="{2585E6C4-61EB-C34B-C2C5-17FD16BE0373}"/>
              </a:ext>
            </a:extLst>
          </p:cNvPr>
          <p:cNvSpPr/>
          <p:nvPr/>
        </p:nvSpPr>
        <p:spPr>
          <a:xfrm>
            <a:off x="3276599" y="4257675"/>
            <a:ext cx="5133975" cy="6858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tên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liệu</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618CE7EE-1D47-59E6-0042-B94E7DB0D597}"/>
              </a:ext>
            </a:extLst>
          </p:cNvPr>
          <p:cNvSpPr/>
          <p:nvPr/>
        </p:nvSpPr>
        <p:spPr>
          <a:xfrm>
            <a:off x="3634248" y="933450"/>
            <a:ext cx="4166727" cy="63879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đối</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06F1F450-6221-5A2A-009E-EF6526D20C6E}"/>
              </a:ext>
            </a:extLst>
          </p:cNvPr>
          <p:cNvSpPr/>
          <p:nvPr/>
        </p:nvSpPr>
        <p:spPr>
          <a:xfrm>
            <a:off x="3209925" y="3228975"/>
            <a:ext cx="5448300" cy="561975"/>
          </a:xfrm>
          <a:prstGeom prst="roundRect">
            <a:avLst/>
          </a:prstGeom>
          <a:solidFill>
            <a:srgbClr val="FDC7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dẫn</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74350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7A09F82-4128-DB4D-BE33-5E6D65696C7C}"/>
              </a:ext>
            </a:extLst>
          </p:cNvPr>
          <p:cNvGrpSpPr/>
          <p:nvPr/>
        </p:nvGrpSpPr>
        <p:grpSpPr>
          <a:xfrm>
            <a:off x="4257674" y="325754"/>
            <a:ext cx="7458075" cy="3305087"/>
            <a:chOff x="761999" y="5053760"/>
            <a:chExt cx="11187113" cy="4957631"/>
          </a:xfrm>
        </p:grpSpPr>
        <p:sp>
          <p:nvSpPr>
            <p:cNvPr id="4" name="Oval Callout 3">
              <a:extLst>
                <a:ext uri="{FF2B5EF4-FFF2-40B4-BE49-F238E27FC236}">
                  <a16:creationId xmlns:a16="http://schemas.microsoft.com/office/drawing/2014/main" id="{8AAF8D6C-D3B3-204D-BD61-E8B3A3A3F70C}"/>
                </a:ext>
              </a:extLst>
            </p:cNvPr>
            <p:cNvSpPr/>
            <p:nvPr/>
          </p:nvSpPr>
          <p:spPr>
            <a:xfrm>
              <a:off x="761999" y="5065190"/>
              <a:ext cx="11187113" cy="4946201"/>
            </a:xfrm>
            <a:prstGeom prst="wedgeRoundRectCallout">
              <a:avLst>
                <a:gd name="adj1" fmla="val -57998"/>
                <a:gd name="adj2" fmla="val 41351"/>
                <a:gd name="adj3" fmla="val 16667"/>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VN" sz="1200">
                <a:solidFill>
                  <a:prstClr val="white"/>
                </a:solidFill>
                <a:latin typeface="Calibri"/>
              </a:endParaRPr>
            </a:p>
          </p:txBody>
        </p:sp>
        <p:sp>
          <p:nvSpPr>
            <p:cNvPr id="3" name="TextBox 2">
              <a:extLst>
                <a:ext uri="{FF2B5EF4-FFF2-40B4-BE49-F238E27FC236}">
                  <a16:creationId xmlns:a16="http://schemas.microsoft.com/office/drawing/2014/main" id="{98D4E594-C481-E649-B3E2-AE42B106CAF8}"/>
                </a:ext>
              </a:extLst>
            </p:cNvPr>
            <p:cNvSpPr txBox="1"/>
            <p:nvPr/>
          </p:nvSpPr>
          <p:spPr>
            <a:xfrm>
              <a:off x="876301" y="5053760"/>
              <a:ext cx="10944224" cy="4570482"/>
            </a:xfrm>
            <a:prstGeom prst="rect">
              <a:avLst/>
            </a:prstGeom>
            <a:noFill/>
          </p:spPr>
          <p:txBody>
            <a:bodyPr wrap="square" rtlCol="0">
              <a:spAutoFit/>
            </a:bodyPr>
            <a:lstStyle/>
            <a:p>
              <a:pPr algn="ctr" defTabSz="609630"/>
              <a:r>
                <a:rPr lang="en-US" sz="3200" b="1" dirty="0">
                  <a:solidFill>
                    <a:srgbClr val="000000"/>
                  </a:solidFill>
                  <a:latin typeface="Cambria" panose="02040503050406030204" pitchFamily="18" charset="0"/>
                </a:rPr>
                <a:t>G</a:t>
              </a:r>
              <a:r>
                <a:rPr lang="vi-VN" sz="3200" b="1" dirty="0">
                  <a:solidFill>
                    <a:srgbClr val="000000"/>
                  </a:solidFill>
                  <a:latin typeface="Cambria" panose="02040503050406030204" pitchFamily="18" charset="0"/>
                </a:rPr>
                <a:t>hi nhớ:</a:t>
              </a:r>
            </a:p>
            <a:p>
              <a:pPr algn="just" defTabSz="609630"/>
              <a:r>
                <a:rPr lang="vi-VN" sz="3200" dirty="0">
                  <a:solidFill>
                    <a:srgbClr val="000000"/>
                  </a:solidFill>
                  <a:latin typeface="Cambria" panose="02040503050406030204" pitchFamily="18" charset="0"/>
                </a:rPr>
                <a:t>Ngoài công dụng </a:t>
              </a:r>
              <a:r>
                <a:rPr lang="vi-VN" sz="3200" b="1" dirty="0">
                  <a:solidFill>
                    <a:srgbClr val="000000"/>
                  </a:solidFill>
                  <a:latin typeface="Cambria" panose="02040503050406030204" pitchFamily="18" charset="0"/>
                </a:rPr>
                <a:t>đánh dấu phần trích dẫn trực tiếp hoặc lời đối thoại</a:t>
              </a:r>
              <a:r>
                <a:rPr lang="vi-VN" sz="3200" dirty="0">
                  <a:solidFill>
                    <a:srgbClr val="000000"/>
                  </a:solidFill>
                  <a:latin typeface="Cambria" panose="02040503050406030204" pitchFamily="18" charset="0"/>
                </a:rPr>
                <a:t>, dấu ngoặc kép có thể được dùng để </a:t>
              </a:r>
              <a:r>
                <a:rPr lang="vi-VN" sz="3200" b="1" dirty="0">
                  <a:solidFill>
                    <a:srgbClr val="000000"/>
                  </a:solidFill>
                  <a:latin typeface="Cambria" panose="02040503050406030204" pitchFamily="18" charset="0"/>
                </a:rPr>
                <a:t>đánh dấu tên tác phẩm</a:t>
              </a:r>
              <a:r>
                <a:rPr lang="vi-VN" sz="3200" dirty="0">
                  <a:solidFill>
                    <a:srgbClr val="000000"/>
                  </a:solidFill>
                  <a:latin typeface="Cambria" panose="02040503050406030204" pitchFamily="18" charset="0"/>
                </a:rPr>
                <a:t> (bài thơ, bài văn,…), </a:t>
              </a:r>
              <a:r>
                <a:rPr lang="vi-VN" sz="3200" b="1" dirty="0">
                  <a:solidFill>
                    <a:srgbClr val="000000"/>
                  </a:solidFill>
                  <a:latin typeface="Cambria" panose="02040503050406030204" pitchFamily="18" charset="0"/>
                </a:rPr>
                <a:t>tên tài liệu </a:t>
              </a:r>
              <a:r>
                <a:rPr lang="vi-VN" sz="3200" dirty="0">
                  <a:solidFill>
                    <a:srgbClr val="000000"/>
                  </a:solidFill>
                  <a:latin typeface="Cambria" panose="02040503050406030204" pitchFamily="18" charset="0"/>
                </a:rPr>
                <a:t>(tạp chí, báo,…).</a:t>
              </a:r>
            </a:p>
          </p:txBody>
        </p:sp>
      </p:grpSp>
      <p:sp>
        <p:nvSpPr>
          <p:cNvPr id="2" name="Freeform 2">
            <a:extLst>
              <a:ext uri="{FF2B5EF4-FFF2-40B4-BE49-F238E27FC236}">
                <a16:creationId xmlns:a16="http://schemas.microsoft.com/office/drawing/2014/main" id="{5AC9D3D7-3B1E-A3D1-27C0-EB224250092D}"/>
              </a:ext>
            </a:extLst>
          </p:cNvPr>
          <p:cNvSpPr/>
          <p:nvPr/>
        </p:nvSpPr>
        <p:spPr>
          <a:xfrm>
            <a:off x="-81906" y="2600643"/>
            <a:ext cx="3852255" cy="3870007"/>
          </a:xfrm>
          <a:custGeom>
            <a:avLst/>
            <a:gdLst/>
            <a:ahLst/>
            <a:cxnLst/>
            <a:rect l="l" t="t" r="r" b="b"/>
            <a:pathLst>
              <a:path w="3234896" h="3247073">
                <a:moveTo>
                  <a:pt x="0" y="0"/>
                </a:moveTo>
                <a:lnTo>
                  <a:pt x="3234897" y="0"/>
                </a:lnTo>
                <a:lnTo>
                  <a:pt x="3234897" y="3247073"/>
                </a:lnTo>
                <a:lnTo>
                  <a:pt x="0" y="32470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819137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72969B98-CBB5-4243-BFCF-F700CEBA0AB7}"/>
              </a:ext>
            </a:extLst>
          </p:cNvPr>
          <p:cNvGrpSpPr/>
          <p:nvPr/>
        </p:nvGrpSpPr>
        <p:grpSpPr>
          <a:xfrm>
            <a:off x="304800" y="304800"/>
            <a:ext cx="11582400" cy="6248400"/>
            <a:chOff x="-358067" y="0"/>
            <a:chExt cx="12427226" cy="5366603"/>
          </a:xfrm>
        </p:grpSpPr>
        <p:sp>
          <p:nvSpPr>
            <p:cNvPr id="10" name="Freeform 3">
              <a:extLst>
                <a:ext uri="{FF2B5EF4-FFF2-40B4-BE49-F238E27FC236}">
                  <a16:creationId xmlns:a16="http://schemas.microsoft.com/office/drawing/2014/main" id="{47BA4C3D-397E-1744-A39E-94F83EBF1E95}"/>
                </a:ext>
              </a:extLst>
            </p:cNvPr>
            <p:cNvSpPr/>
            <p:nvPr/>
          </p:nvSpPr>
          <p:spPr>
            <a:xfrm>
              <a:off x="-358067" y="0"/>
              <a:ext cx="12427226" cy="5366603"/>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2" name="TextBox 1">
            <a:extLst>
              <a:ext uri="{FF2B5EF4-FFF2-40B4-BE49-F238E27FC236}">
                <a16:creationId xmlns:a16="http://schemas.microsoft.com/office/drawing/2014/main" id="{5FC26E00-1470-774E-BD4E-58A1DB74FEA2}"/>
              </a:ext>
            </a:extLst>
          </p:cNvPr>
          <p:cNvSpPr txBox="1"/>
          <p:nvPr/>
        </p:nvSpPr>
        <p:spPr>
          <a:xfrm>
            <a:off x="409575" y="396687"/>
            <a:ext cx="11210925" cy="1015663"/>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1. </a:t>
            </a:r>
            <a:r>
              <a:rPr kumimoji="0" lang="vi-VN" sz="3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Tên cuốn truyện, bài thơ, bài hát hay tạp chí, tờ báo có trong những câu dưới đây được đánh dấu bằng dấu câu nào?</a:t>
            </a:r>
          </a:p>
        </p:txBody>
      </p:sp>
      <p:sp>
        <p:nvSpPr>
          <p:cNvPr id="3" name="TextBox 2">
            <a:extLst>
              <a:ext uri="{FF2B5EF4-FFF2-40B4-BE49-F238E27FC236}">
                <a16:creationId xmlns:a16="http://schemas.microsoft.com/office/drawing/2014/main" id="{9BA163A2-2C4F-D669-4E51-7028E755457A}"/>
              </a:ext>
            </a:extLst>
          </p:cNvPr>
          <p:cNvSpPr txBox="1"/>
          <p:nvPr/>
        </p:nvSpPr>
        <p:spPr>
          <a:xfrm>
            <a:off x="800100" y="1971675"/>
            <a:ext cx="1083945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Đến với “Dế Mèn phiêu lưu kí”, các bạn nhỏ được lạc vào thế giới của những loài vật gần gũi, thân thương.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Nhạc sĩ Trần Hoàn đã phổ nhạc bài thơ</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hát ru những em bé lớn trên lưng mẹ” thành bài hát “Lời ru trên nương”.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Từ thuở ấu thơ, tôi đã có tạp chí“Văn tuổi thơ, báo “Nhi đồng” làm bạn đồng hành.</a:t>
            </a:r>
          </a:p>
        </p:txBody>
      </p:sp>
    </p:spTree>
    <p:extLst>
      <p:ext uri="{BB962C8B-B14F-4D97-AF65-F5344CB8AC3E}">
        <p14:creationId xmlns:p14="http://schemas.microsoft.com/office/powerpoint/2010/main" val="1110337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6F6CE8-09FA-2F4B-A3D4-708B37F47DE7}"/>
              </a:ext>
            </a:extLst>
          </p:cNvPr>
          <p:cNvPicPr>
            <a:picLocks noChangeAspect="1"/>
          </p:cNvPicPr>
          <p:nvPr/>
        </p:nvPicPr>
        <p:blipFill>
          <a:blip r:embed="rId2"/>
          <a:stretch>
            <a:fillRect/>
          </a:stretch>
        </p:blipFill>
        <p:spPr>
          <a:xfrm>
            <a:off x="2133600" y="2211535"/>
            <a:ext cx="7924800" cy="2434931"/>
          </a:xfrm>
          <a:prstGeom prst="rect">
            <a:avLst/>
          </a:prstGeom>
        </p:spPr>
      </p:pic>
    </p:spTree>
    <p:extLst>
      <p:ext uri="{BB962C8B-B14F-4D97-AF65-F5344CB8AC3E}">
        <p14:creationId xmlns:p14="http://schemas.microsoft.com/office/powerpoint/2010/main" val="2418013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82814" y="196849"/>
            <a:ext cx="11552011" cy="1278468"/>
            <a:chOff x="1755504" y="1200149"/>
            <a:chExt cx="13072385" cy="1917700"/>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1917700"/>
              <a:chOff x="128930" y="105457"/>
              <a:chExt cx="10132038" cy="1179559"/>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1179559"/>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1987380" y="1367768"/>
              <a:ext cx="12285274" cy="1615825"/>
            </a:xfrm>
            <a:prstGeom prst="rect">
              <a:avLst/>
            </a:prstGeom>
            <a:noFill/>
          </p:spPr>
          <p:txBody>
            <a:bodyPr wrap="square">
              <a:spAutoFit/>
            </a:bodyPr>
            <a:lstStyle/>
            <a:p>
              <a:pPr algn="ctr" defTabSz="609630"/>
              <a:r>
                <a:rPr lang="en-US" sz="3200" b="1" dirty="0">
                  <a:solidFill>
                    <a:srgbClr val="000000"/>
                  </a:solidFill>
                  <a:latin typeface="Cambria" panose="02040503050406030204" pitchFamily="18" charset="0"/>
                </a:rPr>
                <a:t>3. </a:t>
              </a:r>
              <a:r>
                <a:rPr lang="vi-VN" sz="3200" b="1" dirty="0">
                  <a:solidFill>
                    <a:srgbClr val="000000"/>
                  </a:solidFill>
                  <a:latin typeface="Cambria" panose="02040503050406030204" pitchFamily="18" charset="0"/>
                </a:rPr>
                <a:t>Chép lại đoạn văn sau vào vở, chú ý dùng dấu ngoặc kép đánh dấu tên tác phẩm, tài liệu.</a:t>
              </a:r>
            </a:p>
          </p:txBody>
        </p:sp>
      </p:grpSp>
      <p:sp>
        <p:nvSpPr>
          <p:cNvPr id="20" name="Rectangle: Rounded Corners 19">
            <a:extLst>
              <a:ext uri="{FF2B5EF4-FFF2-40B4-BE49-F238E27FC236}">
                <a16:creationId xmlns:a16="http://schemas.microsoft.com/office/drawing/2014/main" id="{7ED688DA-A3EB-2D05-ED71-D39BBF646CA9}"/>
              </a:ext>
            </a:extLst>
          </p:cNvPr>
          <p:cNvSpPr/>
          <p:nvPr/>
        </p:nvSpPr>
        <p:spPr>
          <a:xfrm>
            <a:off x="428625" y="1943100"/>
            <a:ext cx="11353800" cy="46101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B5230B0-71A0-141D-4527-F130F110EB59}"/>
              </a:ext>
            </a:extLst>
          </p:cNvPr>
          <p:cNvSpPr txBox="1"/>
          <p:nvPr/>
        </p:nvSpPr>
        <p:spPr>
          <a:xfrm>
            <a:off x="971550" y="2324100"/>
            <a:ext cx="10467975" cy="3539430"/>
          </a:xfrm>
          <a:prstGeom prst="rect">
            <a:avLst/>
          </a:prstGeom>
          <a:noFill/>
        </p:spPr>
        <p:txBody>
          <a:bodyPr wrap="square" rtlCol="0">
            <a:spAutoFit/>
          </a:bodyPr>
          <a:lstStyle/>
          <a:p>
            <a:pPr algn="just" rtl="0" latinLnBrk="0"/>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là bài thơ do Hoàng Minh Chính sáng tác, được Nhà xuất bản Kim Đồng đưa vào tuyển tập thơ thiếu nhi </a:t>
            </a:r>
            <a:r>
              <a:rPr lang="vi-VN" sz="3200" b="0" i="1" dirty="0">
                <a:solidFill>
                  <a:srgbClr val="000000"/>
                </a:solidFill>
                <a:effectLst/>
                <a:latin typeface="Cambria" panose="02040503050406030204" pitchFamily="18" charset="0"/>
                <a:ea typeface="Cambria" panose="02040503050406030204" pitchFamily="18" charset="0"/>
              </a:rPr>
              <a:t>Mặt trời xanh </a:t>
            </a:r>
            <a:r>
              <a:rPr lang="vi-VN" sz="3200" b="0" i="0" dirty="0">
                <a:solidFill>
                  <a:srgbClr val="000000"/>
                </a:solidFill>
                <a:effectLst/>
                <a:latin typeface="Cambria" panose="02040503050406030204" pitchFamily="18" charset="0"/>
                <a:ea typeface="Cambria" panose="02040503050406030204" pitchFamily="18" charset="0"/>
              </a:rPr>
              <a:t>(năm 1971). Năm 1976, nhạc sĩ Bùi Đình Thảo phổ nhạc cho bài thơ đó bằng một giai điệu mang âm hưởng dân ca Tày, Nùng. Từ đó trở đi, bài hát </a:t>
            </a:r>
            <a:r>
              <a:rPr lang="vi-VN" sz="3200" b="0" i="1" dirty="0">
                <a:solidFill>
                  <a:srgbClr val="000000"/>
                </a:solidFill>
                <a:effectLst/>
                <a:latin typeface="Cambria" panose="02040503050406030204" pitchFamily="18" charset="0"/>
                <a:ea typeface="Cambria" panose="02040503050406030204" pitchFamily="18" charset="0"/>
              </a:rPr>
              <a:t>Đi học </a:t>
            </a:r>
            <a:r>
              <a:rPr lang="vi-VN" sz="3200" b="0" i="0" dirty="0">
                <a:solidFill>
                  <a:srgbClr val="000000"/>
                </a:solidFill>
                <a:effectLst/>
                <a:latin typeface="Cambria" panose="02040503050406030204" pitchFamily="18" charset="0"/>
                <a:ea typeface="Cambria" panose="02040503050406030204" pitchFamily="18" charset="0"/>
              </a:rPr>
              <a:t>gần như đã trở thành “ca khúc của ngày tựu trường".  </a:t>
            </a:r>
          </a:p>
          <a:p>
            <a:pPr algn="r" latinLnBrk="0"/>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Phạm Quý Hải)</a:t>
            </a:r>
          </a:p>
        </p:txBody>
      </p:sp>
    </p:spTree>
    <p:extLst>
      <p:ext uri="{BB962C8B-B14F-4D97-AF65-F5344CB8AC3E}">
        <p14:creationId xmlns:p14="http://schemas.microsoft.com/office/powerpoint/2010/main" val="71066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F6F6CD4-9963-D04C-91A8-8318983A55EB}"/>
              </a:ext>
            </a:extLst>
          </p:cNvPr>
          <p:cNvGrpSpPr/>
          <p:nvPr/>
        </p:nvGrpSpPr>
        <p:grpSpPr>
          <a:xfrm>
            <a:off x="3697514" y="634999"/>
            <a:ext cx="8164625" cy="2565401"/>
            <a:chOff x="1755504" y="1200149"/>
            <a:chExt cx="13072385" cy="3848101"/>
          </a:xfrm>
        </p:grpSpPr>
        <p:grpSp>
          <p:nvGrpSpPr>
            <p:cNvPr id="8" name="Group 2">
              <a:extLst>
                <a:ext uri="{FF2B5EF4-FFF2-40B4-BE49-F238E27FC236}">
                  <a16:creationId xmlns:a16="http://schemas.microsoft.com/office/drawing/2014/main" id="{A79ED1A1-FDA6-5148-8547-08275ACEF4D2}"/>
                </a:ext>
              </a:extLst>
            </p:cNvPr>
            <p:cNvGrpSpPr/>
            <p:nvPr/>
          </p:nvGrpSpPr>
          <p:grpSpPr>
            <a:xfrm>
              <a:off x="1755504" y="1200149"/>
              <a:ext cx="13072385" cy="3848101"/>
              <a:chOff x="128930" y="105457"/>
              <a:chExt cx="10132038" cy="2366930"/>
            </a:xfrm>
          </p:grpSpPr>
          <p:sp>
            <p:nvSpPr>
              <p:cNvPr id="10" name="Freeform 3">
                <a:extLst>
                  <a:ext uri="{FF2B5EF4-FFF2-40B4-BE49-F238E27FC236}">
                    <a16:creationId xmlns:a16="http://schemas.microsoft.com/office/drawing/2014/main" id="{5AF85608-2936-F44E-A4A2-DACE119FEDD9}"/>
                  </a:ext>
                </a:extLst>
              </p:cNvPr>
              <p:cNvSpPr/>
              <p:nvPr/>
            </p:nvSpPr>
            <p:spPr>
              <a:xfrm>
                <a:off x="128930" y="105457"/>
                <a:ext cx="10132038" cy="2366930"/>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9" name="TextBox 8">
              <a:extLst>
                <a:ext uri="{FF2B5EF4-FFF2-40B4-BE49-F238E27FC236}">
                  <a16:creationId xmlns:a16="http://schemas.microsoft.com/office/drawing/2014/main" id="{FB249D35-CF9C-BD4E-86D6-DC10CE694B11}"/>
                </a:ext>
              </a:extLst>
            </p:cNvPr>
            <p:cNvSpPr txBox="1"/>
            <p:nvPr/>
          </p:nvSpPr>
          <p:spPr>
            <a:xfrm>
              <a:off x="2013283" y="1639905"/>
              <a:ext cx="12678830" cy="2631489"/>
            </a:xfrm>
            <a:prstGeom prst="rect">
              <a:avLst/>
            </a:prstGeom>
            <a:noFill/>
          </p:spPr>
          <p:txBody>
            <a:bodyPr wrap="square">
              <a:spAutoFit/>
            </a:bodyPr>
            <a:lstStyle/>
            <a:p>
              <a:pPr algn="just" defTabSz="609630"/>
              <a:r>
                <a:rPr lang="vi-VN" sz="3600" b="1" dirty="0">
                  <a:solidFill>
                    <a:srgbClr val="C00000"/>
                  </a:solidFill>
                  <a:latin typeface="Cambria" panose="02040503050406030204" pitchFamily="18" charset="0"/>
                </a:rPr>
                <a:t>Viết 1 – 2 câu có sử dụng dấu ngoặc kép để đánh dấu tên tác phẩm mà em yêu thích. </a:t>
              </a:r>
              <a:endParaRPr lang="vi-VN" sz="3600" dirty="0">
                <a:solidFill>
                  <a:srgbClr val="000000"/>
                </a:solidFill>
                <a:latin typeface="Cambria" panose="02040503050406030204" pitchFamily="18" charset="0"/>
              </a:endParaRPr>
            </a:p>
          </p:txBody>
        </p:sp>
      </p:grpSp>
      <p:sp>
        <p:nvSpPr>
          <p:cNvPr id="2" name="Rounded Rectangle 1">
            <a:extLst>
              <a:ext uri="{FF2B5EF4-FFF2-40B4-BE49-F238E27FC236}">
                <a16:creationId xmlns:a16="http://schemas.microsoft.com/office/drawing/2014/main" id="{10A1737E-F4AD-6D47-B4C4-E7930C02847F}"/>
              </a:ext>
            </a:extLst>
          </p:cNvPr>
          <p:cNvSpPr/>
          <p:nvPr/>
        </p:nvSpPr>
        <p:spPr>
          <a:xfrm>
            <a:off x="4686468" y="3873498"/>
            <a:ext cx="6800681" cy="2032001"/>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dirty="0">
                <a:solidFill>
                  <a:srgbClr val="002060"/>
                </a:solidFill>
                <a:latin typeface="Cambria" panose="02040503050406030204" pitchFamily="18" charset="0"/>
                <a:ea typeface="Cambria" panose="02040503050406030204" pitchFamily="18" charset="0"/>
              </a:rPr>
              <a:t>VD: Khi còn nhỏ xíu, mình đã thuộc bài thơ “Kể cho bé nghe” của Trần Đăng Khoa.</a:t>
            </a:r>
            <a:endParaRPr lang="en-VN" sz="3600"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C992BA3-9BDB-1D46-BC9E-0406C5C1DC3F}"/>
              </a:ext>
            </a:extLst>
          </p:cNvPr>
          <p:cNvPicPr>
            <a:picLocks noChangeAspect="1"/>
          </p:cNvPicPr>
          <p:nvPr/>
        </p:nvPicPr>
        <p:blipFill>
          <a:blip r:embed="rId2"/>
          <a:stretch>
            <a:fillRect/>
          </a:stretch>
        </p:blipFill>
        <p:spPr>
          <a:xfrm>
            <a:off x="812800" y="1411387"/>
            <a:ext cx="2455333" cy="1278467"/>
          </a:xfrm>
          <a:prstGeom prst="rect">
            <a:avLst/>
          </a:prstGeom>
        </p:spPr>
      </p:pic>
      <p:pic>
        <p:nvPicPr>
          <p:cNvPr id="12" name="Picture 11">
            <a:extLst>
              <a:ext uri="{FF2B5EF4-FFF2-40B4-BE49-F238E27FC236}">
                <a16:creationId xmlns:a16="http://schemas.microsoft.com/office/drawing/2014/main" id="{253662A2-845D-A64C-8FC5-D86E7DF69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03531"/>
            <a:ext cx="4233333" cy="4233333"/>
          </a:xfrm>
          <a:prstGeom prst="rect">
            <a:avLst/>
          </a:prstGeom>
        </p:spPr>
      </p:pic>
    </p:spTree>
    <p:extLst>
      <p:ext uri="{BB962C8B-B14F-4D97-AF65-F5344CB8AC3E}">
        <p14:creationId xmlns:p14="http://schemas.microsoft.com/office/powerpoint/2010/main" val="388992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3221396" y="3603580"/>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12" name="Freeform 12"/>
          <p:cNvSpPr/>
          <p:nvPr/>
        </p:nvSpPr>
        <p:spPr>
          <a:xfrm rot="-490225">
            <a:off x="6268852" y="1150021"/>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723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400" b="1">
                <a:solidFill>
                  <a:srgbClr val="FF0000"/>
                </a:solidFill>
                <a:latin typeface="Tahoma" pitchFamily="34" charset="0"/>
                <a:cs typeface="Tahoma" pitchFamily="34" charset="0"/>
              </a:rPr>
              <a:t>Trạng ngữ chỉ phương tiện bổ sung thông tin về phương tiện thực hiện hoạt động được nói đến trong câu; trả lời cho câu hỏi có từ ngữ để hỏi: bằng gì, bằng cái gì, với cái gì,...</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Trạng ngữ chỉ phương tiện bổ sung thông tin gì cho câu?</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30925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3200" b="1" dirty="0" err="1">
                <a:solidFill>
                  <a:srgbClr val="FF0000"/>
                </a:solidFill>
                <a:latin typeface="Tahoma" pitchFamily="34" charset="0"/>
                <a:cs typeface="Tahoma" pitchFamily="34" charset="0"/>
              </a:rPr>
              <a:t>Ví</a:t>
            </a:r>
            <a:r>
              <a:rPr lang="en-US" sz="3200" b="1" dirty="0">
                <a:solidFill>
                  <a:srgbClr val="FF0000"/>
                </a:solidFill>
                <a:latin typeface="Tahoma" pitchFamily="34" charset="0"/>
                <a:cs typeface="Tahoma" pitchFamily="34" charset="0"/>
              </a:rPr>
              <a:t> </a:t>
            </a:r>
            <a:r>
              <a:rPr lang="en-US" sz="3200" b="1" dirty="0" err="1">
                <a:solidFill>
                  <a:srgbClr val="FF0000"/>
                </a:solidFill>
                <a:latin typeface="Tahoma" pitchFamily="34" charset="0"/>
                <a:cs typeface="Tahoma" pitchFamily="34" charset="0"/>
              </a:rPr>
              <a:t>dụ</a:t>
            </a:r>
            <a:r>
              <a:rPr lang="en-US" sz="3200" b="1" dirty="0">
                <a:solidFill>
                  <a:srgbClr val="FF0000"/>
                </a:solidFill>
                <a:latin typeface="Tahoma" pitchFamily="34" charset="0"/>
                <a:cs typeface="Tahoma" pitchFamily="34" charset="0"/>
              </a:rPr>
              <a:t>: </a:t>
            </a:r>
            <a:r>
              <a:rPr lang="vi-VN" sz="3200" b="1" dirty="0">
                <a:solidFill>
                  <a:srgbClr val="FF0000"/>
                </a:solidFill>
                <a:latin typeface="Tahoma" pitchFamily="34" charset="0"/>
                <a:cs typeface="Tahoma" pitchFamily="34" charset="0"/>
              </a:rPr>
              <a:t>Với việc chăm chỉ học, mà bạn Hân lớp em đứng tốp đầu tiên của trường.</a:t>
            </a:r>
            <a:endParaRPr kumimoji="0" lang="en-US" sz="32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446550"/>
          </a:xfrm>
          <a:prstGeom prst="rect">
            <a:avLst/>
          </a:prstGeom>
          <a:noFill/>
        </p:spPr>
        <p:txBody>
          <a:bodyPr wrap="square" lIns="91440" tIns="45720" rIns="91440" bIns="45720">
            <a:spAutoFit/>
          </a:bodyPr>
          <a:lstStyle/>
          <a:p>
            <a:pPr lvl="0" algn="ctr"/>
            <a:r>
              <a:rPr lang="vi-VN" sz="4400" b="1" dirty="0">
                <a:ln w="0"/>
                <a:solidFill>
                  <a:srgbClr val="002060"/>
                </a:solidFill>
                <a:latin typeface="Times New Roman" panose="02020603050405020304" pitchFamily="18" charset="0"/>
                <a:cs typeface="Times New Roman" panose="02020603050405020304" pitchFamily="18" charset="0"/>
              </a:rPr>
              <a:t>Em hãy đặt một câu có trạng ngữ chỉ phương tiện?</a:t>
            </a:r>
            <a:endParaRPr kumimoji="0" lang="en-US" sz="44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777004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1">
            <a:extLst>
              <a:ext uri="{BEBA8EAE-BF5A-486C-A8C5-ECC9F3942E4B}">
                <a14:imgProps xmlns:a14="http://schemas.microsoft.com/office/drawing/2010/main">
                  <a14:imgLayer r:embed="rId12">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2657475"/>
            <a:ext cx="10467832" cy="1228726"/>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vi-VN" sz="2800" b="1" dirty="0">
                <a:solidFill>
                  <a:srgbClr val="FF0000"/>
                </a:solidFill>
                <a:latin typeface="Tahoma" pitchFamily="34" charset="0"/>
                <a:cs typeface="Tahoma" pitchFamily="34" charset="0"/>
              </a:rPr>
              <a:t>Bằng cái vòi dài, voi có thể dễ dàng kéo lá cây, cành cây từ trên cao xuống. </a:t>
            </a:r>
            <a:endParaRPr kumimoji="0" lang="en-US" sz="2800" b="1" i="0" u="none" strike="noStrike" kern="1200" cap="none" spc="0" normalizeH="0" baseline="0" noProof="0" dirty="0">
              <a:ln>
                <a:noFill/>
              </a:ln>
              <a:solidFill>
                <a:srgbClr val="FF0000"/>
              </a:solidFill>
              <a:effectLst/>
              <a:uLnTx/>
              <a:uFillTx/>
              <a:latin typeface="Tahoma" pitchFamily="34" charset="0"/>
              <a:cs typeface="Tahoma" pitchFamily="34" charset="0"/>
            </a:endParaRPr>
          </a:p>
        </p:txBody>
      </p:sp>
      <p:sp>
        <p:nvSpPr>
          <p:cNvPr id="2" name="Rectangle 1"/>
          <p:cNvSpPr/>
          <p:nvPr/>
        </p:nvSpPr>
        <p:spPr>
          <a:xfrm>
            <a:off x="1895475" y="1022385"/>
            <a:ext cx="8943975" cy="1569660"/>
          </a:xfrm>
          <a:prstGeom prst="rect">
            <a:avLst/>
          </a:prstGeom>
          <a:noFill/>
        </p:spPr>
        <p:txBody>
          <a:bodyPr wrap="square" lIns="91440" tIns="45720" rIns="91440" bIns="45720">
            <a:spAutoFit/>
          </a:bodyPr>
          <a:lstStyle/>
          <a:p>
            <a:pPr lvl="0" algn="ctr"/>
            <a:r>
              <a:rPr lang="vi-VN" sz="3200" b="1" dirty="0">
                <a:ln w="0"/>
                <a:solidFill>
                  <a:srgbClr val="002060"/>
                </a:solidFill>
                <a:latin typeface="Times New Roman" panose="02020603050405020304" pitchFamily="18" charset="0"/>
                <a:cs typeface="Times New Roman" panose="02020603050405020304" pitchFamily="18" charset="0"/>
              </a:rPr>
              <a:t>Tìm từ ngữ thích hợp để hoàn thành câu có trạng ngữ chỉ phương tiện: Bằng..., voi có thể dễ dàng kéo lá cây, cành cây từ trên cao xuống. </a:t>
            </a:r>
            <a:endParaRPr kumimoji="0" lang="en-US" sz="32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28838140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StopAudio" delay="0">
                      <p:tgtEl>
                        <p:sldTgt/>
                      </p:tgtEl>
                    </p:cond>
                  </p:endCondLst>
                </p:cTn>
                <p:tgtEl>
                  <p:spTgt spid="15"/>
                </p:tgtEl>
              </p:cMediaNode>
            </p:audio>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3.7037E-6 L 0.09714 -0.00601 " pathEditMode="relative" rAng="0" ptsTypes="AA">
                                      <p:cBhvr>
                                        <p:cTn id="35" dur="2000" fill="hold"/>
                                        <p:tgtEl>
                                          <p:spTgt spid="26"/>
                                        </p:tgtEl>
                                        <p:attrNameLst>
                                          <p:attrName>ppt_x</p:attrName>
                                          <p:attrName>ppt_y</p:attrName>
                                        </p:attrNameLst>
                                      </p:cBhvr>
                                      <p:rCtr x="4857" y="-301"/>
                                    </p:animMotion>
                                  </p:childTnLst>
                                  <p:subTnLst>
                                    <p:audio>
                                      <p:cMediaNode>
                                        <p:cTn display="0" masterRel="sameClick">
                                          <p:stCondLst>
                                            <p:cond evt="begin" delay="0">
                                              <p:tn val="34"/>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35" presetClass="path" presetSubtype="0" accel="50000" decel="50000" fill="hold" nodeType="clickEffect">
                                  <p:stCondLst>
                                    <p:cond delay="0"/>
                                  </p:stCondLst>
                                  <p:childTnLst>
                                    <p:animMotion origin="layout" path="M 2.08333E-7 -3.7037E-6 L -0.09714 -0.00601 " pathEditMode="relative" rAng="0" ptsTypes="AA">
                                      <p:cBhvr>
                                        <p:cTn id="40" dur="2000" fill="hold"/>
                                        <p:tgtEl>
                                          <p:spTgt spid="26"/>
                                        </p:tgtEl>
                                        <p:attrNameLst>
                                          <p:attrName>ppt_x</p:attrName>
                                          <p:attrName>ppt_y</p:attrName>
                                        </p:attrNameLst>
                                      </p:cBhvr>
                                      <p:rCtr x="-4857" y="-301"/>
                                    </p:animMotion>
                                  </p:childTnLst>
                                  <p:subTnLst>
                                    <p:audio>
                                      <p:cMediaNode>
                                        <p:cTn display="0" masterRel="sameClick">
                                          <p:stCondLst>
                                            <p:cond evt="begin" delay="0">
                                              <p:tn val="39"/>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49"/>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afterEffect">
                                  <p:stCondLst>
                                    <p:cond delay="1000"/>
                                  </p:stCondLst>
                                  <p:childTnLst>
                                    <p:set>
                                      <p:cBhvr>
                                        <p:cTn id="45"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6" name="beep.wav"/>
                                        </p:tgtEl>
                                      </p:cMediaNode>
                                    </p:audio>
                                  </p:subTnLst>
                                </p:cTn>
                              </p:par>
                            </p:childTnLst>
                          </p:cTn>
                        </p:par>
                        <p:par>
                          <p:cTn id="46" fill="hold">
                            <p:stCondLst>
                              <p:cond delay="1000"/>
                            </p:stCondLst>
                            <p:childTnLst>
                              <p:par>
                                <p:cTn id="47" presetID="1" presetClass="entr" presetSubtype="0" fill="hold" grpId="0" nodeType="afterEffect">
                                  <p:stCondLst>
                                    <p:cond delay="1000"/>
                                  </p:stCondLst>
                                  <p:childTnLst>
                                    <p:set>
                                      <p:cBhvr>
                                        <p:cTn id="4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6" name="beep.wav"/>
                                        </p:tgtEl>
                                      </p:cMediaNode>
                                    </p:audio>
                                  </p:subTnLst>
                                </p:cTn>
                              </p:par>
                            </p:childTnLst>
                          </p:cTn>
                        </p:par>
                        <p:par>
                          <p:cTn id="49" fill="hold">
                            <p:stCondLst>
                              <p:cond delay="2000"/>
                            </p:stCondLst>
                            <p:childTnLst>
                              <p:par>
                                <p:cTn id="50" presetID="1" presetClass="entr" presetSubtype="0" fill="hold" grpId="0" nodeType="afterEffect">
                                  <p:stCondLst>
                                    <p:cond delay="1000"/>
                                  </p:stCondLst>
                                  <p:childTnLst>
                                    <p:set>
                                      <p:cBhvr>
                                        <p:cTn id="51"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6" name="beep.wav"/>
                                        </p:tgtEl>
                                      </p:cMediaNode>
                                    </p:audio>
                                  </p:subTnLst>
                                </p:cTn>
                              </p:par>
                            </p:childTnLst>
                          </p:cTn>
                        </p:par>
                        <p:par>
                          <p:cTn id="52" fill="hold">
                            <p:stCondLst>
                              <p:cond delay="3000"/>
                            </p:stCondLst>
                            <p:childTnLst>
                              <p:par>
                                <p:cTn id="53" presetID="1" presetClass="entr" presetSubtype="0" fill="hold" grpId="0" nodeType="afterEffect">
                                  <p:stCondLst>
                                    <p:cond delay="1000"/>
                                  </p:stCondLst>
                                  <p:childTnLst>
                                    <p:set>
                                      <p:cBhvr>
                                        <p:cTn id="54"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beep.wav"/>
                                        </p:tgtEl>
                                      </p:cMediaNode>
                                    </p:audio>
                                  </p:subTnLst>
                                </p:cTn>
                              </p:par>
                            </p:childTnLst>
                          </p:cTn>
                        </p:par>
                        <p:par>
                          <p:cTn id="55" fill="hold">
                            <p:stCondLst>
                              <p:cond delay="4000"/>
                            </p:stCondLst>
                            <p:childTnLst>
                              <p:par>
                                <p:cTn id="56" presetID="1" presetClass="entr" presetSubtype="0" fill="hold" grpId="0" nodeType="afterEffect">
                                  <p:stCondLst>
                                    <p:cond delay="1000"/>
                                  </p:stCondLst>
                                  <p:childTnLst>
                                    <p:set>
                                      <p:cBhvr>
                                        <p:cTn id="57"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beep.wav"/>
                                        </p:tgtEl>
                                      </p:cMediaNode>
                                    </p:audio>
                                  </p:subTnLst>
                                </p:cTn>
                              </p:par>
                            </p:childTnLst>
                          </p:cTn>
                        </p:par>
                        <p:par>
                          <p:cTn id="58" fill="hold">
                            <p:stCondLst>
                              <p:cond delay="5000"/>
                            </p:stCondLst>
                            <p:childTnLst>
                              <p:par>
                                <p:cTn id="59" presetID="1" presetClass="entr" presetSubtype="0" fill="hold" grpId="0" nodeType="afterEffect">
                                  <p:stCondLst>
                                    <p:cond delay="1000"/>
                                  </p:stCondLst>
                                  <p:childTnLst>
                                    <p:set>
                                      <p:cBhvr>
                                        <p:cTn id="6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beep.wav"/>
                                        </p:tgtEl>
                                      </p:cMediaNode>
                                    </p:audio>
                                  </p:subTnLst>
                                </p:cTn>
                              </p:par>
                            </p:childTnLst>
                          </p:cTn>
                        </p:par>
                        <p:par>
                          <p:cTn id="61" fill="hold">
                            <p:stCondLst>
                              <p:cond delay="6000"/>
                            </p:stCondLst>
                            <p:childTnLst>
                              <p:par>
                                <p:cTn id="62" presetID="1" presetClass="entr" presetSubtype="0" fill="hold" grpId="0" nodeType="afterEffect">
                                  <p:stCondLst>
                                    <p:cond delay="1000"/>
                                  </p:stCondLst>
                                  <p:childTnLst>
                                    <p:set>
                                      <p:cBhvr>
                                        <p:cTn id="6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6" name="beep.wav"/>
                                        </p:tgtEl>
                                      </p:cMediaNode>
                                    </p:audio>
                                  </p:subTnLst>
                                </p:cTn>
                              </p:par>
                            </p:childTnLst>
                          </p:cTn>
                        </p:par>
                        <p:par>
                          <p:cTn id="64" fill="hold">
                            <p:stCondLst>
                              <p:cond delay="7000"/>
                            </p:stCondLst>
                            <p:childTnLst>
                              <p:par>
                                <p:cTn id="65" presetID="1" presetClass="entr" presetSubtype="0" fill="hold" grpId="0" nodeType="afterEffect">
                                  <p:stCondLst>
                                    <p:cond delay="1000"/>
                                  </p:stCondLst>
                                  <p:childTnLst>
                                    <p:set>
                                      <p:cBhvr>
                                        <p:cTn id="66"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beep.wav"/>
                                        </p:tgtEl>
                                      </p:cMediaNode>
                                    </p:audio>
                                  </p:subTnLst>
                                </p:cTn>
                              </p:par>
                            </p:childTnLst>
                          </p:cTn>
                        </p:par>
                        <p:par>
                          <p:cTn id="67" fill="hold">
                            <p:stCondLst>
                              <p:cond delay="8000"/>
                            </p:stCondLst>
                            <p:childTnLst>
                              <p:par>
                                <p:cTn id="68" presetID="1" presetClass="entr" presetSubtype="0" fill="hold" grpId="0" nodeType="afterEffect">
                                  <p:stCondLst>
                                    <p:cond delay="1000"/>
                                  </p:stCondLst>
                                  <p:childTnLst>
                                    <p:set>
                                      <p:cBhvr>
                                        <p:cTn id="69"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beep.wav"/>
                                        </p:tgtEl>
                                      </p:cMediaNode>
                                    </p:audio>
                                  </p:subTnLst>
                                </p:cTn>
                              </p:par>
                            </p:childTnLst>
                          </p:cTn>
                        </p:par>
                        <p:par>
                          <p:cTn id="70" fill="hold">
                            <p:stCondLst>
                              <p:cond delay="9000"/>
                            </p:stCondLst>
                            <p:childTnLst>
                              <p:par>
                                <p:cTn id="71" presetID="1" presetClass="entr" presetSubtype="0" fill="hold" grpId="0" nodeType="afterEffect">
                                  <p:stCondLst>
                                    <p:cond delay="1000"/>
                                  </p:stCondLst>
                                  <p:childTnLst>
                                    <p:set>
                                      <p:cBhvr>
                                        <p:cTn id="7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beep.wav"/>
                                        </p:tgtEl>
                                      </p:cMediaNode>
                                    </p:audio>
                                  </p:subTnLst>
                                </p:cTn>
                              </p:par>
                            </p:childTnLst>
                          </p:cTn>
                        </p:par>
                        <p:par>
                          <p:cTn id="73" fill="hold">
                            <p:stCondLst>
                              <p:cond delay="10000"/>
                            </p:stCondLst>
                            <p:childTnLst>
                              <p:par>
                                <p:cTn id="74" presetID="1" presetClass="entr" presetSubtype="0" fill="hold" grpId="0" nodeType="afterEffect">
                                  <p:stCondLst>
                                    <p:cond delay="1000"/>
                                  </p:stCondLst>
                                  <p:childTnLst>
                                    <p:set>
                                      <p:cBhvr>
                                        <p:cTn id="75"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6" name="beep.wav"/>
                                        </p:tgtEl>
                                      </p:cMediaNode>
                                    </p:audio>
                                  </p:subTnLst>
                                </p:cTn>
                              </p:par>
                            </p:childTnLst>
                          </p:cTn>
                        </p:par>
                        <p:par>
                          <p:cTn id="76" fill="hold">
                            <p:stCondLst>
                              <p:cond delay="11000"/>
                            </p:stCondLst>
                            <p:childTnLst>
                              <p:par>
                                <p:cTn id="77" presetID="1" presetClass="entr" presetSubtype="0" fill="hold" grpId="0" nodeType="afterEffect">
                                  <p:stCondLst>
                                    <p:cond delay="1000"/>
                                  </p:stCondLst>
                                  <p:childTnLst>
                                    <p:set>
                                      <p:cBhvr>
                                        <p:cTn id="7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6" name="beep.wav"/>
                                        </p:tgtEl>
                                      </p:cMediaNode>
                                    </p:audio>
                                  </p:subTnLst>
                                </p:cTn>
                              </p:par>
                            </p:childTnLst>
                          </p:cTn>
                        </p:par>
                        <p:par>
                          <p:cTn id="79" fill="hold">
                            <p:stCondLst>
                              <p:cond delay="12000"/>
                            </p:stCondLst>
                            <p:childTnLst>
                              <p:par>
                                <p:cTn id="80" presetID="1" presetClass="entr" presetSubtype="0" fill="hold" grpId="0" nodeType="afterEffect">
                                  <p:stCondLst>
                                    <p:cond delay="1000"/>
                                  </p:stCondLst>
                                  <p:childTnLst>
                                    <p:set>
                                      <p:cBhvr>
                                        <p:cTn id="81"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6" name="beep.wav"/>
                                        </p:tgtEl>
                                      </p:cMediaNode>
                                    </p:audio>
                                  </p:subTnLst>
                                </p:cTn>
                              </p:par>
                            </p:childTnLst>
                          </p:cTn>
                        </p:par>
                        <p:par>
                          <p:cTn id="82" fill="hold">
                            <p:stCondLst>
                              <p:cond delay="13000"/>
                            </p:stCondLst>
                            <p:childTnLst>
                              <p:par>
                                <p:cTn id="83" presetID="1" presetClass="entr" presetSubtype="0" fill="hold" grpId="0" nodeType="afterEffect">
                                  <p:stCondLst>
                                    <p:cond delay="1000"/>
                                  </p:stCondLst>
                                  <p:childTnLst>
                                    <p:set>
                                      <p:cBhvr>
                                        <p:cTn id="84"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beep.wav"/>
                                        </p:tgtEl>
                                      </p:cMediaNode>
                                    </p:audio>
                                  </p:subTnLst>
                                </p:cTn>
                              </p:par>
                            </p:childTnLst>
                          </p:cTn>
                        </p:par>
                        <p:par>
                          <p:cTn id="85" fill="hold">
                            <p:stCondLst>
                              <p:cond delay="14000"/>
                            </p:stCondLst>
                            <p:childTnLst>
                              <p:par>
                                <p:cTn id="86" presetID="1" presetClass="entr" presetSubtype="0" fill="hold" grpId="0" nodeType="afterEffect">
                                  <p:stCondLst>
                                    <p:cond delay="1000"/>
                                  </p:stCondLst>
                                  <p:childTnLst>
                                    <p:set>
                                      <p:cBhvr>
                                        <p:cTn id="87"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6" name="beep.wav"/>
                                        </p:tgtEl>
                                      </p:cMediaNode>
                                    </p:audio>
                                  </p:subTnLst>
                                </p:cTn>
                              </p:par>
                            </p:childTnLst>
                          </p:cTn>
                        </p:par>
                        <p:par>
                          <p:cTn id="88" fill="hold">
                            <p:stCondLst>
                              <p:cond delay="15000"/>
                            </p:stCondLst>
                            <p:childTnLst>
                              <p:par>
                                <p:cTn id="89" presetID="1" presetClass="entr" presetSubtype="0" fill="hold" grpId="0" nodeType="afterEffect">
                                  <p:stCondLst>
                                    <p:cond delay="1000"/>
                                  </p:stCondLst>
                                  <p:childTnLst>
                                    <p:set>
                                      <p:cBhvr>
                                        <p:cTn id="90"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3">
            <a:extLst>
              <a:ext uri="{FF2B5EF4-FFF2-40B4-BE49-F238E27FC236}">
                <a16:creationId xmlns:a16="http://schemas.microsoft.com/office/drawing/2014/main" id="{A0E559FB-B286-C14E-A771-7C0905ABF697}"/>
              </a:ext>
            </a:extLst>
          </p:cNvPr>
          <p:cNvSpPr/>
          <p:nvPr/>
        </p:nvSpPr>
        <p:spPr>
          <a:xfrm>
            <a:off x="2211932" y="1117430"/>
            <a:ext cx="7957689" cy="4311415"/>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pic>
        <p:nvPicPr>
          <p:cNvPr id="1026" name="Picture 2" descr="Hình ảnh Anh Bạn Nhỏ Chơi Guitar PNG , Anh Bạn Bé Nhỏ, Chơi Guitar, Nhạc Cụ  PNG và Vector với nền trong suốt để tải xuống miễn phí">
            <a:extLst>
              <a:ext uri="{FF2B5EF4-FFF2-40B4-BE49-F238E27FC236}">
                <a16:creationId xmlns:a16="http://schemas.microsoft.com/office/drawing/2014/main" id="{AB3B4ADC-CCCF-374B-8164-F5F7AF4E1C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281" b="90000" l="10000" r="90000">
                        <a14:foregroundMark x1="50625" y1="10469" x2="57031" y2="10781"/>
                        <a14:foregroundMark x1="60781" y1="10000" x2="51250" y2="9063"/>
                        <a14:foregroundMark x1="51250" y1="9063" x2="47813" y2="9688"/>
                        <a14:foregroundMark x1="50781" y1="86094" x2="52656" y2="87344"/>
                        <a14:foregroundMark x1="52969" y1="86563" x2="52656" y2="88281"/>
                        <a14:foregroundMark x1="47031" y1="75938" x2="47031" y2="78594"/>
                        <a14:foregroundMark x1="44844" y1="30938" x2="47188" y2="37188"/>
                        <a14:foregroundMark x1="47188" y1="37188" x2="49844" y2="32656"/>
                        <a14:foregroundMark x1="52344" y1="48438" x2="47500" y2="53281"/>
                        <a14:foregroundMark x1="43125" y1="11406" x2="40000" y2="16719"/>
                        <a14:foregroundMark x1="40000" y1="16719" x2="39688" y2="17813"/>
                        <a14:foregroundMark x1="44219" y1="10313" x2="40156" y2="15000"/>
                        <a14:foregroundMark x1="40156" y1="15000" x2="39375" y2="18125"/>
                        <a14:foregroundMark x1="44531" y1="11250" x2="40156" y2="15313"/>
                        <a14:foregroundMark x1="40156" y1="15313" x2="40000" y2="21406"/>
                        <a14:foregroundMark x1="40000" y1="21406" x2="40469" y2="21563"/>
                        <a14:foregroundMark x1="67813" y1="31250" x2="64219" y2="36250"/>
                        <a14:foregroundMark x1="64219" y1="36250" x2="61094" y2="36875"/>
                        <a14:foregroundMark x1="65469" y1="35000" x2="70313" y2="23281"/>
                        <a14:foregroundMark x1="70313" y1="23281" x2="70469" y2="20781"/>
                        <a14:foregroundMark x1="62813" y1="11250" x2="57344" y2="8438"/>
                        <a14:foregroundMark x1="57344" y1="8438" x2="53594" y2="8281"/>
                      </a14:backgroundRemoval>
                    </a14:imgEffect>
                  </a14:imgLayer>
                </a14:imgProps>
              </a:ext>
              <a:ext uri="{28A0092B-C50C-407E-A947-70E740481C1C}">
                <a14:useLocalDpi xmlns:a14="http://schemas.microsoft.com/office/drawing/2010/main" val="0"/>
              </a:ext>
            </a:extLst>
          </a:blip>
          <a:srcRect/>
          <a:stretch>
            <a:fillRect/>
          </a:stretch>
        </p:blipFill>
        <p:spPr bwMode="auto">
          <a:xfrm>
            <a:off x="-1135896" y="2108200"/>
            <a:ext cx="5418667" cy="5418667"/>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1"/>
          <p:cNvSpPr/>
          <p:nvPr/>
        </p:nvSpPr>
        <p:spPr>
          <a:xfrm>
            <a:off x="5650271" y="4832305"/>
            <a:ext cx="1093896" cy="1042185"/>
          </a:xfrm>
          <a:custGeom>
            <a:avLst/>
            <a:gdLst/>
            <a:ahLst/>
            <a:cxnLst/>
            <a:rect l="l" t="t" r="r" b="b"/>
            <a:pathLst>
              <a:path w="1640844" h="1563277">
                <a:moveTo>
                  <a:pt x="0" y="0"/>
                </a:moveTo>
                <a:lnTo>
                  <a:pt x="1640844" y="0"/>
                </a:lnTo>
                <a:lnTo>
                  <a:pt x="1640844" y="1563276"/>
                </a:lnTo>
                <a:lnTo>
                  <a:pt x="0" y="15632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rot="-490225">
            <a:off x="9269228" y="759496"/>
            <a:ext cx="1109444" cy="1177981"/>
          </a:xfrm>
          <a:custGeom>
            <a:avLst/>
            <a:gdLst/>
            <a:ahLst/>
            <a:cxnLst/>
            <a:rect l="l" t="t" r="r" b="b"/>
            <a:pathLst>
              <a:path w="1664166" h="1766972">
                <a:moveTo>
                  <a:pt x="0" y="0"/>
                </a:moveTo>
                <a:lnTo>
                  <a:pt x="1664166" y="0"/>
                </a:lnTo>
                <a:lnTo>
                  <a:pt x="1664166" y="1766971"/>
                </a:lnTo>
                <a:lnTo>
                  <a:pt x="0" y="176697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1030" name="Picture 6" descr="Hình ảnh đứa Trẻ Ngộ Nghĩnh Bay Trên Cây Bút Chì đầy Màu Sắc Cô Bé Tiểu Học  đọc Vectơ PNG , đọc, Sơ Cấp, Con Gái PNG và Vector với nền">
            <a:extLst>
              <a:ext uri="{FF2B5EF4-FFF2-40B4-BE49-F238E27FC236}">
                <a16:creationId xmlns:a16="http://schemas.microsoft.com/office/drawing/2014/main" id="{8379BE5A-587E-D243-95E8-F3B3500E0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6372" y="3866625"/>
            <a:ext cx="4919133" cy="30564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F922905-F623-B540-A6D6-6112437A699C}"/>
              </a:ext>
            </a:extLst>
          </p:cNvPr>
          <p:cNvPicPr>
            <a:picLocks noChangeAspect="1"/>
          </p:cNvPicPr>
          <p:nvPr/>
        </p:nvPicPr>
        <p:blipFill>
          <a:blip r:embed="rId10"/>
          <a:stretch>
            <a:fillRect/>
          </a:stretch>
        </p:blipFill>
        <p:spPr>
          <a:xfrm>
            <a:off x="3682765" y="113582"/>
            <a:ext cx="4920771" cy="1261736"/>
          </a:xfrm>
          <a:prstGeom prst="rect">
            <a:avLst/>
          </a:prstGeom>
        </p:spPr>
      </p:pic>
      <p:pic>
        <p:nvPicPr>
          <p:cNvPr id="4" name="Picture 3">
            <a:extLst>
              <a:ext uri="{FF2B5EF4-FFF2-40B4-BE49-F238E27FC236}">
                <a16:creationId xmlns:a16="http://schemas.microsoft.com/office/drawing/2014/main" id="{0D863E55-3986-72BC-8F43-D3774FA3153E}"/>
              </a:ext>
            </a:extLst>
          </p:cNvPr>
          <p:cNvPicPr>
            <a:picLocks noChangeAspect="1"/>
          </p:cNvPicPr>
          <p:nvPr/>
        </p:nvPicPr>
        <p:blipFill>
          <a:blip r:embed="rId11"/>
          <a:stretch>
            <a:fillRect/>
          </a:stretch>
        </p:blipFill>
        <p:spPr>
          <a:xfrm>
            <a:off x="2918548" y="2027592"/>
            <a:ext cx="6754953" cy="2078916"/>
          </a:xfrm>
          <a:prstGeom prst="rect">
            <a:avLst/>
          </a:prstGeom>
        </p:spPr>
      </p:pic>
      <p:pic>
        <p:nvPicPr>
          <p:cNvPr id="14" name="Picture 13">
            <a:extLst>
              <a:ext uri="{FF2B5EF4-FFF2-40B4-BE49-F238E27FC236}">
                <a16:creationId xmlns:a16="http://schemas.microsoft.com/office/drawing/2014/main" id="{991F498F-4AE5-DEEF-04DC-51BF0BEB2677}"/>
              </a:ext>
            </a:extLst>
          </p:cNvPr>
          <p:cNvPicPr>
            <a:picLocks noChangeAspect="1"/>
          </p:cNvPicPr>
          <p:nvPr/>
        </p:nvPicPr>
        <p:blipFill>
          <a:blip r:embed="rId12"/>
          <a:stretch>
            <a:fillRect/>
          </a:stretch>
        </p:blipFill>
        <p:spPr>
          <a:xfrm>
            <a:off x="387698" y="923118"/>
            <a:ext cx="368230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par>
                                <p:cTn id="15" presetID="9"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2A0929-F47F-3EE4-7F9D-FEBDA545B4B4}"/>
              </a:ext>
            </a:extLst>
          </p:cNvPr>
          <p:cNvPicPr>
            <a:picLocks noChangeAspect="1"/>
          </p:cNvPicPr>
          <p:nvPr/>
        </p:nvPicPr>
        <p:blipFill>
          <a:blip r:embed="rId2"/>
          <a:stretch>
            <a:fillRect/>
          </a:stretch>
        </p:blipFill>
        <p:spPr>
          <a:xfrm>
            <a:off x="3117079" y="76200"/>
            <a:ext cx="6944016" cy="1352550"/>
          </a:xfrm>
          <a:prstGeom prst="rect">
            <a:avLst/>
          </a:prstGeom>
        </p:spPr>
      </p:pic>
      <p:grpSp>
        <p:nvGrpSpPr>
          <p:cNvPr id="5" name="Group 4">
            <a:extLst>
              <a:ext uri="{FF2B5EF4-FFF2-40B4-BE49-F238E27FC236}">
                <a16:creationId xmlns:a16="http://schemas.microsoft.com/office/drawing/2014/main" id="{F9649278-44C6-96C8-826C-D5C437F05FAF}"/>
              </a:ext>
            </a:extLst>
          </p:cNvPr>
          <p:cNvGrpSpPr/>
          <p:nvPr/>
        </p:nvGrpSpPr>
        <p:grpSpPr>
          <a:xfrm>
            <a:off x="780678" y="1371600"/>
            <a:ext cx="10830297" cy="3771899"/>
            <a:chOff x="1782505" y="1670742"/>
            <a:chExt cx="13072385" cy="3720409"/>
          </a:xfrm>
        </p:grpSpPr>
        <p:grpSp>
          <p:nvGrpSpPr>
            <p:cNvPr id="6" name="Group 2">
              <a:extLst>
                <a:ext uri="{FF2B5EF4-FFF2-40B4-BE49-F238E27FC236}">
                  <a16:creationId xmlns:a16="http://schemas.microsoft.com/office/drawing/2014/main" id="{020910F5-976C-F77D-70B5-2A697060288E}"/>
                </a:ext>
              </a:extLst>
            </p:cNvPr>
            <p:cNvGrpSpPr/>
            <p:nvPr/>
          </p:nvGrpSpPr>
          <p:grpSpPr>
            <a:xfrm>
              <a:off x="1782505" y="1670742"/>
              <a:ext cx="13072385" cy="3720409"/>
              <a:chOff x="149858" y="394914"/>
              <a:chExt cx="10132038" cy="2288388"/>
            </a:xfrm>
          </p:grpSpPr>
          <p:sp>
            <p:nvSpPr>
              <p:cNvPr id="11" name="Freeform 3">
                <a:extLst>
                  <a:ext uri="{FF2B5EF4-FFF2-40B4-BE49-F238E27FC236}">
                    <a16:creationId xmlns:a16="http://schemas.microsoft.com/office/drawing/2014/main" id="{37ABCD5B-32D9-BD07-298A-3F0D956E451E}"/>
                  </a:ext>
                </a:extLst>
              </p:cNvPr>
              <p:cNvSpPr/>
              <p:nvPr/>
            </p:nvSpPr>
            <p:spPr>
              <a:xfrm>
                <a:off x="149858" y="394914"/>
                <a:ext cx="10132038" cy="2288388"/>
              </a:xfrm>
              <a:custGeom>
                <a:avLst/>
                <a:gdLst/>
                <a:ahLst/>
                <a:cxnLst/>
                <a:rect l="l" t="t" r="r" b="b"/>
                <a:pathLst>
                  <a:path w="11718753" h="5366603">
                    <a:moveTo>
                      <a:pt x="11212314" y="5349684"/>
                    </a:moveTo>
                    <a:cubicBezTo>
                      <a:pt x="11212314" y="5349684"/>
                      <a:pt x="10975318" y="5339714"/>
                      <a:pt x="10613179" y="5353158"/>
                    </a:cubicBezTo>
                    <a:cubicBezTo>
                      <a:pt x="10251041" y="5366603"/>
                      <a:pt x="490924" y="5366603"/>
                      <a:pt x="490924" y="5366603"/>
                    </a:cubicBezTo>
                    <a:cubicBezTo>
                      <a:pt x="245502" y="5366603"/>
                      <a:pt x="32509" y="5269335"/>
                      <a:pt x="31032" y="5109220"/>
                    </a:cubicBezTo>
                    <a:cubicBezTo>
                      <a:pt x="31032" y="5109220"/>
                      <a:pt x="0" y="3388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1165766" y="0"/>
                      <a:pt x="11165766" y="0"/>
                    </a:cubicBezTo>
                    <a:cubicBezTo>
                      <a:pt x="11477666" y="0"/>
                      <a:pt x="11711095" y="101069"/>
                      <a:pt x="11703237" y="303616"/>
                    </a:cubicBezTo>
                    <a:cubicBezTo>
                      <a:pt x="11703237" y="303616"/>
                      <a:pt x="11701242" y="3140853"/>
                      <a:pt x="11709998" y="4409633"/>
                    </a:cubicBezTo>
                    <a:cubicBezTo>
                      <a:pt x="11718753" y="4702935"/>
                      <a:pt x="11672205" y="5036006"/>
                      <a:pt x="11672205" y="5036006"/>
                    </a:cubicBezTo>
                    <a:cubicBezTo>
                      <a:pt x="11669240" y="5216031"/>
                      <a:pt x="11457737" y="5349684"/>
                      <a:pt x="11212314" y="5349684"/>
                    </a:cubicBezTo>
                    <a:close/>
                  </a:path>
                </a:pathLst>
              </a:custGeom>
              <a:solidFill>
                <a:srgbClr val="FFFAF6"/>
              </a:solidFill>
              <a:ln w="57150">
                <a:solidFill>
                  <a:schemeClr val="tx1"/>
                </a:solidFill>
              </a:ln>
            </p:spPr>
          </p:sp>
        </p:grpSp>
        <p:sp>
          <p:nvSpPr>
            <p:cNvPr id="7" name="TextBox 6">
              <a:extLst>
                <a:ext uri="{FF2B5EF4-FFF2-40B4-BE49-F238E27FC236}">
                  <a16:creationId xmlns:a16="http://schemas.microsoft.com/office/drawing/2014/main" id="{E63CF241-50E7-3072-B945-43BFA21030B6}"/>
                </a:ext>
              </a:extLst>
            </p:cNvPr>
            <p:cNvSpPr txBox="1"/>
            <p:nvPr/>
          </p:nvSpPr>
          <p:spPr>
            <a:xfrm>
              <a:off x="2176060" y="1791286"/>
              <a:ext cx="12285274" cy="3309348"/>
            </a:xfrm>
            <a:prstGeom prst="rect">
              <a:avLst/>
            </a:prstGeom>
            <a:noFill/>
          </p:spPr>
          <p:txBody>
            <a:bodyPr wrap="square">
              <a:spAutoFit/>
            </a:bodyPr>
            <a:lstStyle/>
            <a:p>
              <a:pPr marL="571500" marR="0" indent="-571500" algn="just">
                <a:lnSpc>
                  <a:spcPct val="120000"/>
                </a:lnSpc>
                <a:spcBef>
                  <a:spcPts val="0"/>
                </a:spcBef>
                <a:spcAft>
                  <a:spcPts val="0"/>
                </a:spcAft>
                <a:buFont typeface="Arial" panose="020B0604020202020204" pitchFamily="34" charset="0"/>
                <a:buChar char="•"/>
              </a:pPr>
              <a:r>
                <a:rPr lang="en-US" sz="3600" dirty="0" err="1">
                  <a:effectLst/>
                  <a:latin typeface="Cambria" panose="02040503050406030204" pitchFamily="18" charset="0"/>
                  <a:ea typeface="Cambria" panose="02040503050406030204" pitchFamily="18" charset="0"/>
                </a:rPr>
                <a:t>Biết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thêm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một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công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ngoặc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kép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dấu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phẩm</a:t>
              </a:r>
              <a:r>
                <a:rPr lang="en-US" sz="3600" dirty="0">
                  <a:effectLst/>
                  <a:latin typeface="Cambria" panose="02040503050406030204" pitchFamily="18" charset="0"/>
                  <a:ea typeface="Cambria" panose="02040503050406030204" pitchFamily="18" charset="0"/>
                </a:rPr>
                <a:t> </a:t>
              </a:r>
              <a:r>
                <a:rPr lang="vi-VN" sz="3600" dirty="0">
                  <a:effectLst/>
                  <a:latin typeface="Cambria" panose="02040503050406030204" pitchFamily="18" charset="0"/>
                  <a:ea typeface="Cambria" panose="02040503050406030204" pitchFamily="18" charset="0"/>
                </a:rPr>
                <a:t>(bài thơ, bài văn,...) hoặc tên tài liệu (tạp chí, báo,...)</a:t>
              </a:r>
              <a:endParaRPr lang="en-US" sz="3600" dirty="0">
                <a:effectLst/>
                <a:latin typeface="Cambria" panose="02040503050406030204" pitchFamily="18" charset="0"/>
                <a:ea typeface="Cambria" panose="02040503050406030204" pitchFamily="18" charset="0"/>
              </a:endParaRPr>
            </a:p>
            <a:p>
              <a:pPr marL="571500" marR="0" indent="-571500" algn="just">
                <a:lnSpc>
                  <a:spcPct val="120000"/>
                </a:lnSpc>
                <a:spcBef>
                  <a:spcPts val="0"/>
                </a:spcBef>
                <a:spcAft>
                  <a:spcPts val="0"/>
                </a:spcAft>
                <a:buFont typeface="Arial" panose="020B0604020202020204" pitchFamily="34" charset="0"/>
                <a:buChar char="•"/>
              </a:pPr>
              <a:r>
                <a:rPr lang="vi-VN" sz="3600" dirty="0">
                  <a:effectLst/>
                  <a:latin typeface="Cambria" panose="02040503050406030204" pitchFamily="18" charset="0"/>
                  <a:ea typeface="Cambria" panose="02040503050406030204" pitchFamily="18" charset="0"/>
                </a:rPr>
                <a:t>Biết dùng dấu ngoặc kép đánh dấu tên tác phẩm, tài liệu khi viết.</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76958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6FA80-C22C-5F47-9D6A-95AA6FB7B2BD}"/>
              </a:ext>
            </a:extLst>
          </p:cNvPr>
          <p:cNvPicPr>
            <a:picLocks noChangeAspect="1"/>
          </p:cNvPicPr>
          <p:nvPr/>
        </p:nvPicPr>
        <p:blipFill>
          <a:blip r:embed="rId3"/>
          <a:stretch>
            <a:fillRect/>
          </a:stretch>
        </p:blipFill>
        <p:spPr>
          <a:xfrm>
            <a:off x="2597625" y="1050925"/>
            <a:ext cx="7873050" cy="2336800"/>
          </a:xfrm>
          <a:prstGeom prst="rect">
            <a:avLst/>
          </a:prstGeom>
        </p:spPr>
      </p:pic>
      <p:pic>
        <p:nvPicPr>
          <p:cNvPr id="2" name="Picture 2" descr="Cute girl standing pointing hand to presentation poses logo banner hand drawn cartoon art illustration">
            <a:extLst>
              <a:ext uri="{FF2B5EF4-FFF2-40B4-BE49-F238E27FC236}">
                <a16:creationId xmlns:a16="http://schemas.microsoft.com/office/drawing/2014/main" id="{5B586891-1C6A-84AF-ABC0-FFA353689C8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1438661" y="1962151"/>
            <a:ext cx="6230462" cy="498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22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1065</Words>
  <Application>Microsoft Office PowerPoint</Application>
  <PresentationFormat>Widescreen</PresentationFormat>
  <Paragraphs>142</Paragraphs>
  <Slides>21</Slides>
  <Notes>9</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.VnBlack</vt:lpstr>
      <vt:lpstr>Arial</vt:lpstr>
      <vt:lpstr>Calibri</vt:lpstr>
      <vt:lpstr>Cambria</vt:lpstr>
      <vt:lpstr>Tahoma</vt:lpstr>
      <vt:lpstr>Times New Roman</vt:lpstr>
      <vt:lpstr>Wingdings</vt:lpstr>
      <vt:lpstr>1_Office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30</cp:revision>
  <dcterms:created xsi:type="dcterms:W3CDTF">2023-12-18T11:53:25Z</dcterms:created>
  <dcterms:modified xsi:type="dcterms:W3CDTF">2025-04-04T08:13:29Z</dcterms:modified>
</cp:coreProperties>
</file>