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</p:sldMasterIdLst>
  <p:notesMasterIdLst>
    <p:notesMasterId r:id="rId21"/>
  </p:notesMasterIdLst>
  <p:sldIdLst>
    <p:sldId id="257" r:id="rId5"/>
    <p:sldId id="282" r:id="rId6"/>
    <p:sldId id="283" r:id="rId7"/>
    <p:sldId id="284" r:id="rId8"/>
    <p:sldId id="285" r:id="rId9"/>
    <p:sldId id="291" r:id="rId10"/>
    <p:sldId id="345" r:id="rId11"/>
    <p:sldId id="2007577502" r:id="rId12"/>
    <p:sldId id="258" r:id="rId13"/>
    <p:sldId id="2007577498" r:id="rId14"/>
    <p:sldId id="2007577499" r:id="rId15"/>
    <p:sldId id="2007577500" r:id="rId16"/>
    <p:sldId id="2007577501" r:id="rId17"/>
    <p:sldId id="340" r:id="rId18"/>
    <p:sldId id="339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4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93DD2-A283-4F02-8E62-949CB86F52D1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96499-54FC-43DD-9859-DC41CFD49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5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390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70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41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34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90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10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22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7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0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40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28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2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04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1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7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0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9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B711D6E-B743-4580-8776-3BC7F96502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5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237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913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09459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B810EC-613D-47C5-A57A-F937FCD2A9B4}"/>
              </a:ext>
            </a:extLst>
          </p:cNvPr>
          <p:cNvSpPr txBox="1"/>
          <p:nvPr/>
        </p:nvSpPr>
        <p:spPr>
          <a:xfrm>
            <a:off x="2771574" y="421419"/>
            <a:ext cx="8547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TIỂU HỌC AN TIẾN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7450" y="848781"/>
            <a:ext cx="281050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5E14D-3A62-DA35-B1B6-C1F887FDB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0700" y="1422251"/>
            <a:ext cx="8451773" cy="2780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2EDC56-777E-11D2-5C77-85AA443ED4F0}"/>
              </a:ext>
            </a:extLst>
          </p:cNvPr>
          <p:cNvSpPr txBox="1"/>
          <p:nvPr/>
        </p:nvSpPr>
        <p:spPr>
          <a:xfrm>
            <a:off x="5092161" y="377084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0" y="4640820"/>
            <a:ext cx="728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HP001 5 hàng 1 ô ly" panose="020B0603050302020204" pitchFamily="34" charset="0"/>
              </a:rPr>
              <a:t>Giáo</a:t>
            </a:r>
            <a:r>
              <a:rPr lang="en-US" sz="3600" dirty="0">
                <a:solidFill>
                  <a:srgbClr val="00206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HP001 5 hàng 1 ô ly" panose="020B0603050302020204" pitchFamily="34" charset="0"/>
              </a:rPr>
              <a:t>viên</a:t>
            </a:r>
            <a:r>
              <a:rPr lang="en-US" sz="3600" dirty="0">
                <a:solidFill>
                  <a:srgbClr val="002060"/>
                </a:solidFill>
                <a:latin typeface="HP001 5 hàng 1 ô ly" panose="020B0603050302020204" pitchFamily="34" charset="0"/>
              </a:rPr>
              <a:t>: Nguyễn Thị Hoa Hương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2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616975" y="1591917"/>
            <a:ext cx="7353301" cy="784915"/>
            <a:chOff x="695324" y="1466021"/>
            <a:chExt cx="7353301" cy="7849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5 m² =   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25614" y="1466021"/>
              <a:ext cx="1380710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21841"/>
            <a:ext cx="6429375" cy="726935"/>
            <a:chOff x="971549" y="1466851"/>
            <a:chExt cx="6429375" cy="72693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m² =          dm² =            cm² 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626830" y="1466851"/>
              <a:ext cx="874644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9CDE027-3F33-27B9-993B-4BD23FF555F9}"/>
                </a:ext>
              </a:extLst>
            </p:cNvPr>
            <p:cNvSpPr/>
            <p:nvPr/>
          </p:nvSpPr>
          <p:spPr>
            <a:xfrm>
              <a:off x="4942647" y="1466851"/>
              <a:ext cx="983973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663273"/>
            <a:ext cx="7560366" cy="823428"/>
            <a:chOff x="488260" y="1427508"/>
            <a:chExt cx="7560366" cy="82342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668781" y="1427508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937512" y="4045226"/>
            <a:ext cx="7012057" cy="809625"/>
            <a:chOff x="1036568" y="1438689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m² 5 dm² =            dm²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3715994" y="1438689"/>
              <a:ext cx="1077566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131528" y="4053510"/>
            <a:ext cx="101917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4473436" y="4028245"/>
            <a:ext cx="129126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30 000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35252" y="1589018"/>
            <a:ext cx="1432477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715501" y="2643811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DB40DA-4494-C79F-9D9B-EEC3B78B0BFC}"/>
              </a:ext>
            </a:extLst>
          </p:cNvPr>
          <p:cNvSpPr/>
          <p:nvPr/>
        </p:nvSpPr>
        <p:spPr>
          <a:xfrm>
            <a:off x="9635988" y="4045228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105</a:t>
            </a:r>
          </a:p>
        </p:txBody>
      </p:sp>
    </p:spTree>
    <p:extLst>
      <p:ext uri="{BB962C8B-B14F-4D97-AF65-F5344CB8AC3E}">
        <p14:creationId xmlns:p14="http://schemas.microsoft.com/office/powerpoint/2010/main" val="13959747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533399" y="1608068"/>
            <a:ext cx="6429375" cy="839857"/>
            <a:chOff x="695324" y="1543050"/>
            <a:chExt cx="6429375" cy="8398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1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730072" y="157328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060383" y="1611796"/>
            <a:ext cx="7353301" cy="794853"/>
            <a:chOff x="138732" y="1485900"/>
            <a:chExt cx="7353301" cy="7948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138732" y="1572867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85248" y="1485900"/>
              <a:ext cx="1032839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51289"/>
            <a:ext cx="6429375" cy="809625"/>
            <a:chOff x="971549" y="1405974"/>
            <a:chExt cx="6429375" cy="80962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4231585" y="1405974"/>
              <a:ext cx="108336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498158" y="162919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732847"/>
            <a:ext cx="7560366" cy="809625"/>
            <a:chOff x="488260" y="1497082"/>
            <a:chExt cx="7560366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5" y="1497082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3853897" y="2841763"/>
            <a:ext cx="115542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94888" y="1608897"/>
            <a:ext cx="1094548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079397" y="2733264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2651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387627" y="1946000"/>
            <a:ext cx="6495634" cy="584775"/>
            <a:chOff x="-981073" y="1702076"/>
            <a:chExt cx="6495634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20 mm² + 30 mm²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163543" y="17124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A0E906-08B4-2C63-F1FA-942C0C58FF1C}"/>
              </a:ext>
            </a:extLst>
          </p:cNvPr>
          <p:cNvGrpSpPr/>
          <p:nvPr/>
        </p:nvGrpSpPr>
        <p:grpSpPr>
          <a:xfrm>
            <a:off x="6967332" y="1926122"/>
            <a:ext cx="6495634" cy="598418"/>
            <a:chOff x="-573568" y="1692137"/>
            <a:chExt cx="6495634" cy="5984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E45CA2-D9A7-89A5-23F3-CE1A7896F2D1}"/>
                </a:ext>
              </a:extLst>
            </p:cNvPr>
            <p:cNvSpPr txBox="1"/>
            <p:nvPr/>
          </p:nvSpPr>
          <p:spPr>
            <a:xfrm>
              <a:off x="-573568" y="1692137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 cm²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17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cm²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8DE0391-C7AF-A3B5-3171-29636D09747D}"/>
                </a:ext>
              </a:extLst>
            </p:cNvPr>
            <p:cNvSpPr/>
            <p:nvPr/>
          </p:nvSpPr>
          <p:spPr>
            <a:xfrm>
              <a:off x="2706343" y="173230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2C9963-3BF2-1FF1-1B0A-7FC6E38B6D82}"/>
              </a:ext>
            </a:extLst>
          </p:cNvPr>
          <p:cNvGrpSpPr/>
          <p:nvPr/>
        </p:nvGrpSpPr>
        <p:grpSpPr>
          <a:xfrm>
            <a:off x="357810" y="2949853"/>
            <a:ext cx="6495634" cy="584775"/>
            <a:chOff x="-981073" y="1702076"/>
            <a:chExt cx="649563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784FDC-6192-8DB2-6DF9-981903BB0FC6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6 m² x 4 =          m²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69C1533-4FD9-F85F-3EA8-B3997F27B340}"/>
                </a:ext>
              </a:extLst>
            </p:cNvPr>
            <p:cNvSpPr/>
            <p:nvPr/>
          </p:nvSpPr>
          <p:spPr>
            <a:xfrm>
              <a:off x="1404317" y="1702490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7A1F1F-6810-C6AD-6663-4413254976A4}"/>
              </a:ext>
            </a:extLst>
          </p:cNvPr>
          <p:cNvGrpSpPr/>
          <p:nvPr/>
        </p:nvGrpSpPr>
        <p:grpSpPr>
          <a:xfrm>
            <a:off x="6867940" y="2910097"/>
            <a:ext cx="6495634" cy="584775"/>
            <a:chOff x="-981073" y="1702076"/>
            <a:chExt cx="6495634" cy="58477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61608E-56BF-2FDD-5DC4-3AA049D64F42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 dm²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dm²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8A0D64F-9752-D936-59F8-D9BE2745C3DB}"/>
                </a:ext>
              </a:extLst>
            </p:cNvPr>
            <p:cNvSpPr/>
            <p:nvPr/>
          </p:nvSpPr>
          <p:spPr>
            <a:xfrm>
              <a:off x="1285048" y="172236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6716C48-7CE2-3974-30AD-1D1936E13975}"/>
              </a:ext>
            </a:extLst>
          </p:cNvPr>
          <p:cNvSpPr/>
          <p:nvPr/>
        </p:nvSpPr>
        <p:spPr>
          <a:xfrm>
            <a:off x="4516920" y="189671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8CE89D5-AAD3-2739-6943-C58A789AF566}"/>
              </a:ext>
            </a:extLst>
          </p:cNvPr>
          <p:cNvSpPr/>
          <p:nvPr/>
        </p:nvSpPr>
        <p:spPr>
          <a:xfrm>
            <a:off x="10251798" y="1936474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991F035-C902-48D1-B25F-206156A023CD}"/>
              </a:ext>
            </a:extLst>
          </p:cNvPr>
          <p:cNvSpPr/>
          <p:nvPr/>
        </p:nvSpPr>
        <p:spPr>
          <a:xfrm>
            <a:off x="2707998" y="292044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C94F361-956C-EF25-3013-057712FD48A9}"/>
              </a:ext>
            </a:extLst>
          </p:cNvPr>
          <p:cNvSpPr/>
          <p:nvPr/>
        </p:nvSpPr>
        <p:spPr>
          <a:xfrm>
            <a:off x="9138615" y="2870752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478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&gt;; &lt;;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1816377" y="1907900"/>
            <a:ext cx="8175348" cy="707886"/>
            <a:chOff x="-981073" y="1702076"/>
            <a:chExt cx="6495634" cy="7078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50 mm²          250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2081321" y="176957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F69A9-790C-8525-1505-8A1E0087B362}"/>
              </a:ext>
            </a:extLst>
          </p:cNvPr>
          <p:cNvGrpSpPr/>
          <p:nvPr/>
        </p:nvGrpSpPr>
        <p:grpSpPr>
          <a:xfrm>
            <a:off x="1814721" y="3266248"/>
            <a:ext cx="8175348" cy="707886"/>
            <a:chOff x="-981073" y="1702076"/>
            <a:chExt cx="6495634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9CEF31-0681-5C4A-AE10-C740E07FFC0E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3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 cm²          4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F8C1BD0-C851-3D15-89CD-E9681DDB21A4}"/>
                </a:ext>
              </a:extLst>
            </p:cNvPr>
            <p:cNvSpPr/>
            <p:nvPr/>
          </p:nvSpPr>
          <p:spPr>
            <a:xfrm>
              <a:off x="1960233" y="1779104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79FB0D-74A9-F8D0-0FA1-82A30EB4CF46}"/>
              </a:ext>
            </a:extLst>
          </p:cNvPr>
          <p:cNvGrpSpPr/>
          <p:nvPr/>
        </p:nvGrpSpPr>
        <p:grpSpPr>
          <a:xfrm>
            <a:off x="1775792" y="4675947"/>
            <a:ext cx="8175348" cy="707886"/>
            <a:chOff x="-981073" y="1702076"/>
            <a:chExt cx="6495634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0D76AC-A41F-7A8B-38BA-9335472AB584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2 m² 5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         250 dm²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BB8BCB9-37EF-8F4D-3611-9D36BBAE0FB1}"/>
                </a:ext>
              </a:extLst>
            </p:cNvPr>
            <p:cNvSpPr/>
            <p:nvPr/>
          </p:nvSpPr>
          <p:spPr>
            <a:xfrm>
              <a:off x="1536426" y="17886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B0848DA-A211-1A1F-1F17-DF42A2BFCBEE}"/>
              </a:ext>
            </a:extLst>
          </p:cNvPr>
          <p:cNvSpPr txBox="1"/>
          <p:nvPr/>
        </p:nvSpPr>
        <p:spPr>
          <a:xfrm>
            <a:off x="2753139" y="2594113"/>
            <a:ext cx="2335696" cy="655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852745A-AC70-9C4F-39D4-E9914B52DFB0}"/>
              </a:ext>
            </a:extLst>
          </p:cNvPr>
          <p:cNvSpPr/>
          <p:nvPr/>
        </p:nvSpPr>
        <p:spPr>
          <a:xfrm>
            <a:off x="5630102" y="1938130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0BE9577-E379-F76B-B127-2EC6F2A0F221}"/>
              </a:ext>
            </a:extLst>
          </p:cNvPr>
          <p:cNvSpPr/>
          <p:nvPr/>
        </p:nvSpPr>
        <p:spPr>
          <a:xfrm>
            <a:off x="5490954" y="3289852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3DCD937-6695-B8EB-C992-87DED233666F}"/>
              </a:ext>
            </a:extLst>
          </p:cNvPr>
          <p:cNvSpPr/>
          <p:nvPr/>
        </p:nvSpPr>
        <p:spPr>
          <a:xfrm>
            <a:off x="4894606" y="4711148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68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538901" y="7436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71600" y="636709"/>
            <a:ext cx="986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dùng thước đo góc để đo rồi viết số đo các góc đỉnh B; cạnh BA, BM và góc đỉnh M; cạnh MA, MC.</a:t>
            </a:r>
          </a:p>
          <a:p>
            <a:pPr lvl="0"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89FF3-5102-5C9B-D989-14289E2D0F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1804987"/>
            <a:ext cx="4133850" cy="2047875"/>
          </a:xfrm>
          <a:prstGeom prst="rect">
            <a:avLst/>
          </a:prstGeom>
        </p:spPr>
      </p:pic>
      <p:pic>
        <p:nvPicPr>
          <p:cNvPr id="9" name="Picture 8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7B7FE254-46A7-B22A-E48E-7E70EEB1F5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83" y="2019184"/>
            <a:ext cx="3286584" cy="1657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AEECA5-28AA-AFFD-C065-A8EB1321E531}"/>
              </a:ext>
            </a:extLst>
          </p:cNvPr>
          <p:cNvSpPr txBox="1"/>
          <p:nvPr/>
        </p:nvSpPr>
        <p:spPr>
          <a:xfrm>
            <a:off x="647700" y="20776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BA, BM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559036C-5966-8C3F-0BAE-1E78CDA226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83" y="2000134"/>
            <a:ext cx="3286584" cy="16575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075059-C4F7-965B-61D1-ABB221A6AC64}"/>
              </a:ext>
            </a:extLst>
          </p:cNvPr>
          <p:cNvSpPr txBox="1"/>
          <p:nvPr/>
        </p:nvSpPr>
        <p:spPr>
          <a:xfrm>
            <a:off x="704850" y="37540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MA, MC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120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28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10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1490613" y="607120"/>
            <a:ext cx="10196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 đất trồng rau hình chữ nhật có chiều dài 15 m, chiều dài hơn chiều rộng 6 m.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 diện tích của mảnh đất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769152" y="60717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002C3-8C55-E6E2-E920-0828BDA71EA5}"/>
              </a:ext>
            </a:extLst>
          </p:cNvPr>
          <p:cNvSpPr txBox="1"/>
          <p:nvPr/>
        </p:nvSpPr>
        <p:spPr>
          <a:xfrm>
            <a:off x="1971675" y="2390775"/>
            <a:ext cx="8848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Bài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1" i="0" u="sng" dirty="0" err="1">
                <a:solidFill>
                  <a:srgbClr val="008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giải</a:t>
            </a:r>
            <a:endParaRPr lang="en-US" sz="3600" b="0" i="0" u="sng" dirty="0">
              <a:solidFill>
                <a:srgbClr val="000000"/>
              </a:solidFill>
              <a:effectLst/>
              <a:latin typeface="HP001 5 hàng 1 ô ly" panose="020B0603050302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Chiều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rộng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15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.VnArial NarrowH" panose="020B7200000000000000" pitchFamily="34" charset="0"/>
                <a:ea typeface="Cambria" panose="02040503050406030204" pitchFamily="18" charset="0"/>
              </a:rPr>
              <a:t>-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6 = 9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15 × 9 = 135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: 135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HP001 5 hàng 1 ô ly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716645" y="4832549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52431" y="124691"/>
            <a:ext cx="970246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5000" b="1" kern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latin typeface="Calibri" panose="020F0502020204030204" pitchFamily="34" charset="0"/>
                <a:cs typeface="Calibri" panose="020F0502020204030204" pitchFamily="34" charset="0"/>
                <a:sym typeface="Pompiere"/>
              </a:rPr>
              <a:t>KHỞI ĐỘNG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Tính: 6 yến + 8 yến =?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yến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01178C30-70F3-4FFA-936C-4B52FE98067D}"/>
              </a:ext>
            </a:extLst>
          </p:cNvPr>
          <p:cNvSpPr/>
          <p:nvPr/>
        </p:nvSpPr>
        <p:spPr>
          <a:xfrm>
            <a:off x="2620144" y="1342094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5 kg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25 tạ : 5 = 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51" name="Oval 250">
            <a:extLst>
              <a:ext uri="{FF2B5EF4-FFF2-40B4-BE49-F238E27FC236}">
                <a16:creationId xmlns:a16="http://schemas.microsoft.com/office/drawing/2014/main" id="{3DE45D78-3287-46A9-AFC3-DD0396B40497}"/>
              </a:ext>
            </a:extLst>
          </p:cNvPr>
          <p:cNvSpPr/>
          <p:nvPr/>
        </p:nvSpPr>
        <p:spPr>
          <a:xfrm>
            <a:off x="3296419" y="13706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A. 3 000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B. 300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C. 30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637341" y="1196527"/>
            <a:ext cx="10576934" cy="981529"/>
            <a:chOff x="747642" y="475819"/>
            <a:chExt cx="10562264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747642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 tạ = ...?... kg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30" name="Oval 229">
            <a:extLst>
              <a:ext uri="{FF2B5EF4-FFF2-40B4-BE49-F238E27FC236}">
                <a16:creationId xmlns:a16="http://schemas.microsoft.com/office/drawing/2014/main" id="{2DBFE4F4-FF61-4990-B09D-ED027B8C3837}"/>
              </a:ext>
            </a:extLst>
          </p:cNvPr>
          <p:cNvSpPr/>
          <p:nvPr/>
        </p:nvSpPr>
        <p:spPr>
          <a:xfrm>
            <a:off x="2801119" y="13325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884991" y="1196527"/>
            <a:ext cx="10329284" cy="981529"/>
            <a:chOff x="994948" y="475819"/>
            <a:chExt cx="1031495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994948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 tấn 6 tạ = ...?.. tạ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16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106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160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B5E4D544-CEA5-415B-855D-091672903B92}"/>
              </a:ext>
            </a:extLst>
          </p:cNvPr>
          <p:cNvSpPr/>
          <p:nvPr/>
        </p:nvSpPr>
        <p:spPr>
          <a:xfrm>
            <a:off x="2610619" y="135161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99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-290944" y="-423139"/>
            <a:ext cx="12192000" cy="5704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3708" y="1056956"/>
            <a:ext cx="8686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hai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06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tháng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01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năm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2025</a:t>
            </a:r>
          </a:p>
          <a:p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	            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Toán</a:t>
            </a:r>
            <a:endParaRPr lang="en-US" sz="3600" dirty="0">
              <a:solidFill>
                <a:srgbClr val="0070C0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8672" y="2257285"/>
            <a:ext cx="825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36.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Ôn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đo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lường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4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4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a) 1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229349" y="1562100"/>
            <a:ext cx="7353301" cy="809625"/>
            <a:chOff x="695324" y="1485900"/>
            <a:chExt cx="7353301" cy="80962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  100 mm² =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3819526" y="1485900"/>
              <a:ext cx="111235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11901"/>
            <a:ext cx="6429375" cy="859986"/>
            <a:chOff x="971549" y="1456911"/>
            <a:chExt cx="6429375" cy="85998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dm²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895186" y="1456911"/>
              <a:ext cx="106555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747012" y="2683151"/>
            <a:ext cx="7353301" cy="809625"/>
            <a:chOff x="695324" y="1447386"/>
            <a:chExt cx="7353301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100 cm² =           dm²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6" y="1447386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818243" y="3925956"/>
            <a:ext cx="7012057" cy="809625"/>
            <a:chOff x="1036568" y="1468506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  cm²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2602811" y="1468506"/>
              <a:ext cx="111732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409824" y="4123083"/>
            <a:ext cx="119808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9373428" y="1543463"/>
            <a:ext cx="110241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9103002" y="2672383"/>
            <a:ext cx="105479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8373718" y="3925957"/>
            <a:ext cx="1257299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460</Words>
  <Application>Microsoft Office PowerPoint</Application>
  <PresentationFormat>Widescreen</PresentationFormat>
  <Paragraphs>134</Paragraphs>
  <Slides>16</Slides>
  <Notes>12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.VnArial NarrowH</vt:lpstr>
      <vt:lpstr>HP001 5 hàng 1 ô ly</vt:lpstr>
      <vt:lpstr>Arial</vt:lpstr>
      <vt:lpstr>Calibri</vt:lpstr>
      <vt:lpstr>Cambria</vt:lpstr>
      <vt:lpstr>Office 主题</vt:lpstr>
      <vt:lpstr>SlidesMania</vt:lpstr>
      <vt:lpstr>1_SlidesMania</vt:lpstr>
      <vt:lpstr>2_SlidesMania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38</cp:revision>
  <dcterms:created xsi:type="dcterms:W3CDTF">2023-10-17T11:43:37Z</dcterms:created>
  <dcterms:modified xsi:type="dcterms:W3CDTF">2025-05-10T10:01:36Z</dcterms:modified>
</cp:coreProperties>
</file>