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7" r:id="rId3"/>
    <p:sldId id="265" r:id="rId4"/>
    <p:sldId id="270" r:id="rId5"/>
    <p:sldId id="482" r:id="rId6"/>
    <p:sldId id="483" r:id="rId7"/>
    <p:sldId id="315" r:id="rId8"/>
    <p:sldId id="484" r:id="rId9"/>
    <p:sldId id="485" r:id="rId10"/>
    <p:sldId id="486" r:id="rId11"/>
    <p:sldId id="487" r:id="rId12"/>
    <p:sldId id="488"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29DB-0D4C-4FCC-B7E5-2B27E99297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856E-499F-402A-AF17-0E2BBCFFA9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0543B-F3DA-4256-891D-9E066498BEC2}"/>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5" name="Footer Placeholder 4">
            <a:extLst>
              <a:ext uri="{FF2B5EF4-FFF2-40B4-BE49-F238E27FC236}">
                <a16:creationId xmlns:a16="http://schemas.microsoft.com/office/drawing/2014/main" id="{442AD153-0790-42FD-A2D1-6E1CCB9B9C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079A0-0A04-4674-A9B0-FE6301322B3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587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0FF-CB8B-484D-AAA4-652A8ABC8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2C072-1DE8-4E58-B033-D606141B4B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3EF8F-EE6B-4B7E-B6BD-52DB9F206EAA}"/>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5" name="Footer Placeholder 4">
            <a:extLst>
              <a:ext uri="{FF2B5EF4-FFF2-40B4-BE49-F238E27FC236}">
                <a16:creationId xmlns:a16="http://schemas.microsoft.com/office/drawing/2014/main" id="{851E9ECE-EDB7-474B-A339-6082F3DF7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A24E30-CB83-4631-BAB7-594DAE93282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86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0FDB-17A8-40F2-9A2A-B5B6B515E4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CF59F-EE93-44A7-8EFE-18A9A5FD0E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11B7C-9353-4C3B-A7D7-116598EE17E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5" name="Footer Placeholder 4">
            <a:extLst>
              <a:ext uri="{FF2B5EF4-FFF2-40B4-BE49-F238E27FC236}">
                <a16:creationId xmlns:a16="http://schemas.microsoft.com/office/drawing/2014/main" id="{95997DBD-92C0-4744-AA56-327FA37BF7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70FF-C326-4F4A-8804-B80AD4A3330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8752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82605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3022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0769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7343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8778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2020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39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945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3B4C-45A2-4212-9710-4CF2639E6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832116-5264-40C2-A662-81EBABDD1F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06550-C4DE-473C-93DA-D32CFE8CCD2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5" name="Footer Placeholder 4">
            <a:extLst>
              <a:ext uri="{FF2B5EF4-FFF2-40B4-BE49-F238E27FC236}">
                <a16:creationId xmlns:a16="http://schemas.microsoft.com/office/drawing/2014/main" id="{41021831-5FA8-4DC6-AC53-36541854E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4E68F3-F322-4BBE-8916-165B1256AD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437920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705657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346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5/11/2025</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2078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DA3-A08B-4878-91ED-4A92332A76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B0BE6-266D-4EB9-8910-99170C6375C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EA689-DB39-4AC3-AD6D-4155CC1F93AC}"/>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5" name="Footer Placeholder 4">
            <a:extLst>
              <a:ext uri="{FF2B5EF4-FFF2-40B4-BE49-F238E27FC236}">
                <a16:creationId xmlns:a16="http://schemas.microsoft.com/office/drawing/2014/main" id="{30759132-DE11-4766-9FC2-FCC6040D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7A6EB8-F572-47CF-A563-FB1EAFD6B922}"/>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719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B0E2-146E-4CEB-8B2F-35C2E6C5FD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2019A9-EC37-42E6-8961-008DB10832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6043-04B2-46C3-9FC0-D97F1B178DF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53F26-55DD-461E-915B-937AEB41E00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6" name="Footer Placeholder 5">
            <a:extLst>
              <a:ext uri="{FF2B5EF4-FFF2-40B4-BE49-F238E27FC236}">
                <a16:creationId xmlns:a16="http://schemas.microsoft.com/office/drawing/2014/main" id="{31B08F93-7AB7-4D8D-8A77-21C790B95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1A5971-21D6-4D9B-9010-68A3C96B5B46}"/>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23557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766E-B729-478F-9184-DE38A77D4F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9D74BD-5A1C-4A42-8AFB-5F29EC29C3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1FFD9-B002-4296-8A02-DB606240E4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FC10-5880-46F2-8991-5014EEC0A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AE28C-C6C9-4652-887F-781576FD89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C6B1-13BC-4D86-A740-3C1E3DEA1296}"/>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8" name="Footer Placeholder 7">
            <a:extLst>
              <a:ext uri="{FF2B5EF4-FFF2-40B4-BE49-F238E27FC236}">
                <a16:creationId xmlns:a16="http://schemas.microsoft.com/office/drawing/2014/main" id="{2FD96ACF-C087-487A-9763-BDB655D43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D08F51-AF9D-4AC6-8A37-01D8C817C99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56849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4D14-8DB5-4186-9AB8-DD5A697F2D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144FFA-1233-404C-A80D-706DAA54B6A1}"/>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4" name="Footer Placeholder 3">
            <a:extLst>
              <a:ext uri="{FF2B5EF4-FFF2-40B4-BE49-F238E27FC236}">
                <a16:creationId xmlns:a16="http://schemas.microsoft.com/office/drawing/2014/main" id="{3266BCF1-9340-44A7-8891-AEA021696C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07F11D-E93C-4279-9943-5D0C562EFAD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6054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A8572-82D8-46C8-81DD-53B6D606530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3" name="Footer Placeholder 2">
            <a:extLst>
              <a:ext uri="{FF2B5EF4-FFF2-40B4-BE49-F238E27FC236}">
                <a16:creationId xmlns:a16="http://schemas.microsoft.com/office/drawing/2014/main" id="{92F88F93-B158-4B9E-82EE-6A58AAE81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8687D8-796F-4BE9-9F62-C8CFF63A6E69}"/>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6839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071-B000-4E99-9E02-8C24EAA2C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2F3C7-F44C-46B5-8BEC-CEC8515865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2F20-280F-4B32-94F1-C422433FC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0263-8266-40D5-A003-74BCC51426B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6" name="Footer Placeholder 5">
            <a:extLst>
              <a:ext uri="{FF2B5EF4-FFF2-40B4-BE49-F238E27FC236}">
                <a16:creationId xmlns:a16="http://schemas.microsoft.com/office/drawing/2014/main" id="{A0A92B62-148A-4734-AC01-B192888286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3AEE3-22EB-4C8C-9F3E-77B171849ACF}"/>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9323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92A-101B-46ED-B4F8-CFB9381FE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ED867-31EE-4180-B74B-E8E9E32C2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94923-8923-487E-9D46-B281B8C734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53991-0F9B-4EAE-8362-93299321080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5/11/2025</a:t>
            </a:fld>
            <a:endParaRPr lang="en-US"/>
          </a:p>
        </p:txBody>
      </p:sp>
      <p:sp>
        <p:nvSpPr>
          <p:cNvPr id="6" name="Footer Placeholder 5">
            <a:extLst>
              <a:ext uri="{FF2B5EF4-FFF2-40B4-BE49-F238E27FC236}">
                <a16:creationId xmlns:a16="http://schemas.microsoft.com/office/drawing/2014/main" id="{04C39D7F-3846-426A-A155-ADCD91A30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A49805-74CB-4F68-83E5-E4D592D012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8223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3A6D3FD-9F5D-FDD2-D54A-C0EAA549F5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5/11/2025</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DECB491D-DDE0-467D-B13C-63B868B66AD0}"/>
              </a:ext>
            </a:extLst>
          </p:cNvPr>
          <p:cNvGrpSpPr/>
          <p:nvPr userDrawn="1"/>
        </p:nvGrpSpPr>
        <p:grpSpPr>
          <a:xfrm>
            <a:off x="-3613467" y="604818"/>
            <a:ext cx="3958661" cy="2171739"/>
            <a:chOff x="6278216" y="1917262"/>
            <a:chExt cx="4339742" cy="2928084"/>
          </a:xfrm>
        </p:grpSpPr>
        <p:pic>
          <p:nvPicPr>
            <p:cNvPr id="9" name="Picture 8">
              <a:extLst>
                <a:ext uri="{FF2B5EF4-FFF2-40B4-BE49-F238E27FC236}">
                  <a16:creationId xmlns:a16="http://schemas.microsoft.com/office/drawing/2014/main" id="{FBD2E504-EA59-9FED-95D3-9E0A017B5F1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C38BC9B1-B2E4-1F0B-1649-4D7B09AB25F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7D53686-4762-A60B-5E18-F11249DCC0F0}"/>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A13E34D2-BD53-A519-274C-4452519688A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546175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2" name="Rectangle: Rounded Corners 1">
            <a:extLst>
              <a:ext uri="{FF2B5EF4-FFF2-40B4-BE49-F238E27FC236}">
                <a16:creationId xmlns:a16="http://schemas.microsoft.com/office/drawing/2014/main" id="{A99623D9-270D-4B3F-BDFC-1BA201282566}"/>
              </a:ext>
            </a:extLst>
          </p:cNvPr>
          <p:cNvSpPr/>
          <p:nvPr/>
        </p:nvSpPr>
        <p:spPr>
          <a:xfrm>
            <a:off x="409575" y="1724024"/>
            <a:ext cx="8334375" cy="412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01A921-6927-CE40-D843-FF51711C7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901682" y="2575650"/>
            <a:ext cx="3831823" cy="3870924"/>
          </a:xfrm>
          <a:prstGeom prst="rect">
            <a:avLst/>
          </a:prstGeom>
        </p:spPr>
      </p:pic>
      <p:pic>
        <p:nvPicPr>
          <p:cNvPr id="3" name="Picture 2">
            <a:extLst>
              <a:ext uri="{FF2B5EF4-FFF2-40B4-BE49-F238E27FC236}">
                <a16:creationId xmlns:a16="http://schemas.microsoft.com/office/drawing/2014/main" id="{461F185E-0D7F-8B98-14A1-1757C6C45E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2795" y="1609292"/>
            <a:ext cx="2267909" cy="1201016"/>
          </a:xfrm>
          <a:prstGeom prst="rect">
            <a:avLst/>
          </a:prstGeom>
        </p:spPr>
      </p:pic>
      <p:pic>
        <p:nvPicPr>
          <p:cNvPr id="15" name="Picture 14">
            <a:extLst>
              <a:ext uri="{FF2B5EF4-FFF2-40B4-BE49-F238E27FC236}">
                <a16:creationId xmlns:a16="http://schemas.microsoft.com/office/drawing/2014/main" id="{E6521831-16E2-D7F3-D5F2-2083996CA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307" y="2831861"/>
            <a:ext cx="7840136" cy="2584928"/>
          </a:xfrm>
          <a:prstGeom prst="rect">
            <a:avLst/>
          </a:prstGeom>
        </p:spPr>
      </p:pic>
    </p:spTree>
    <p:extLst>
      <p:ext uri="{BB962C8B-B14F-4D97-AF65-F5344CB8AC3E}">
        <p14:creationId xmlns:p14="http://schemas.microsoft.com/office/powerpoint/2010/main" val="34565753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144430008"/>
              </p:ext>
            </p:extLst>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
                      </a:r>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
                      </a:r>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a) Mỗi loại bóng màu đỏ, màu xanh, màu vàng xuất hiện bao nhiêu lần?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1123950" y="4819650"/>
            <a:ext cx="10810875" cy="523220"/>
          </a:xfrm>
          <a:prstGeom prst="rect">
            <a:avLst/>
          </a:prstGeom>
          <a:noFill/>
        </p:spPr>
        <p:txBody>
          <a:bodyPr wrap="square" rtlCol="0">
            <a:spAutoFit/>
          </a:bodyPr>
          <a:lstStyle/>
          <a:p>
            <a:pPr lvl="0" algn="just"/>
            <a:r>
              <a:rPr lang="vi-VN" sz="2800" b="1" dirty="0">
                <a:solidFill>
                  <a:srgbClr val="FF0000"/>
                </a:solidFill>
                <a:latin typeface="Calibri" panose="020F0502020204030204"/>
              </a:rPr>
              <a:t>Bóng đỏ xuất hiện 10 lần, bóng xanh 12 lần, bóng vàng 8 lần.</a:t>
            </a:r>
            <a:endParaRPr kumimoji="0" lang="en-US" sz="2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87350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
                      </a:r>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
                      </a:r>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lvl="0" algn="just"/>
            <a:r>
              <a:rPr lang="vi-VN" sz="2800" b="1" dirty="0">
                <a:solidFill>
                  <a:prstClr val="black"/>
                </a:solidFill>
                <a:latin typeface="Calibri" panose="020F0502020204030204"/>
              </a:rPr>
              <a:t>b) Bóng màu nào xuất hiện nhiều lần nhất, bóng màu nào xuất hiện ít lần nhất?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809625" y="5219700"/>
            <a:ext cx="10810875" cy="523220"/>
          </a:xfrm>
          <a:prstGeom prst="rect">
            <a:avLst/>
          </a:prstGeom>
          <a:noFill/>
        </p:spPr>
        <p:txBody>
          <a:bodyPr wrap="square" rtlCol="0">
            <a:spAutoFit/>
          </a:bodyPr>
          <a:lstStyle/>
          <a:p>
            <a:pPr lvl="0" algn="just"/>
            <a:r>
              <a:rPr lang="vi-VN" sz="2800" b="1">
                <a:solidFill>
                  <a:srgbClr val="FF0000"/>
                </a:solidFill>
                <a:latin typeface="Calibri" panose="020F0502020204030204"/>
              </a:rPr>
              <a:t>Bóng màu xanh xuất hiện nhiều nhất, bóng màu vàng xuất hiện ít nhất.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582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9">
            <a:extLst>
              <a:ext uri="{FF2B5EF4-FFF2-40B4-BE49-F238E27FC236}">
                <a16:creationId xmlns:a16="http://schemas.microsoft.com/office/drawing/2014/main" id="{A9B428D0-9002-34EF-94A8-D738037E9EE1}"/>
              </a:ext>
            </a:extLst>
          </p:cNvPr>
          <p:cNvSpPr/>
          <p:nvPr/>
        </p:nvSpPr>
        <p:spPr>
          <a:xfrm>
            <a:off x="251963" y="248596"/>
            <a:ext cx="5996437" cy="3180404"/>
          </a:xfrm>
          <a:custGeom>
            <a:avLst/>
            <a:gdLst>
              <a:gd name="connsiteX0" fmla="*/ 0 w 5996437"/>
              <a:gd name="connsiteY0" fmla="*/ 318358 h 3180404"/>
              <a:gd name="connsiteX1" fmla="*/ 318358 w 5996437"/>
              <a:gd name="connsiteY1" fmla="*/ 0 h 3180404"/>
              <a:gd name="connsiteX2" fmla="*/ 5678079 w 5996437"/>
              <a:gd name="connsiteY2" fmla="*/ 0 h 3180404"/>
              <a:gd name="connsiteX3" fmla="*/ 5996437 w 5996437"/>
              <a:gd name="connsiteY3" fmla="*/ 318358 h 3180404"/>
              <a:gd name="connsiteX4" fmla="*/ 5996437 w 5996437"/>
              <a:gd name="connsiteY4" fmla="*/ 2862046 h 3180404"/>
              <a:gd name="connsiteX5" fmla="*/ 5678079 w 5996437"/>
              <a:gd name="connsiteY5" fmla="*/ 3180404 h 3180404"/>
              <a:gd name="connsiteX6" fmla="*/ 318358 w 5996437"/>
              <a:gd name="connsiteY6" fmla="*/ 3180404 h 3180404"/>
              <a:gd name="connsiteX7" fmla="*/ 0 w 5996437"/>
              <a:gd name="connsiteY7" fmla="*/ 2862046 h 3180404"/>
              <a:gd name="connsiteX8" fmla="*/ 0 w 5996437"/>
              <a:gd name="connsiteY8" fmla="*/ 318358 h 318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437" h="3180404" fill="none" extrusionOk="0">
                <a:moveTo>
                  <a:pt x="0" y="318358"/>
                </a:moveTo>
                <a:cubicBezTo>
                  <a:pt x="2646" y="168971"/>
                  <a:pt x="164424" y="-16114"/>
                  <a:pt x="318358" y="0"/>
                </a:cubicBezTo>
                <a:cubicBezTo>
                  <a:pt x="2135222" y="139772"/>
                  <a:pt x="4459567" y="14259"/>
                  <a:pt x="5678079" y="0"/>
                </a:cubicBezTo>
                <a:cubicBezTo>
                  <a:pt x="5835630" y="-3048"/>
                  <a:pt x="6002229" y="137817"/>
                  <a:pt x="5996437" y="318358"/>
                </a:cubicBezTo>
                <a:cubicBezTo>
                  <a:pt x="5955985" y="1445347"/>
                  <a:pt x="6103510" y="1993225"/>
                  <a:pt x="5996437" y="2862046"/>
                </a:cubicBezTo>
                <a:cubicBezTo>
                  <a:pt x="5977639" y="3057837"/>
                  <a:pt x="5879268" y="3179492"/>
                  <a:pt x="5678079" y="3180404"/>
                </a:cubicBezTo>
                <a:cubicBezTo>
                  <a:pt x="4439670" y="3068450"/>
                  <a:pt x="1837183" y="3154171"/>
                  <a:pt x="318358" y="3180404"/>
                </a:cubicBezTo>
                <a:cubicBezTo>
                  <a:pt x="140940" y="3170216"/>
                  <a:pt x="506" y="3061931"/>
                  <a:pt x="0" y="2862046"/>
                </a:cubicBezTo>
                <a:cubicBezTo>
                  <a:pt x="-155877" y="2209536"/>
                  <a:pt x="-40573" y="1261826"/>
                  <a:pt x="0" y="318358"/>
                </a:cubicBezTo>
                <a:close/>
              </a:path>
              <a:path w="5996437" h="3180404" stroke="0" extrusionOk="0">
                <a:moveTo>
                  <a:pt x="0" y="318358"/>
                </a:moveTo>
                <a:cubicBezTo>
                  <a:pt x="-1990" y="121507"/>
                  <a:pt x="155619" y="10863"/>
                  <a:pt x="318358" y="0"/>
                </a:cubicBezTo>
                <a:cubicBezTo>
                  <a:pt x="2598604" y="-123725"/>
                  <a:pt x="3887194" y="31472"/>
                  <a:pt x="5678079" y="0"/>
                </a:cubicBezTo>
                <a:cubicBezTo>
                  <a:pt x="5829529" y="1402"/>
                  <a:pt x="6013127" y="165418"/>
                  <a:pt x="5996437" y="318358"/>
                </a:cubicBezTo>
                <a:cubicBezTo>
                  <a:pt x="5914071" y="871562"/>
                  <a:pt x="6162610" y="2093241"/>
                  <a:pt x="5996437" y="2862046"/>
                </a:cubicBezTo>
                <a:cubicBezTo>
                  <a:pt x="5987409" y="3053031"/>
                  <a:pt x="5836560" y="3161863"/>
                  <a:pt x="5678079" y="3180404"/>
                </a:cubicBezTo>
                <a:cubicBezTo>
                  <a:pt x="4835409" y="3117135"/>
                  <a:pt x="2173745" y="3042578"/>
                  <a:pt x="318358" y="3180404"/>
                </a:cubicBezTo>
                <a:cubicBezTo>
                  <a:pt x="138689" y="3172112"/>
                  <a:pt x="28146" y="3040200"/>
                  <a:pt x="0" y="2862046"/>
                </a:cubicBezTo>
                <a:cubicBezTo>
                  <a:pt x="-143197" y="2496077"/>
                  <a:pt x="-97552" y="1033550"/>
                  <a:pt x="0" y="31835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8962322-7F3F-FDED-1D99-CFD56EF517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3916600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0B98F1-5690-8DA9-D9D7-017E171681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534" t="7249"/>
          <a:stretch/>
        </p:blipFill>
        <p:spPr>
          <a:xfrm>
            <a:off x="-424" y="1"/>
            <a:ext cx="12192423" cy="6858000"/>
          </a:xfrm>
          <a:prstGeom prst="rect">
            <a:avLst/>
          </a:prstGeom>
        </p:spPr>
      </p:pic>
      <p:pic>
        <p:nvPicPr>
          <p:cNvPr id="7" name="Picture 6">
            <a:extLst>
              <a:ext uri="{FF2B5EF4-FFF2-40B4-BE49-F238E27FC236}">
                <a16:creationId xmlns:a16="http://schemas.microsoft.com/office/drawing/2014/main" id="{9662DBA7-21BF-72DA-8F73-B528EE1EAB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265667" y="2592839"/>
            <a:ext cx="3831823" cy="3870924"/>
          </a:xfrm>
          <a:prstGeom prst="rect">
            <a:avLst/>
          </a:prstGeom>
        </p:spPr>
      </p:pic>
      <p:pic>
        <p:nvPicPr>
          <p:cNvPr id="2" name="Picture 1">
            <a:extLst>
              <a:ext uri="{FF2B5EF4-FFF2-40B4-BE49-F238E27FC236}">
                <a16:creationId xmlns:a16="http://schemas.microsoft.com/office/drawing/2014/main" id="{4400EB87-6733-F628-0C99-F7CA2CDB64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5320" y="2475280"/>
            <a:ext cx="4109060" cy="1774090"/>
          </a:xfrm>
          <a:prstGeom prst="rect">
            <a:avLst/>
          </a:prstGeom>
        </p:spPr>
      </p:pic>
    </p:spTree>
    <p:extLst>
      <p:ext uri="{BB962C8B-B14F-4D97-AF65-F5344CB8AC3E}">
        <p14:creationId xmlns:p14="http://schemas.microsoft.com/office/powerpoint/2010/main" val="4280529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3200" b="0" i="0" dirty="0">
                  <a:solidFill>
                    <a:srgbClr val="000000"/>
                  </a:solidFill>
                  <a:effectLst/>
                  <a:latin typeface="Calibri" panose="020F0502020204030204" pitchFamily="34" charset="0"/>
                  <a:cs typeface="Calibri" panose="020F0502020204030204" pitchFamily="34" charset="0"/>
                </a:rPr>
                <a:t>Chiều cao lần lượt của 6 vận động viên bóng chuyền Thắng, Hùng, Bình, Trung , Lợi, Dũng theo thứ tự là:</a:t>
              </a:r>
              <a:endParaRPr lang="vi-VN" altLang="en-US" sz="3200" b="1" dirty="0">
                <a:solidFill>
                  <a:srgbClr val="FF0000"/>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algn="ctr"/>
            <a:r>
              <a:rPr lang="en-US" sz="3200" b="1" dirty="0"/>
              <a:t>180 cm, 175 cm, 182 cm, 178 cm, 168 cm, 185 cm.</a:t>
            </a:r>
          </a:p>
        </p:txBody>
      </p:sp>
      <p:sp>
        <p:nvSpPr>
          <p:cNvPr id="22" name="TextBox 21">
            <a:extLst>
              <a:ext uri="{FF2B5EF4-FFF2-40B4-BE49-F238E27FC236}">
                <a16:creationId xmlns:a16="http://schemas.microsoft.com/office/drawing/2014/main" id="{1939C596-68DB-F397-5955-842E717D96A2}"/>
              </a:ext>
            </a:extLst>
          </p:cNvPr>
          <p:cNvSpPr txBox="1"/>
          <p:nvPr/>
        </p:nvSpPr>
        <p:spPr>
          <a:xfrm>
            <a:off x="304800" y="2066925"/>
            <a:ext cx="1704975" cy="584775"/>
          </a:xfrm>
          <a:prstGeom prst="rect">
            <a:avLst/>
          </a:prstGeom>
          <a:noFill/>
        </p:spPr>
        <p:txBody>
          <a:bodyPr wrap="square" rtlCol="0">
            <a:spAutoFit/>
          </a:bodyPr>
          <a:lstStyle/>
          <a:p>
            <a:pPr algn="ctr"/>
            <a:r>
              <a:rPr lang="en-US" sz="3200" b="1" dirty="0"/>
              <a:t>a) </a:t>
            </a:r>
            <a:r>
              <a:rPr lang="en-US" sz="3200" b="1" dirty="0" err="1"/>
              <a:t>Số</a:t>
            </a:r>
            <a:r>
              <a:rPr lang="en-US" sz="3200" b="1" dirty="0"/>
              <a:t>?</a:t>
            </a:r>
          </a:p>
        </p:txBody>
      </p:sp>
      <p:graphicFrame>
        <p:nvGraphicFramePr>
          <p:cNvPr id="23" name="Table 22">
            <a:extLst>
              <a:ext uri="{FF2B5EF4-FFF2-40B4-BE49-F238E27FC236}">
                <a16:creationId xmlns:a16="http://schemas.microsoft.com/office/drawing/2014/main" id="{08CA19D4-6BC2-CAC0-C2DF-EE53B29F3DAA}"/>
              </a:ext>
            </a:extLst>
          </p:cNvPr>
          <p:cNvGraphicFramePr>
            <a:graphicFrameLocks noGrp="1"/>
          </p:cNvGraphicFramePr>
          <p:nvPr>
            <p:extLst>
              <p:ext uri="{D42A27DB-BD31-4B8C-83A1-F6EECF244321}">
                <p14:modId xmlns:p14="http://schemas.microsoft.com/office/powerpoint/2010/main" val="3610285234"/>
              </p:ext>
            </p:extLst>
          </p:nvPr>
        </p:nvGraphicFramePr>
        <p:xfrm>
          <a:off x="447675" y="2869089"/>
          <a:ext cx="11210927" cy="1300480"/>
        </p:xfrm>
        <a:graphic>
          <a:graphicData uri="http://schemas.openxmlformats.org/drawingml/2006/table">
            <a:tbl>
              <a:tblPr/>
              <a:tblGrid>
                <a:gridCol w="2028825">
                  <a:extLst>
                    <a:ext uri="{9D8B030D-6E8A-4147-A177-3AD203B41FA5}">
                      <a16:colId xmlns:a16="http://schemas.microsoft.com/office/drawing/2014/main" val="3085434503"/>
                    </a:ext>
                  </a:extLst>
                </a:gridCol>
                <a:gridCol w="1485900">
                  <a:extLst>
                    <a:ext uri="{9D8B030D-6E8A-4147-A177-3AD203B41FA5}">
                      <a16:colId xmlns:a16="http://schemas.microsoft.com/office/drawing/2014/main" val="3312479728"/>
                    </a:ext>
                  </a:extLst>
                </a:gridCol>
                <a:gridCol w="1581150">
                  <a:extLst>
                    <a:ext uri="{9D8B030D-6E8A-4147-A177-3AD203B41FA5}">
                      <a16:colId xmlns:a16="http://schemas.microsoft.com/office/drawing/2014/main" val="3265082699"/>
                    </a:ext>
                  </a:extLst>
                </a:gridCol>
                <a:gridCol w="1495425">
                  <a:extLst>
                    <a:ext uri="{9D8B030D-6E8A-4147-A177-3AD203B41FA5}">
                      <a16:colId xmlns:a16="http://schemas.microsoft.com/office/drawing/2014/main" val="4199583212"/>
                    </a:ext>
                  </a:extLst>
                </a:gridCol>
                <a:gridCol w="1638300">
                  <a:extLst>
                    <a:ext uri="{9D8B030D-6E8A-4147-A177-3AD203B41FA5}">
                      <a16:colId xmlns:a16="http://schemas.microsoft.com/office/drawing/2014/main" val="131315927"/>
                    </a:ext>
                  </a:extLst>
                </a:gridCol>
                <a:gridCol w="1714500">
                  <a:extLst>
                    <a:ext uri="{9D8B030D-6E8A-4147-A177-3AD203B41FA5}">
                      <a16:colId xmlns:a16="http://schemas.microsoft.com/office/drawing/2014/main" val="1199003220"/>
                    </a:ext>
                  </a:extLst>
                </a:gridCol>
                <a:gridCol w="1266827">
                  <a:extLst>
                    <a:ext uri="{9D8B030D-6E8A-4147-A177-3AD203B41FA5}">
                      <a16:colId xmlns:a16="http://schemas.microsoft.com/office/drawing/2014/main" val="3758305062"/>
                    </a:ext>
                  </a:extLst>
                </a:gridCol>
              </a:tblGrid>
              <a:tr h="650240">
                <a:tc>
                  <a:txBody>
                    <a:bodyPr/>
                    <a:lstStyle/>
                    <a:p>
                      <a:pPr algn="just" fontAlgn="t"/>
                      <a:r>
                        <a:rPr lang="en-US" sz="2400" dirty="0" err="1">
                          <a:solidFill>
                            <a:srgbClr val="000000"/>
                          </a:solidFill>
                          <a:effectLst/>
                        </a:rPr>
                        <a:t>Tên</a:t>
                      </a:r>
                      <a:r>
                        <a:rPr lang="en-US" sz="2400" dirty="0">
                          <a:solidFill>
                            <a:srgbClr val="000000"/>
                          </a:solidFill>
                          <a:effectLst/>
                        </a:rPr>
                        <a:t> </a:t>
                      </a:r>
                      <a:r>
                        <a:rPr lang="en-US" sz="2400" dirty="0" err="1">
                          <a:solidFill>
                            <a:srgbClr val="000000"/>
                          </a:solidFill>
                          <a:effectLst/>
                        </a:rPr>
                        <a:t>vận</a:t>
                      </a:r>
                      <a:r>
                        <a:rPr lang="en-US" sz="2400" dirty="0">
                          <a:solidFill>
                            <a:srgbClr val="000000"/>
                          </a:solidFill>
                          <a:effectLst/>
                        </a:rPr>
                        <a:t> </a:t>
                      </a:r>
                      <a:r>
                        <a:rPr lang="en-US" sz="2400" dirty="0" err="1">
                          <a:solidFill>
                            <a:srgbClr val="000000"/>
                          </a:solidFill>
                          <a:effectLst/>
                        </a:rPr>
                        <a:t>động</a:t>
                      </a:r>
                      <a:r>
                        <a:rPr lang="en-US" sz="2400" dirty="0">
                          <a:solidFill>
                            <a:srgbClr val="000000"/>
                          </a:solidFill>
                          <a:effectLst/>
                        </a:rPr>
                        <a:t> </a:t>
                      </a:r>
                      <a:r>
                        <a:rPr lang="en-US" sz="2400" dirty="0" err="1">
                          <a:solidFill>
                            <a:srgbClr val="000000"/>
                          </a:solidFill>
                          <a:effectLst/>
                        </a:rPr>
                        <a:t>viên</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dirty="0" err="1">
                          <a:solidFill>
                            <a:srgbClr val="000000"/>
                          </a:solidFill>
                          <a:effectLst/>
                        </a:rPr>
                        <a:t>Hùng</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Lợi</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Thắng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Bình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Dũng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Trung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4321535"/>
                  </a:ext>
                </a:extLst>
              </a:tr>
              <a:tr h="375920">
                <a:tc>
                  <a:txBody>
                    <a:bodyPr/>
                    <a:lstStyle/>
                    <a:p>
                      <a:pPr algn="just" fontAlgn="t"/>
                      <a:r>
                        <a:rPr lang="en-US" sz="2400" dirty="0" err="1">
                          <a:solidFill>
                            <a:srgbClr val="000000"/>
                          </a:solidFill>
                          <a:effectLst/>
                        </a:rPr>
                        <a:t>Chiều</a:t>
                      </a:r>
                      <a:r>
                        <a:rPr lang="en-US" sz="2400" dirty="0">
                          <a:solidFill>
                            <a:srgbClr val="000000"/>
                          </a:solidFill>
                          <a:effectLst/>
                        </a:rPr>
                        <a:t> </a:t>
                      </a:r>
                      <a:r>
                        <a:rPr lang="en-US" sz="2400" dirty="0" err="1">
                          <a:solidFill>
                            <a:srgbClr val="000000"/>
                          </a:solidFill>
                          <a:effectLst/>
                        </a:rPr>
                        <a:t>cao</a:t>
                      </a:r>
                      <a:r>
                        <a:rPr lang="en-US" sz="2400" dirty="0">
                          <a:solidFill>
                            <a:srgbClr val="000000"/>
                          </a:solidFill>
                          <a:effectLst/>
                        </a:rPr>
                        <a:t> (cm)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a:solidFill>
                            <a:srgbClr val="000000"/>
                          </a:solidFill>
                          <a:effectLst/>
                        </a:rPr>
                        <a:t>175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168</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dirty="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1205553"/>
                  </a:ext>
                </a:extLst>
              </a:tr>
            </a:tbl>
          </a:graphicData>
        </a:graphic>
      </p:graphicFrame>
      <p:sp>
        <p:nvSpPr>
          <p:cNvPr id="24" name="Rectangle: Rounded Corners 23">
            <a:extLst>
              <a:ext uri="{FF2B5EF4-FFF2-40B4-BE49-F238E27FC236}">
                <a16:creationId xmlns:a16="http://schemas.microsoft.com/office/drawing/2014/main" id="{9A22F3B0-4A33-08B4-DFC8-7C1635B58CF4}"/>
              </a:ext>
            </a:extLst>
          </p:cNvPr>
          <p:cNvSpPr/>
          <p:nvPr/>
        </p:nvSpPr>
        <p:spPr>
          <a:xfrm>
            <a:off x="5753100" y="374332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180</a:t>
            </a:r>
          </a:p>
        </p:txBody>
      </p:sp>
      <p:sp>
        <p:nvSpPr>
          <p:cNvPr id="25" name="Rectangle: Rounded Corners 24">
            <a:extLst>
              <a:ext uri="{FF2B5EF4-FFF2-40B4-BE49-F238E27FC236}">
                <a16:creationId xmlns:a16="http://schemas.microsoft.com/office/drawing/2014/main" id="{3F547DFB-6E11-DF69-97F1-5D7621F24D13}"/>
              </a:ext>
            </a:extLst>
          </p:cNvPr>
          <p:cNvSpPr/>
          <p:nvPr/>
        </p:nvSpPr>
        <p:spPr>
          <a:xfrm>
            <a:off x="7334250" y="37623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182</a:t>
            </a:r>
          </a:p>
        </p:txBody>
      </p:sp>
      <p:sp>
        <p:nvSpPr>
          <p:cNvPr id="26" name="Rectangle: Rounded Corners 25">
            <a:extLst>
              <a:ext uri="{FF2B5EF4-FFF2-40B4-BE49-F238E27FC236}">
                <a16:creationId xmlns:a16="http://schemas.microsoft.com/office/drawing/2014/main" id="{B781312B-785B-0459-A62A-4531DEB18E14}"/>
              </a:ext>
            </a:extLst>
          </p:cNvPr>
          <p:cNvSpPr/>
          <p:nvPr/>
        </p:nvSpPr>
        <p:spPr>
          <a:xfrm>
            <a:off x="89344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185</a:t>
            </a:r>
          </a:p>
        </p:txBody>
      </p:sp>
      <p:sp>
        <p:nvSpPr>
          <p:cNvPr id="27" name="Rectangle: Rounded Corners 26">
            <a:extLst>
              <a:ext uri="{FF2B5EF4-FFF2-40B4-BE49-F238E27FC236}">
                <a16:creationId xmlns:a16="http://schemas.microsoft.com/office/drawing/2014/main" id="{0ACB6D67-9F5C-380A-DEEC-7E43FD889ADD}"/>
              </a:ext>
            </a:extLst>
          </p:cNvPr>
          <p:cNvSpPr/>
          <p:nvPr/>
        </p:nvSpPr>
        <p:spPr>
          <a:xfrm>
            <a:off x="104203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178</a:t>
            </a:r>
          </a:p>
        </p:txBody>
      </p:sp>
      <p:sp>
        <p:nvSpPr>
          <p:cNvPr id="28" name="TextBox 27">
            <a:extLst>
              <a:ext uri="{FF2B5EF4-FFF2-40B4-BE49-F238E27FC236}">
                <a16:creationId xmlns:a16="http://schemas.microsoft.com/office/drawing/2014/main" id="{818C0E87-4F82-65B3-A5E2-1C5B8075DB87}"/>
              </a:ext>
            </a:extLst>
          </p:cNvPr>
          <p:cNvSpPr txBox="1"/>
          <p:nvPr/>
        </p:nvSpPr>
        <p:spPr>
          <a:xfrm>
            <a:off x="342900" y="4343400"/>
            <a:ext cx="11229975" cy="954107"/>
          </a:xfrm>
          <a:prstGeom prst="rect">
            <a:avLst/>
          </a:prstGeom>
          <a:noFill/>
        </p:spPr>
        <p:txBody>
          <a:bodyPr wrap="square" rtlCol="0">
            <a:spAutoFit/>
          </a:bodyPr>
          <a:lstStyle/>
          <a:p>
            <a:pPr algn="just"/>
            <a:r>
              <a:rPr lang="en-US" sz="2800" b="1" dirty="0"/>
              <a:t>b) </a:t>
            </a:r>
            <a:r>
              <a:rPr lang="en-US" sz="2800" b="1" dirty="0" err="1"/>
              <a:t>Sắp</a:t>
            </a:r>
            <a:r>
              <a:rPr lang="en-US" sz="2800" b="1" dirty="0"/>
              <a:t> </a:t>
            </a:r>
            <a:r>
              <a:rPr lang="en-US" sz="2800" b="1" dirty="0" err="1"/>
              <a:t>xếp</a:t>
            </a:r>
            <a:r>
              <a:rPr lang="en-US" sz="2800" b="1" dirty="0"/>
              <a:t> </a:t>
            </a:r>
            <a:r>
              <a:rPr lang="en-US" sz="2800" b="1" dirty="0" err="1"/>
              <a:t>các</a:t>
            </a:r>
            <a:r>
              <a:rPr lang="en-US" sz="2800" b="1" dirty="0"/>
              <a:t> </a:t>
            </a:r>
            <a:r>
              <a:rPr lang="en-US" sz="2800" b="1" dirty="0" err="1"/>
              <a:t>số</a:t>
            </a:r>
            <a:r>
              <a:rPr lang="en-US" sz="2800" b="1" dirty="0"/>
              <a:t> </a:t>
            </a:r>
            <a:r>
              <a:rPr lang="en-US" sz="2800" b="1" dirty="0" err="1"/>
              <a:t>đo</a:t>
            </a:r>
            <a:r>
              <a:rPr lang="en-US" sz="2800" b="1" dirty="0"/>
              <a:t> </a:t>
            </a:r>
            <a:r>
              <a:rPr lang="en-US" sz="2800" b="1" dirty="0" err="1"/>
              <a:t>chiều</a:t>
            </a:r>
            <a:r>
              <a:rPr lang="en-US" sz="2800" b="1" dirty="0"/>
              <a:t> </a:t>
            </a:r>
            <a:r>
              <a:rPr lang="en-US" sz="2800" b="1" dirty="0" err="1"/>
              <a:t>cao</a:t>
            </a:r>
            <a:r>
              <a:rPr lang="en-US" sz="2800" b="1" dirty="0"/>
              <a:t> </a:t>
            </a:r>
            <a:r>
              <a:rPr lang="en-US" sz="2800" b="1" dirty="0" err="1"/>
              <a:t>của</a:t>
            </a:r>
            <a:r>
              <a:rPr lang="en-US" sz="2800" b="1" dirty="0"/>
              <a:t> </a:t>
            </a:r>
            <a:r>
              <a:rPr lang="en-US" sz="2800" b="1" dirty="0" err="1"/>
              <a:t>bốn</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viên</a:t>
            </a:r>
            <a:r>
              <a:rPr lang="en-US" sz="2800" b="1" dirty="0"/>
              <a:t> </a:t>
            </a:r>
            <a:r>
              <a:rPr lang="en-US" sz="2800" b="1" dirty="0" err="1"/>
              <a:t>Thắng</a:t>
            </a:r>
            <a:r>
              <a:rPr lang="en-US" sz="2800" b="1" dirty="0"/>
              <a:t>, </a:t>
            </a:r>
            <a:r>
              <a:rPr lang="en-US" sz="2800" b="1" dirty="0" err="1"/>
              <a:t>Hùng</a:t>
            </a:r>
            <a:r>
              <a:rPr lang="en-US" sz="2800" b="1" dirty="0"/>
              <a:t>, Bình, Trung </a:t>
            </a:r>
            <a:r>
              <a:rPr lang="en-US" sz="2800" b="1" dirty="0" err="1"/>
              <a:t>theo</a:t>
            </a:r>
            <a:r>
              <a:rPr lang="en-US" sz="2800" b="1" dirty="0"/>
              <a:t> </a:t>
            </a:r>
            <a:r>
              <a:rPr lang="en-US" sz="2800" b="1" dirty="0" err="1"/>
              <a:t>thứ</a:t>
            </a:r>
            <a:r>
              <a:rPr lang="en-US" sz="2800" b="1" dirty="0"/>
              <a:t> </a:t>
            </a:r>
            <a:r>
              <a:rPr lang="en-US" sz="2800" b="1" dirty="0" err="1"/>
              <a:t>tự</a:t>
            </a:r>
            <a:r>
              <a:rPr lang="en-US" sz="2800" b="1" dirty="0"/>
              <a:t> </a:t>
            </a:r>
            <a:r>
              <a:rPr lang="en-US" sz="2800" b="1" dirty="0" err="1"/>
              <a:t>từ</a:t>
            </a:r>
            <a:r>
              <a:rPr lang="en-US" sz="2800" b="1" dirty="0"/>
              <a:t> </a:t>
            </a:r>
            <a:r>
              <a:rPr lang="en-US" sz="2800" b="1" dirty="0" err="1"/>
              <a:t>thấp</a:t>
            </a:r>
            <a:r>
              <a:rPr lang="en-US" sz="2800" b="1" dirty="0"/>
              <a:t> </a:t>
            </a:r>
            <a:r>
              <a:rPr lang="en-US" sz="2800" b="1" dirty="0" err="1"/>
              <a:t>đến</a:t>
            </a:r>
            <a:r>
              <a:rPr lang="en-US" sz="2800" b="1" dirty="0"/>
              <a:t> </a:t>
            </a:r>
            <a:r>
              <a:rPr lang="en-US" sz="2800" b="1" dirty="0" err="1"/>
              <a:t>cao</a:t>
            </a:r>
            <a:r>
              <a:rPr lang="en-US" sz="2800" b="1" dirty="0"/>
              <a:t>.</a:t>
            </a:r>
          </a:p>
        </p:txBody>
      </p:sp>
      <p:sp>
        <p:nvSpPr>
          <p:cNvPr id="29" name="TextBox 28">
            <a:extLst>
              <a:ext uri="{FF2B5EF4-FFF2-40B4-BE49-F238E27FC236}">
                <a16:creationId xmlns:a16="http://schemas.microsoft.com/office/drawing/2014/main" id="{84319F7C-0CFC-7105-9A1D-E2D813268587}"/>
              </a:ext>
            </a:extLst>
          </p:cNvPr>
          <p:cNvSpPr txBox="1"/>
          <p:nvPr/>
        </p:nvSpPr>
        <p:spPr>
          <a:xfrm>
            <a:off x="876300" y="5295900"/>
            <a:ext cx="10239375" cy="707886"/>
          </a:xfrm>
          <a:prstGeom prst="rect">
            <a:avLst/>
          </a:prstGeom>
          <a:noFill/>
        </p:spPr>
        <p:txBody>
          <a:bodyPr wrap="square" rtlCol="0">
            <a:spAutoFit/>
          </a:bodyPr>
          <a:lstStyle/>
          <a:p>
            <a:pPr algn="ctr"/>
            <a:r>
              <a:rPr lang="en-US" sz="4000" b="1" dirty="0">
                <a:solidFill>
                  <a:srgbClr val="FF0000"/>
                </a:solidFill>
              </a:rPr>
              <a:t>175, 178, 180, 182</a:t>
            </a:r>
          </a:p>
        </p:txBody>
      </p:sp>
    </p:spTree>
    <p:extLst>
      <p:ext uri="{BB962C8B-B14F-4D97-AF65-F5344CB8AC3E}">
        <p14:creationId xmlns:p14="http://schemas.microsoft.com/office/powerpoint/2010/main" val="3261962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animBg="1"/>
      <p:bldP spid="25" grpId="0" animBg="1"/>
      <p:bldP spid="26" grpId="0" animBg="1"/>
      <p:bldP spid="27"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Chiều cao lần lượt của 6 vận động viên bóng chuyền Thắng, Hùng, Bình, Trung , Lợi, Dũng theo thứ tự là:</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180 cm, 175 cm, 182 cm, 178 cm, 168 cm, 185 cm.</a:t>
            </a:r>
          </a:p>
        </p:txBody>
      </p:sp>
      <p:sp>
        <p:nvSpPr>
          <p:cNvPr id="28" name="TextBox 27">
            <a:extLst>
              <a:ext uri="{FF2B5EF4-FFF2-40B4-BE49-F238E27FC236}">
                <a16:creationId xmlns:a16="http://schemas.microsoft.com/office/drawing/2014/main" id="{818C0E87-4F82-65B3-A5E2-1C5B8075DB87}"/>
              </a:ext>
            </a:extLst>
          </p:cNvPr>
          <p:cNvSpPr txBox="1"/>
          <p:nvPr/>
        </p:nvSpPr>
        <p:spPr>
          <a:xfrm>
            <a:off x="523875" y="2876550"/>
            <a:ext cx="11229975" cy="954107"/>
          </a:xfrm>
          <a:prstGeom prst="rect">
            <a:avLst/>
          </a:prstGeom>
          <a:noFill/>
        </p:spPr>
        <p:txBody>
          <a:bodyPr wrap="square" rtlCol="0">
            <a:spAutoFit/>
          </a:bodyPr>
          <a:lstStyle/>
          <a:p>
            <a:pPr lvl="0" algn="just"/>
            <a:r>
              <a:rPr lang="vi-VN" sz="2800" b="1" dirty="0">
                <a:solidFill>
                  <a:prstClr val="black"/>
                </a:solidFill>
                <a:latin typeface="Calibri" panose="020F0502020204030204"/>
              </a:rPr>
              <a:t>c) Vận động viên nào thấp hơn vận động viên Hùng? Vận động viên nào cao hơn vận động viên Bình?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4319F7C-0CFC-7105-9A1D-E2D813268587}"/>
              </a:ext>
            </a:extLst>
          </p:cNvPr>
          <p:cNvSpPr txBox="1"/>
          <p:nvPr/>
        </p:nvSpPr>
        <p:spPr>
          <a:xfrm>
            <a:off x="828675" y="4162425"/>
            <a:ext cx="10239375" cy="1200329"/>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Lợi thấp hơn vận động viên Hùng;</a:t>
            </a:r>
            <a:endParaRPr lang="en-US" sz="3600" b="1" dirty="0">
              <a:solidFill>
                <a:srgbClr val="FF0000"/>
              </a:solidFill>
              <a:latin typeface="Calibri" panose="020F0502020204030204"/>
            </a:endParaRPr>
          </a:p>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Dũng cao hơn vận động viên Bình.</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278923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Biểu đồ dưới đây cho biết số học sinh tham gia các lớp ngoại khoá của một trường tiểu học.</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4D61E19B-3430-0C51-D238-49B5D1D384B9}"/>
              </a:ext>
            </a:extLst>
          </p:cNvPr>
          <p:cNvPicPr>
            <a:picLocks noChangeAspect="1"/>
          </p:cNvPicPr>
          <p:nvPr/>
        </p:nvPicPr>
        <p:blipFill>
          <a:blip r:embed="rId3"/>
          <a:stretch>
            <a:fillRect/>
          </a:stretch>
        </p:blipFill>
        <p:spPr>
          <a:xfrm>
            <a:off x="7186328" y="1866901"/>
            <a:ext cx="4600859" cy="2938462"/>
          </a:xfrm>
          <a:prstGeom prst="rect">
            <a:avLst/>
          </a:prstGeom>
        </p:spPr>
      </p:pic>
      <p:sp>
        <p:nvSpPr>
          <p:cNvPr id="9" name="TextBox 8">
            <a:extLst>
              <a:ext uri="{FF2B5EF4-FFF2-40B4-BE49-F238E27FC236}">
                <a16:creationId xmlns:a16="http://schemas.microsoft.com/office/drawing/2014/main" id="{5B442A26-6E00-ACB3-2362-B6239A8ECB82}"/>
              </a:ext>
            </a:extLst>
          </p:cNvPr>
          <p:cNvSpPr txBox="1"/>
          <p:nvPr/>
        </p:nvSpPr>
        <p:spPr>
          <a:xfrm>
            <a:off x="514350" y="1914525"/>
            <a:ext cx="6762750" cy="3970318"/>
          </a:xfrm>
          <a:prstGeom prst="rect">
            <a:avLst/>
          </a:prstGeom>
          <a:noFill/>
        </p:spPr>
        <p:txBody>
          <a:bodyPr wrap="square" rtlCol="0">
            <a:spAutoFit/>
          </a:bodyPr>
          <a:lstStyle/>
          <a:p>
            <a:pPr algn="just"/>
            <a:r>
              <a:rPr lang="en-US" sz="2800" b="1" i="0" dirty="0" err="1">
                <a:solidFill>
                  <a:srgbClr val="000000"/>
                </a:solidFill>
                <a:effectLst/>
                <a:ea typeface="Open Sans" panose="020B0606030504020204" pitchFamily="34" charset="0"/>
                <a:cs typeface="Open Sans" panose="020B0606030504020204" pitchFamily="34" charset="0"/>
              </a:rPr>
              <a:t>Dựa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vào</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biểu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đồ</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trên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hãy</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trả</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lời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các</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câu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hỏi</a:t>
            </a:r>
            <a:r>
              <a:rPr lang="en-US" sz="2800" b="1"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a)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mấy</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Đó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những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nhiều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ít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Hai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bằng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nhau</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c) Trung </a:t>
            </a:r>
            <a:r>
              <a:rPr lang="en-US" sz="2800" b="0" i="0" dirty="0" err="1">
                <a:solidFill>
                  <a:srgbClr val="000000"/>
                </a:solidFill>
                <a:effectLst/>
                <a:ea typeface="Open Sans" panose="020B0606030504020204" pitchFamily="34" charset="0"/>
                <a:cs typeface="Open Sans" panose="020B0606030504020204" pitchFamily="34" charset="0"/>
              </a:rPr>
              <a:t>bình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bao </a:t>
            </a:r>
            <a:r>
              <a:rPr lang="en-US" sz="2800" b="0" i="0" dirty="0" err="1">
                <a:solidFill>
                  <a:srgbClr val="000000"/>
                </a:solidFill>
                <a:effectLst/>
                <a:ea typeface="Open Sans" panose="020B0606030504020204" pitchFamily="34" charset="0"/>
                <a:cs typeface="Open Sans" panose="020B0606030504020204" pitchFamily="34" charset="0"/>
              </a:rPr>
              <a:t>nhiêu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77664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5" name="TextBox 4">
            <a:extLst>
              <a:ext uri="{FF2B5EF4-FFF2-40B4-BE49-F238E27FC236}">
                <a16:creationId xmlns:a16="http://schemas.microsoft.com/office/drawing/2014/main" id="{67B45DFD-A119-8ACE-B514-774911203086}"/>
              </a:ext>
            </a:extLst>
          </p:cNvPr>
          <p:cNvSpPr txBox="1"/>
          <p:nvPr/>
        </p:nvSpPr>
        <p:spPr>
          <a:xfrm>
            <a:off x="457201" y="1866900"/>
            <a:ext cx="6657974" cy="1077218"/>
          </a:xfrm>
          <a:prstGeom prst="rect">
            <a:avLst/>
          </a:prstGeom>
          <a:noFill/>
        </p:spPr>
        <p:txBody>
          <a:bodyPr wrap="square" rtlCol="0">
            <a:spAutoFit/>
          </a:bodyPr>
          <a:lstStyle/>
          <a:p>
            <a:pPr algn="just"/>
            <a:r>
              <a:rPr lang="en-US" sz="3200" b="1" dirty="0"/>
              <a:t>a) </a:t>
            </a:r>
            <a:r>
              <a:rPr lang="en-US" sz="3200" b="1" dirty="0" err="1"/>
              <a:t>Có</a:t>
            </a:r>
            <a:r>
              <a:rPr lang="en-US" sz="3200" b="1" dirty="0"/>
              <a:t> </a:t>
            </a:r>
            <a:r>
              <a:rPr lang="en-US" sz="3200" b="1" dirty="0" err="1"/>
              <a:t>mấy</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Đó</a:t>
            </a:r>
            <a:r>
              <a:rPr lang="en-US" sz="3200" b="1" dirty="0"/>
              <a:t> </a:t>
            </a:r>
            <a:r>
              <a:rPr lang="en-US" sz="3200" b="1" dirty="0" err="1"/>
              <a:t>là</a:t>
            </a:r>
            <a:r>
              <a:rPr lang="en-US" sz="3200" b="1" dirty="0"/>
              <a:t> </a:t>
            </a:r>
            <a:r>
              <a:rPr lang="en-US" sz="3200" b="1" dirty="0" err="1"/>
              <a:t>những</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nào</a:t>
            </a:r>
            <a:r>
              <a:rPr lang="en-US" sz="3200" b="1" dirty="0"/>
              <a:t>?</a:t>
            </a:r>
          </a:p>
        </p:txBody>
      </p:sp>
      <p:sp>
        <p:nvSpPr>
          <p:cNvPr id="6" name="TextBox 5">
            <a:extLst>
              <a:ext uri="{FF2B5EF4-FFF2-40B4-BE49-F238E27FC236}">
                <a16:creationId xmlns:a16="http://schemas.microsoft.com/office/drawing/2014/main" id="{01EF7CA2-DEB5-FC98-D380-1E77C4FFC648}"/>
              </a:ext>
            </a:extLst>
          </p:cNvPr>
          <p:cNvSpPr txBox="1"/>
          <p:nvPr/>
        </p:nvSpPr>
        <p:spPr>
          <a:xfrm>
            <a:off x="590551" y="3152775"/>
            <a:ext cx="6657974"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Có 4 lớp ngoại khoá. Đó là những lớp ngoại khoá: Bơi, Võ, Cờ, Múa</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69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ít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Hai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FB255184-F16D-C531-3416-756690EAF710}"/>
              </a:ext>
            </a:extLst>
          </p:cNvPr>
          <p:cNvSpPr txBox="1"/>
          <p:nvPr/>
        </p:nvSpPr>
        <p:spPr>
          <a:xfrm>
            <a:off x="523876" y="3343275"/>
            <a:ext cx="665797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ngoại khoá Bơi có số học sinh nhiều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Cờ có số học sinh ít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Hai lớp ngoại khoá Võ và Múa có số học sinh bằng nhau.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3558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1200329"/>
          </a:xfrm>
          <a:prstGeom prst="rect">
            <a:avLst/>
          </a:prstGeom>
          <a:noFill/>
        </p:spPr>
        <p:txBody>
          <a:bodyPr wrap="square" rtlCol="0">
            <a:spAutoFit/>
          </a:bodyPr>
          <a:lstStyle/>
          <a:p>
            <a:pPr lvl="0" algn="just"/>
            <a:r>
              <a:rPr lang="en-US" sz="3600" b="1" dirty="0">
                <a:solidFill>
                  <a:prstClr val="black"/>
                </a:solidFill>
              </a:rPr>
              <a:t>c) Trung </a:t>
            </a:r>
            <a:r>
              <a:rPr lang="en-US" sz="3600" b="1" dirty="0" err="1">
                <a:solidFill>
                  <a:prstClr val="black"/>
                </a:solidFill>
              </a:rPr>
              <a:t>bình</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lớp</a:t>
            </a:r>
            <a:r>
              <a:rPr lang="en-US" sz="3600" b="1" dirty="0">
                <a:solidFill>
                  <a:prstClr val="black"/>
                </a:solidFill>
              </a:rPr>
              <a:t> </a:t>
            </a:r>
            <a:r>
              <a:rPr lang="en-US" sz="3600" b="1" dirty="0" err="1">
                <a:solidFill>
                  <a:prstClr val="black"/>
                </a:solidFill>
              </a:rPr>
              <a:t>ngoại</a:t>
            </a:r>
            <a:r>
              <a:rPr lang="en-US" sz="3600" b="1" dirty="0">
                <a:solidFill>
                  <a:prstClr val="black"/>
                </a:solidFill>
              </a:rPr>
              <a:t> </a:t>
            </a:r>
            <a:r>
              <a:rPr lang="en-US" sz="3600" b="1" dirty="0" err="1">
                <a:solidFill>
                  <a:prstClr val="black"/>
                </a:solidFill>
              </a:rPr>
              <a:t>khoá</a:t>
            </a:r>
            <a:r>
              <a:rPr lang="en-US" sz="3600" b="1" dirty="0">
                <a:solidFill>
                  <a:prstClr val="black"/>
                </a:solidFill>
              </a:rPr>
              <a:t> </a:t>
            </a:r>
            <a:r>
              <a:rPr lang="en-US" sz="3600" b="1" dirty="0" err="1">
                <a:solidFill>
                  <a:prstClr val="black"/>
                </a:solidFill>
              </a:rPr>
              <a:t>có</a:t>
            </a:r>
            <a:r>
              <a:rPr lang="en-US" sz="3600" b="1" dirty="0">
                <a:solidFill>
                  <a:prstClr val="black"/>
                </a:solidFill>
              </a:rPr>
              <a:t> bao </a:t>
            </a:r>
            <a:r>
              <a:rPr lang="en-US" sz="3600" b="1" dirty="0" err="1">
                <a:solidFill>
                  <a:prstClr val="black"/>
                </a:solidFill>
              </a:rPr>
              <a:t>nhiêu</a:t>
            </a:r>
            <a:r>
              <a:rPr lang="en-US" sz="3600" b="1" dirty="0">
                <a:solidFill>
                  <a:prstClr val="black"/>
                </a:solidFill>
              </a:rPr>
              <a:t> </a:t>
            </a:r>
            <a:r>
              <a:rPr lang="en-US" sz="3600" b="1" dirty="0" err="1">
                <a:solidFill>
                  <a:prstClr val="black"/>
                </a:solidFill>
              </a:rPr>
              <a:t>học</a:t>
            </a:r>
            <a:r>
              <a:rPr lang="en-US" sz="3600" b="1" dirty="0">
                <a:solidFill>
                  <a:prstClr val="black"/>
                </a:solidFill>
              </a:rPr>
              <a:t> </a:t>
            </a:r>
            <a:r>
              <a:rPr lang="en-US" sz="3600" b="1" dirty="0" err="1">
                <a:solidFill>
                  <a:prstClr val="black"/>
                </a:solidFill>
              </a:rPr>
              <a:t>sinh</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FB255184-F16D-C531-3416-756690EAF710}"/>
              </a:ext>
            </a:extLst>
          </p:cNvPr>
          <p:cNvSpPr txBox="1"/>
          <p:nvPr/>
        </p:nvSpPr>
        <p:spPr>
          <a:xfrm>
            <a:off x="495301" y="2876550"/>
            <a:ext cx="6657974" cy="1569660"/>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Trung bình mỗi lớp ngoại khoá có số học sinh là:</a:t>
            </a:r>
          </a:p>
          <a:p>
            <a:pPr lvl="0" algn="ctr"/>
            <a:r>
              <a:rPr lang="vi-VN" sz="3200" b="1" dirty="0">
                <a:solidFill>
                  <a:srgbClr val="FF0000"/>
                </a:solidFill>
                <a:latin typeface="Calibri" panose="020F0502020204030204" pitchFamily="34" charset="0"/>
                <a:cs typeface="Calibri" panose="020F0502020204030204" pitchFamily="34" charset="0"/>
              </a:rPr>
              <a:t>(60 + 45 + 30 + 45) : 4 = 45 (học sinh)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4807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569660"/>
            <a:chOff x="521985" y="137960"/>
            <a:chExt cx="10612740" cy="1569660"/>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một hộp có 3 quả bóng gồm 1 quả màu đỏ, 1 quả màu vàng và 1 quả màu xanh. Không nhìn vào hộp, Rô-bốt lấy ra 1 quả bóng bất kì, ghi lại màu của quả bóng đó rồi trả lại vào hộp. Bóng màu đỏ ghi Ð, bóng máu xanh ghi X, bóng màu vàng ghi V.</a:t>
              </a:r>
            </a:p>
          </p:txBody>
        </p:sp>
      </p:grpSp>
      <p:pic>
        <p:nvPicPr>
          <p:cNvPr id="6" name="Picture 5">
            <a:extLst>
              <a:ext uri="{FF2B5EF4-FFF2-40B4-BE49-F238E27FC236}">
                <a16:creationId xmlns:a16="http://schemas.microsoft.com/office/drawing/2014/main" id="{D82FC375-62C8-71B2-EBCC-D49EF733C7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9" y="1633394"/>
            <a:ext cx="3462337" cy="2435321"/>
          </a:xfrm>
          <a:prstGeom prst="rect">
            <a:avLst/>
          </a:prstGeom>
        </p:spPr>
      </p:pic>
      <p:sp>
        <p:nvSpPr>
          <p:cNvPr id="9" name="TextBox 8">
            <a:extLst>
              <a:ext uri="{FF2B5EF4-FFF2-40B4-BE49-F238E27FC236}">
                <a16:creationId xmlns:a16="http://schemas.microsoft.com/office/drawing/2014/main" id="{E8D70A89-7706-6B57-02C6-33491208E719}"/>
              </a:ext>
            </a:extLst>
          </p:cNvPr>
          <p:cNvSpPr txBox="1"/>
          <p:nvPr/>
        </p:nvSpPr>
        <p:spPr>
          <a:xfrm>
            <a:off x="371475" y="2324100"/>
            <a:ext cx="7467599" cy="1384995"/>
          </a:xfrm>
          <a:prstGeom prst="rect">
            <a:avLst/>
          </a:prstGeom>
          <a:noFill/>
        </p:spPr>
        <p:txBody>
          <a:bodyPr wrap="square" rtlCol="0">
            <a:spAutoFit/>
          </a:bodyPr>
          <a:lstStyle/>
          <a:p>
            <a:pPr lvl="0" algn="just"/>
            <a:r>
              <a:rPr lang="vi-VN" sz="2800" b="1" dirty="0">
                <a:solidFill>
                  <a:prstClr val="black"/>
                </a:solidFill>
                <a:latin typeface="Calibri" panose="020F0502020204030204"/>
              </a:rPr>
              <a:t>Rô-bốt đã thực hiện 30 lần lấy bóng như trên và ghi được kết quả xuất hiện màu của mỗi quả bóng như bảng sau:</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418937932"/>
              </p:ext>
            </p:extLst>
          </p:nvPr>
        </p:nvGraphicFramePr>
        <p:xfrm>
          <a:off x="552450" y="4309904"/>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
                      </a:r>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
                      </a:r>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
                      </a:r>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Tree>
    <p:extLst>
      <p:ext uri="{BB962C8B-B14F-4D97-AF65-F5344CB8AC3E}">
        <p14:creationId xmlns:p14="http://schemas.microsoft.com/office/powerpoint/2010/main" val="124282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799</Words>
  <Application>Microsoft Office PowerPoint</Application>
  <PresentationFormat>Widescreen</PresentationFormat>
  <Paragraphs>173</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Open Sans</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21</cp:revision>
  <dcterms:created xsi:type="dcterms:W3CDTF">2024-02-13T11:37:11Z</dcterms:created>
  <dcterms:modified xsi:type="dcterms:W3CDTF">2025-05-11T12:11:03Z</dcterms:modified>
</cp:coreProperties>
</file>