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1" r:id="rId3"/>
    <p:sldId id="262" r:id="rId4"/>
    <p:sldId id="263" r:id="rId5"/>
    <p:sldId id="265" r:id="rId6"/>
    <p:sldId id="266" r:id="rId7"/>
    <p:sldId id="268" r:id="rId8"/>
    <p:sldId id="283" r:id="rId9"/>
    <p:sldId id="28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D4AF-8493-427B-906B-9625D020618B}"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1A5EE-1E87-4E90-BF5D-4F396FE9C893}" type="slidenum">
              <a:rPr lang="en-US" smtClean="0"/>
              <a:t>‹#›</a:t>
            </a:fld>
            <a:endParaRPr lang="en-US"/>
          </a:p>
        </p:txBody>
      </p:sp>
    </p:spTree>
    <p:extLst>
      <p:ext uri="{BB962C8B-B14F-4D97-AF65-F5344CB8AC3E}">
        <p14:creationId xmlns:p14="http://schemas.microsoft.com/office/powerpoint/2010/main" val="335969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1117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4149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220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985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71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1118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2657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171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166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93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2DD82D27-C435-6DAA-60F3-9FD14AE21C5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14021" y="105070"/>
            <a:ext cx="1246891" cy="1246891"/>
          </a:xfrm>
          <a:prstGeom prst="rect">
            <a:avLst/>
          </a:prstGeom>
        </p:spPr>
      </p:pic>
    </p:spTree>
    <p:extLst>
      <p:ext uri="{BB962C8B-B14F-4D97-AF65-F5344CB8AC3E}">
        <p14:creationId xmlns:p14="http://schemas.microsoft.com/office/powerpoint/2010/main" val="94826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screenshot of a video game&#10;&#10;Description automatically generated">
            <a:extLst>
              <a:ext uri="{FF2B5EF4-FFF2-40B4-BE49-F238E27FC236}">
                <a16:creationId xmlns:a16="http://schemas.microsoft.com/office/drawing/2014/main" id="{078550F7-34A1-C105-52B3-5672F83345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05" b="2409"/>
          <a:stretch/>
        </p:blipFill>
        <p:spPr>
          <a:xfrm>
            <a:off x="13" y="1282"/>
            <a:ext cx="12191987" cy="6856718"/>
          </a:xfrm>
          <a:prstGeom prst="rect">
            <a:avLst/>
          </a:prstGeom>
        </p:spPr>
      </p:pic>
      <p:grpSp>
        <p:nvGrpSpPr>
          <p:cNvPr id="9" name="Group 8">
            <a:extLst>
              <a:ext uri="{FF2B5EF4-FFF2-40B4-BE49-F238E27FC236}">
                <a16:creationId xmlns:a16="http://schemas.microsoft.com/office/drawing/2014/main" id="{092ABA36-4999-B8DA-6840-5866C8A354F5}"/>
              </a:ext>
            </a:extLst>
          </p:cNvPr>
          <p:cNvGrpSpPr/>
          <p:nvPr/>
        </p:nvGrpSpPr>
        <p:grpSpPr>
          <a:xfrm>
            <a:off x="765928" y="1956108"/>
            <a:ext cx="3558908" cy="850239"/>
            <a:chOff x="765928" y="1956108"/>
            <a:chExt cx="3558908" cy="850239"/>
          </a:xfrm>
        </p:grpSpPr>
        <p:sp>
          <p:nvSpPr>
            <p:cNvPr id="2" name="TextBox 1">
              <a:extLst>
                <a:ext uri="{FF2B5EF4-FFF2-40B4-BE49-F238E27FC236}">
                  <a16:creationId xmlns:a16="http://schemas.microsoft.com/office/drawing/2014/main" id="{9C4C4CAC-8794-040B-2F28-780611AD598D}"/>
                </a:ext>
              </a:extLst>
            </p:cNvPr>
            <p:cNvSpPr txBox="1"/>
            <p:nvPr/>
          </p:nvSpPr>
          <p:spPr>
            <a:xfrm rot="20585798">
              <a:off x="767452" y="1975350"/>
              <a:ext cx="3557384" cy="830997"/>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Bài</a:t>
              </a:r>
              <a:r>
                <a:rPr kumimoji="0" lang="en-US" sz="4800" b="0" i="0" u="none" strike="noStrike" kern="1200" cap="none" spc="0" normalizeH="0" baseline="0" noProof="0" dirty="0">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 66  </a:t>
              </a:r>
              <a:r>
                <a:rPr kumimoji="0" lang="en-US" sz="4800" b="0" i="0" u="none" strike="noStrike" kern="1200" cap="none" spc="0" normalizeH="0" baseline="0" noProof="0" dirty="0" err="1">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Tiết</a:t>
              </a:r>
              <a:r>
                <a:rPr kumimoji="0" lang="en-US" sz="4800" b="0" i="0" u="none" strike="noStrike" kern="1200" cap="none" spc="0" normalizeH="0" baseline="0" noProof="0" dirty="0">
                  <a:ln w="111125">
                    <a:solidFill>
                      <a:prstClr val="white"/>
                    </a:solidFill>
                  </a:ln>
                  <a:solidFill>
                    <a:prstClr val="black"/>
                  </a:solidFill>
                  <a:effectLst>
                    <a:outerShdw blurRad="50800" dist="38100" algn="l" rotWithShape="0">
                      <a:prstClr val="black">
                        <a:alpha val="40000"/>
                      </a:prstClr>
                    </a:outerShdw>
                  </a:effectLst>
                  <a:uLnTx/>
                  <a:uFillTx/>
                  <a:latin typeface="#9Slide03 AllRoundGothic" panose="020B0703020202020104" pitchFamily="34" charset="0"/>
                  <a:ea typeface="+mn-ea"/>
                  <a:cs typeface="+mn-cs"/>
                </a:rPr>
                <a:t> 3</a:t>
              </a:r>
            </a:p>
          </p:txBody>
        </p:sp>
        <p:sp>
          <p:nvSpPr>
            <p:cNvPr id="3" name="TextBox 2">
              <a:extLst>
                <a:ext uri="{FF2B5EF4-FFF2-40B4-BE49-F238E27FC236}">
                  <a16:creationId xmlns:a16="http://schemas.microsoft.com/office/drawing/2014/main" id="{4B43C42A-23CA-4F3E-C822-1106A1360F24}"/>
                </a:ext>
              </a:extLst>
            </p:cNvPr>
            <p:cNvSpPr txBox="1"/>
            <p:nvPr/>
          </p:nvSpPr>
          <p:spPr>
            <a:xfrm rot="20585798">
              <a:off x="765928" y="1956108"/>
              <a:ext cx="3557384" cy="830997"/>
            </a:xfrm>
            <a:prstGeom prst="rect">
              <a:avLst/>
            </a:prstGeom>
            <a:noFill/>
          </p:spPr>
          <p:txBody>
            <a:bodyPr wrap="non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9Slide03 AllRoundGothic" panose="020B0703020202020104" pitchFamily="34" charset="0"/>
                  <a:ea typeface="+mn-ea"/>
                  <a:cs typeface="+mn-cs"/>
                </a:rPr>
                <a:t>Bài</a:t>
              </a:r>
              <a:r>
                <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rPr>
                <a:t> 66  </a:t>
              </a:r>
              <a:r>
                <a:rPr kumimoji="0" lang="en-US" sz="4800" b="0" i="0" u="none" strike="noStrike" kern="1200" cap="none" spc="0" normalizeH="0" baseline="0" noProof="0" dirty="0" err="1">
                  <a:ln>
                    <a:noFill/>
                  </a:ln>
                  <a:solidFill>
                    <a:srgbClr val="FF0000"/>
                  </a:solidFill>
                  <a:effectLst/>
                  <a:uLnTx/>
                  <a:uFillTx/>
                  <a:latin typeface="#9Slide03 AllRoundGothic" panose="020B0703020202020104" pitchFamily="34" charset="0"/>
                  <a:ea typeface="+mn-ea"/>
                  <a:cs typeface="+mn-cs"/>
                </a:rPr>
                <a:t>Tiết</a:t>
              </a:r>
              <a:r>
                <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rPr>
                <a:t> </a:t>
              </a:r>
              <a:r>
                <a:rPr lang="en-US" sz="4800" dirty="0">
                  <a:solidFill>
                    <a:srgbClr val="FF0000"/>
                  </a:solidFill>
                  <a:latin typeface="#9Slide03 AllRoundGothic" panose="020B0703020202020104" pitchFamily="34" charset="0"/>
                </a:rPr>
                <a:t>3</a:t>
              </a:r>
              <a:endParaRPr kumimoji="0" lang="en-US" sz="4800" b="0" i="0" u="none" strike="noStrike" kern="1200" cap="none" spc="0" normalizeH="0" baseline="0" noProof="0" dirty="0">
                <a:ln>
                  <a:noFill/>
                </a:ln>
                <a:solidFill>
                  <a:srgbClr val="FF0000"/>
                </a:solidFill>
                <a:effectLst/>
                <a:uLnTx/>
                <a:uFillTx/>
                <a:latin typeface="#9Slide03 AllRoundGothic" panose="020B0703020202020104" pitchFamily="34" charset="0"/>
                <a:ea typeface="+mn-ea"/>
                <a:cs typeface="+mn-cs"/>
              </a:endParaRPr>
            </a:p>
          </p:txBody>
        </p:sp>
      </p:grpSp>
      <p:pic>
        <p:nvPicPr>
          <p:cNvPr id="4" name="Picture 3">
            <a:extLst>
              <a:ext uri="{FF2B5EF4-FFF2-40B4-BE49-F238E27FC236}">
                <a16:creationId xmlns:a16="http://schemas.microsoft.com/office/drawing/2014/main" id="{5FB0D6CD-19C2-644B-9B73-CF27AD821149}"/>
              </a:ext>
            </a:extLst>
          </p:cNvPr>
          <p:cNvPicPr>
            <a:picLocks noChangeAspect="1"/>
          </p:cNvPicPr>
          <p:nvPr/>
        </p:nvPicPr>
        <p:blipFill>
          <a:blip r:embed="rId3"/>
          <a:stretch>
            <a:fillRect/>
          </a:stretch>
        </p:blipFill>
        <p:spPr>
          <a:xfrm>
            <a:off x="5102593" y="591244"/>
            <a:ext cx="3225064" cy="1560711"/>
          </a:xfrm>
          <a:prstGeom prst="rect">
            <a:avLst/>
          </a:prstGeom>
        </p:spPr>
      </p:pic>
      <p:pic>
        <p:nvPicPr>
          <p:cNvPr id="7" name="Picture 6">
            <a:extLst>
              <a:ext uri="{FF2B5EF4-FFF2-40B4-BE49-F238E27FC236}">
                <a16:creationId xmlns:a16="http://schemas.microsoft.com/office/drawing/2014/main" id="{BE156364-1AFD-B373-58ED-148803168A66}"/>
              </a:ext>
            </a:extLst>
          </p:cNvPr>
          <p:cNvPicPr>
            <a:picLocks noChangeAspect="1"/>
          </p:cNvPicPr>
          <p:nvPr/>
        </p:nvPicPr>
        <p:blipFill>
          <a:blip r:embed="rId4"/>
          <a:stretch>
            <a:fillRect/>
          </a:stretch>
        </p:blipFill>
        <p:spPr>
          <a:xfrm>
            <a:off x="1821553" y="2684384"/>
            <a:ext cx="8967993" cy="3279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53990" y="485775"/>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98A64B-7690-5338-DDB4-9161E70F8400}"/>
                  </a:ext>
                </a:extLst>
              </p:cNvPr>
              <p:cNvSpPr txBox="1"/>
              <p:nvPr/>
            </p:nvSpPr>
            <p:spPr>
              <a:xfrm>
                <a:off x="1258004" y="447675"/>
                <a:ext cx="9952968" cy="1898148"/>
              </a:xfrm>
              <a:prstGeom prst="rect">
                <a:avLst/>
              </a:prstGeom>
              <a:noFill/>
            </p:spPr>
            <p:txBody>
              <a:bodyPr wrap="square">
                <a:spAutoFit/>
              </a:bodyPr>
              <a:lstStyle/>
              <a:p>
                <a:pPr lvl="0" algn="just"/>
                <a:r>
                  <a:rPr lang="vi-VN" sz="2400" dirty="0">
                    <a:solidFill>
                      <a:srgbClr val="002060"/>
                    </a:solidFill>
                    <a:latin typeface="Calibri" panose="020F0502020204030204" pitchFamily="34" charset="0"/>
                    <a:cs typeface="Calibri" panose="020F0502020204030204" pitchFamily="34" charset="0"/>
                  </a:rPr>
                  <a:t>Ban đầu, một cái bánh chưng được cắt ra thành các miếng như hình bên. Tí và Tèo đã lấy ra một số miếng rồi nói chuyện với nhau. Tí nói: “Tèo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𝟓</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Tèo nói: "Tí đã lấy </a:t>
                </a:r>
                <a:r>
                  <a:rPr lang="en-US" sz="2400" b="1" dirty="0">
                    <a:solidFill>
                      <a:srgbClr val="002060"/>
                    </a:solidFill>
                  </a:rPr>
                  <a:t> </a:t>
                </a:r>
                <a14:m>
                  <m:oMath xmlns:m="http://schemas.openxmlformats.org/officeDocument/2006/math">
                    <m:f>
                      <m:fPr>
                        <m:ctrlPr>
                          <a:rPr lang="en-US" sz="2400" b="1" i="1">
                            <a:solidFill>
                              <a:srgbClr val="002060"/>
                            </a:solidFill>
                            <a:latin typeface="Cambria Math" panose="02040503050406030204" pitchFamily="18" charset="0"/>
                          </a:rPr>
                        </m:ctrlPr>
                      </m:fPr>
                      <m:num>
                        <m:r>
                          <a:rPr lang="en-US" sz="2400" b="1" i="1">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𝟒</m:t>
                        </m:r>
                      </m:den>
                    </m:f>
                    <m:r>
                      <a:rPr lang="en-US" sz="2400" b="1" i="1" smtClean="0">
                        <a:solidFill>
                          <a:srgbClr val="002060"/>
                        </a:solidFill>
                        <a:latin typeface="Cambria Math" panose="02040503050406030204" pitchFamily="18" charset="0"/>
                      </a:rPr>
                      <m:t> </m:t>
                    </m:r>
                  </m:oMath>
                </a14:m>
                <a:r>
                  <a:rPr lang="vi-VN" sz="2400" dirty="0">
                    <a:solidFill>
                      <a:srgbClr val="002060"/>
                    </a:solidFill>
                    <a:latin typeface="Calibri" panose="020F0502020204030204" pitchFamily="34" charset="0"/>
                    <a:cs typeface="Calibri" panose="020F0502020204030204" pitchFamily="34" charset="0"/>
                  </a:rPr>
                  <a:t> số miếng bánh chưng". Biết chỉ có một trong hai bạn Tèo, Tí đã nói sai. Hỏi ai đã nói sai?</a:t>
                </a:r>
                <a:endParaRPr kumimoji="0" lang="en-US" sz="4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6A98A64B-7690-5338-DDB4-9161E70F8400}"/>
                  </a:ext>
                </a:extLst>
              </p:cNvPr>
              <p:cNvSpPr txBox="1">
                <a:spLocks noRot="1" noChangeAspect="1" noMove="1" noResize="1" noEditPoints="1" noAdjustHandles="1" noChangeArrowheads="1" noChangeShapeType="1" noTextEdit="1"/>
              </p:cNvSpPr>
              <p:nvPr/>
            </p:nvSpPr>
            <p:spPr>
              <a:xfrm>
                <a:off x="1258004" y="447675"/>
                <a:ext cx="9952968" cy="1898148"/>
              </a:xfrm>
              <a:prstGeom prst="rect">
                <a:avLst/>
              </a:prstGeom>
              <a:blipFill>
                <a:blip r:embed="rId3"/>
                <a:stretch>
                  <a:fillRect l="-919" t="-2564" r="-980" b="-609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E60A7B5-98F6-6E34-8E81-C188C24C1E7D}"/>
              </a:ext>
            </a:extLst>
          </p:cNvPr>
          <p:cNvPicPr>
            <a:picLocks noChangeAspect="1"/>
          </p:cNvPicPr>
          <p:nvPr/>
        </p:nvPicPr>
        <p:blipFill>
          <a:blip r:embed="rId4"/>
          <a:stretch>
            <a:fillRect/>
          </a:stretch>
        </p:blipFill>
        <p:spPr>
          <a:xfrm>
            <a:off x="9239250" y="2168278"/>
            <a:ext cx="2276475" cy="223227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83E9F49-1F0E-E23E-2870-6B198FEF811C}"/>
                  </a:ext>
                </a:extLst>
              </p:cNvPr>
              <p:cNvSpPr txBox="1"/>
              <p:nvPr/>
            </p:nvSpPr>
            <p:spPr>
              <a:xfrm>
                <a:off x="895350" y="2952750"/>
                <a:ext cx="8286750" cy="2344809"/>
              </a:xfrm>
              <a:prstGeom prst="rect">
                <a:avLst/>
              </a:prstGeom>
              <a:noFill/>
            </p:spPr>
            <p:txBody>
              <a:bodyPr wrap="square" rtlCol="0">
                <a:spAutoFit/>
              </a:bodyPr>
              <a:lstStyle/>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rPr>
                        </m:ctrlPr>
                      </m:fPr>
                      <m:num>
                        <m:r>
                          <a:rPr lang="en-US" sz="2800" i="1">
                            <a:solidFill>
                              <a:srgbClr val="FF0000"/>
                            </a:solidFill>
                            <a:effectLst/>
                            <a:latin typeface="Cambria Math" panose="02040503050406030204" pitchFamily="18" charset="0"/>
                            <a:ea typeface="Calibri" panose="020F0502020204030204" pitchFamily="34" charset="0"/>
                          </a:rPr>
                          <m:t>1</m:t>
                        </m:r>
                      </m:num>
                      <m:den>
                        <m:r>
                          <a:rPr lang="en-US" sz="2800" i="1">
                            <a:solidFill>
                              <a:srgbClr val="FF0000"/>
                            </a:solidFill>
                            <a:effectLst/>
                            <a:latin typeface="Cambria Math" panose="02040503050406030204" pitchFamily="18" charset="0"/>
                            <a:ea typeface="Calibri" panose="020F0502020204030204" pitchFamily="34" charset="0"/>
                          </a:rPr>
                          <m:t>4</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tức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2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đúng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Tèo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lấy</a:t>
                </a:r>
                <a:r>
                  <a:rPr lang="en-US" sz="28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MS Mincho" panose="02020609040205080304" pitchFamily="49" charset="-128"/>
                          </a:rPr>
                        </m:ctrlPr>
                      </m:fPr>
                      <m:num>
                        <m:r>
                          <a:rPr lang="en-US" sz="2800" i="1">
                            <a:solidFill>
                              <a:srgbClr val="FF0000"/>
                            </a:solidFill>
                            <a:effectLst/>
                            <a:latin typeface="Cambria Math" panose="02040503050406030204" pitchFamily="18" charset="0"/>
                            <a:ea typeface="MS Mincho" panose="02020609040205080304" pitchFamily="49" charset="-128"/>
                          </a:rPr>
                          <m:t>1</m:t>
                        </m:r>
                      </m:num>
                      <m:den>
                        <m:r>
                          <a:rPr lang="en-US" sz="2800" i="1">
                            <a:solidFill>
                              <a:srgbClr val="FF0000"/>
                            </a:solidFill>
                            <a:effectLst/>
                            <a:latin typeface="Cambria Math" panose="02040503050406030204" pitchFamily="18" charset="0"/>
                            <a:ea typeface="MS Mincho" panose="02020609040205080304" pitchFamily="49" charset="-128"/>
                          </a:rPr>
                          <m:t>5</m:t>
                        </m:r>
                      </m:den>
                    </m:f>
                  </m:oMath>
                </a14:m>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miếng</a:t>
                </a:r>
                <a:r>
                  <a:rPr lang="en-US" sz="2800" dirty="0">
                    <a:solidFill>
                      <a:srgbClr val="FF0000"/>
                    </a:solidFill>
                    <a:effectLst/>
                    <a:latin typeface="Cambria" panose="02040503050406030204" pitchFamily="18" charset="0"/>
                    <a:ea typeface="Cambria" panose="02040503050406030204" pitchFamily="18" charset="0"/>
                  </a:rPr>
                  <a:t> bánh </a:t>
                </a:r>
                <a:r>
                  <a:rPr lang="en-US" sz="2800" dirty="0" err="1">
                    <a:solidFill>
                      <a:srgbClr val="FF0000"/>
                    </a:solidFill>
                    <a:effectLst/>
                    <a:latin typeface="Cambria" panose="02040503050406030204" pitchFamily="18" charset="0"/>
                    <a:ea typeface="Cambria" panose="02040503050406030204" pitchFamily="18" charset="0"/>
                  </a:rPr>
                  <a:t>chưng</a:t>
                </a:r>
                <a:r>
                  <a:rPr lang="en-US" sz="2800" dirty="0">
                    <a:solidFill>
                      <a:srgbClr val="FF0000"/>
                    </a:solidFill>
                    <a:effectLst/>
                    <a:latin typeface="Cambria" panose="02040503050406030204" pitchFamily="18" charset="0"/>
                    <a:ea typeface="Cambria" panose="02040503050406030204" pitchFamily="18" charset="0"/>
                  </a:rPr>
                  <a:t>” – Theo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nói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sai</a:t>
                </a:r>
                <a:r>
                  <a:rPr lang="en-US" sz="2800" dirty="0">
                    <a:solidFill>
                      <a:srgbClr val="FF0000"/>
                    </a:solidFill>
                    <a:effectLst/>
                    <a:latin typeface="Cambria" panose="02040503050406030204" pitchFamily="18" charset="0"/>
                    <a:ea typeface="Cambria" panose="02040503050406030204" pitchFamily="18" charset="0"/>
                  </a:rPr>
                  <a:t>  </a:t>
                </a:r>
              </a:p>
            </p:txBody>
          </p:sp>
        </mc:Choice>
        <mc:Fallback xmlns="">
          <p:sp>
            <p:nvSpPr>
              <p:cNvPr id="12" name="TextBox 11">
                <a:extLst>
                  <a:ext uri="{FF2B5EF4-FFF2-40B4-BE49-F238E27FC236}">
                    <a16:creationId xmlns:a16="http://schemas.microsoft.com/office/drawing/2014/main" id="{883E9F49-1F0E-E23E-2870-6B198FEF811C}"/>
                  </a:ext>
                </a:extLst>
              </p:cNvPr>
              <p:cNvSpPr txBox="1">
                <a:spLocks noRot="1" noChangeAspect="1" noMove="1" noResize="1" noEditPoints="1" noAdjustHandles="1" noChangeArrowheads="1" noChangeShapeType="1" noTextEdit="1"/>
              </p:cNvSpPr>
              <p:nvPr/>
            </p:nvSpPr>
            <p:spPr>
              <a:xfrm>
                <a:off x="895350" y="2952750"/>
                <a:ext cx="8286750" cy="2344809"/>
              </a:xfrm>
              <a:prstGeom prst="rect">
                <a:avLst/>
              </a:prstGeom>
              <a:blipFill>
                <a:blip r:embed="rId5"/>
                <a:stretch>
                  <a:fillRect l="-1545" r="-1472" b="-6234"/>
                </a:stretch>
              </a:blipFill>
            </p:spPr>
            <p:txBody>
              <a:bodyPr/>
              <a:lstStyle/>
              <a:p>
                <a:r>
                  <a:rPr lang="en-US">
                    <a:noFill/>
                  </a:rPr>
                  <a:t> </a:t>
                </a:r>
              </a:p>
            </p:txBody>
          </p:sp>
        </mc:Fallback>
      </mc:AlternateContent>
    </p:spTree>
    <p:extLst>
      <p:ext uri="{BB962C8B-B14F-4D97-AF65-F5344CB8AC3E}">
        <p14:creationId xmlns:p14="http://schemas.microsoft.com/office/powerpoint/2010/main" val="1449703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up)">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wipe(up)">
                                      <p:cBhvr>
                                        <p:cTn id="2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a:extLst>
              <a:ext uri="{FF2B5EF4-FFF2-40B4-BE49-F238E27FC236}">
                <a16:creationId xmlns:a16="http://schemas.microsoft.com/office/drawing/2014/main" id="{ED97F0AB-66AA-8E84-7485-03485D8E55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605" b="2409"/>
          <a:stretch/>
        </p:blipFill>
        <p:spPr>
          <a:xfrm>
            <a:off x="13" y="1282"/>
            <a:ext cx="12191987" cy="6856718"/>
          </a:xfrm>
          <a:prstGeom prst="rect">
            <a:avLst/>
          </a:prstGeom>
        </p:spPr>
      </p:pic>
      <p:sp>
        <p:nvSpPr>
          <p:cNvPr id="3" name="Rectangle 2">
            <a:extLst>
              <a:ext uri="{FF2B5EF4-FFF2-40B4-BE49-F238E27FC236}">
                <a16:creationId xmlns:a16="http://schemas.microsoft.com/office/drawing/2014/main" id="{BD03D053-029C-8B56-56BD-D8F89BF48964}"/>
              </a:ext>
            </a:extLst>
          </p:cNvPr>
          <p:cNvSpPr/>
          <p:nvPr/>
        </p:nvSpPr>
        <p:spPr>
          <a:xfrm>
            <a:off x="0" y="0"/>
            <a:ext cx="12192000" cy="844657"/>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727BA7F-0F7F-7E11-FB09-6B62E3890046}"/>
              </a:ext>
            </a:extLst>
          </p:cNvPr>
          <p:cNvSpPr txBox="1"/>
          <p:nvPr/>
        </p:nvSpPr>
        <p:spPr>
          <a:xfrm>
            <a:off x="0" y="0"/>
            <a:ext cx="12192000" cy="748795"/>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err="1">
                <a:ln>
                  <a:noFill/>
                </a:ln>
                <a:solidFill>
                  <a:prstClr val="white"/>
                </a:solidFill>
                <a:effectLst/>
                <a:uLnTx/>
                <a:uFillTx/>
                <a:latin typeface="Calibri"/>
                <a:ea typeface="+mn-ea"/>
                <a:cs typeface="+mn-cs"/>
              </a:rPr>
              <a:t>Hôm</a:t>
            </a:r>
            <a:r>
              <a:rPr kumimoji="0" lang="en-US" sz="2133" b="0" i="0" u="none" strike="noStrike" kern="1200" cap="none" spc="0" normalizeH="0" baseline="0" noProof="0" dirty="0">
                <a:ln>
                  <a:noFill/>
                </a:ln>
                <a:solidFill>
                  <a:prstClr val="white"/>
                </a:solidFill>
                <a:effectLst/>
                <a:uLnTx/>
                <a:uFillTx/>
                <a:latin typeface="Calibri"/>
                <a:ea typeface="+mn-ea"/>
                <a:cs typeface="+mn-cs"/>
              </a:rPr>
              <a:t> nay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chúng</a:t>
            </a:r>
            <a:r>
              <a:rPr kumimoji="0" lang="en-US" sz="2133" b="0" i="0" u="none" strike="noStrike" kern="1200" cap="none" spc="0" normalizeH="0" baseline="0" noProof="0" dirty="0">
                <a:ln>
                  <a:noFill/>
                </a:ln>
                <a:solidFill>
                  <a:prstClr val="white"/>
                </a:solidFill>
                <a:effectLst/>
                <a:uLnTx/>
                <a:uFillTx/>
                <a:latin typeface="Calibri"/>
                <a:ea typeface="+mn-ea"/>
                <a:cs typeface="+mn-cs"/>
              </a:rPr>
              <a:t> ta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sẽ</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cùng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nhau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xuống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dưới</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đáy</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đại</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dương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để</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cùng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nhau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thám</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hiểm</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những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điều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bí</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ẩn</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và</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tuyệt</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đẹp</a:t>
            </a:r>
            <a:r>
              <a:rPr kumimoji="0" lang="en-US" sz="2133" b="0" i="0" u="none" strike="noStrike" kern="1200" cap="none" spc="0" normalizeH="0" baseline="0" noProof="0" dirty="0">
                <a:ln>
                  <a:noFill/>
                </a:ln>
                <a:solidFill>
                  <a:prstClr val="white"/>
                </a:solidFill>
                <a:effectLst/>
                <a:uLnTx/>
                <a:uFillTx/>
                <a:latin typeface="Calibri"/>
                <a:ea typeface="+mn-ea"/>
                <a:cs typeface="+mn-cs"/>
              </a:rPr>
              <a:t> ở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dưới</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đó</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nhé</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Rất</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nhiều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điều</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thú</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vị</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đang</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chờ</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đón</a:t>
            </a:r>
            <a:r>
              <a:rPr kumimoji="0" lang="en-US" sz="2133" b="0" i="0" u="none" strike="noStrike" kern="1200" cap="none" spc="0" normalizeH="0" baseline="0" noProof="0" dirty="0">
                <a:ln>
                  <a:noFill/>
                </a:ln>
                <a:solidFill>
                  <a:prstClr val="white"/>
                </a:solidFill>
                <a:effectLst/>
                <a:uLnTx/>
                <a:uFillTx/>
                <a:latin typeface="Calibri"/>
                <a:ea typeface="+mn-ea"/>
                <a:cs typeface="+mn-cs"/>
              </a:rPr>
              <a:t> </a:t>
            </a:r>
            <a:r>
              <a:rPr kumimoji="0" lang="en-US" sz="2133" b="0" i="0" u="none" strike="noStrike" kern="1200" cap="none" spc="0" normalizeH="0" baseline="0" noProof="0" dirty="0" err="1">
                <a:ln>
                  <a:noFill/>
                </a:ln>
                <a:solidFill>
                  <a:prstClr val="white"/>
                </a:solidFill>
                <a:effectLst/>
                <a:uLnTx/>
                <a:uFillTx/>
                <a:latin typeface="Calibri"/>
                <a:ea typeface="+mn-ea"/>
                <a:cs typeface="+mn-cs"/>
              </a:rPr>
              <a:t>chúng</a:t>
            </a:r>
            <a:r>
              <a:rPr kumimoji="0" lang="en-US" sz="2133" b="0" i="0" u="none" strike="noStrike" kern="1200" cap="none" spc="0" normalizeH="0" baseline="0" noProof="0" dirty="0">
                <a:ln>
                  <a:noFill/>
                </a:ln>
                <a:solidFill>
                  <a:prstClr val="white"/>
                </a:solidFill>
                <a:effectLst/>
                <a:uLnTx/>
                <a:uFillTx/>
                <a:latin typeface="Calibri"/>
                <a:ea typeface="+mn-ea"/>
                <a:cs typeface="+mn-cs"/>
              </a:rPr>
              <a:t> ta!</a:t>
            </a:r>
          </a:p>
        </p:txBody>
      </p:sp>
    </p:spTree>
    <p:extLst>
      <p:ext uri="{BB962C8B-B14F-4D97-AF65-F5344CB8AC3E}">
        <p14:creationId xmlns:p14="http://schemas.microsoft.com/office/powerpoint/2010/main" val="2600620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7" name="Freeform 2">
            <a:extLst>
              <a:ext uri="{FF2B5EF4-FFF2-40B4-BE49-F238E27FC236}">
                <a16:creationId xmlns:a16="http://schemas.microsoft.com/office/drawing/2014/main" id="{DA0D1007-ADDF-9B85-50E4-1FB8AF643C2E}"/>
              </a:ext>
            </a:extLst>
          </p:cNvPr>
          <p:cNvSpPr/>
          <p:nvPr/>
        </p:nvSpPr>
        <p:spPr>
          <a:xfrm>
            <a:off x="-101600" y="2565400"/>
            <a:ext cx="6502400" cy="5384800"/>
          </a:xfrm>
          <a:custGeom>
            <a:avLst/>
            <a:gdLst/>
            <a:ahLst/>
            <a:cxnLst/>
            <a:rect l="l" t="t" r="r" b="b"/>
            <a:pathLst>
              <a:path w="5135476" h="4114800">
                <a:moveTo>
                  <a:pt x="0" y="0"/>
                </a:moveTo>
                <a:lnTo>
                  <a:pt x="5135476" y="0"/>
                </a:lnTo>
                <a:lnTo>
                  <a:pt x="513547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hought Bubble: Cloud 7">
            <a:extLst>
              <a:ext uri="{FF2B5EF4-FFF2-40B4-BE49-F238E27FC236}">
                <a16:creationId xmlns:a16="http://schemas.microsoft.com/office/drawing/2014/main" id="{51582BB6-CE35-0C4F-D855-46428A7EEC76}"/>
              </a:ext>
            </a:extLst>
          </p:cNvPr>
          <p:cNvSpPr/>
          <p:nvPr/>
        </p:nvSpPr>
        <p:spPr>
          <a:xfrm>
            <a:off x="5504393" y="431800"/>
            <a:ext cx="5740400" cy="3507232"/>
          </a:xfrm>
          <a:prstGeom prst="cloudCallout">
            <a:avLst>
              <a:gd name="adj1" fmla="val -50711"/>
              <a:gd name="adj2" fmla="val 4983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rPr>
              <a:t>Xin chào Các bạn nhỏ! Tớ là Cá Heo Xanh. Chào mừng các bạn đã đến với đại dương bao la của chúng tớ. Và giờ đây hãy đến với thử thách đầu tiên trong hành trình này nhé!</a:t>
            </a:r>
          </a:p>
        </p:txBody>
      </p:sp>
    </p:spTree>
    <p:extLst>
      <p:ext uri="{BB962C8B-B14F-4D97-AF65-F5344CB8AC3E}">
        <p14:creationId xmlns:p14="http://schemas.microsoft.com/office/powerpoint/2010/main" val="336041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381000"/>
            <a:ext cx="11639550" cy="60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711140" y="390525"/>
            <a:ext cx="711200" cy="711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 name="TextBox 6">
            <a:extLst>
              <a:ext uri="{FF2B5EF4-FFF2-40B4-BE49-F238E27FC236}">
                <a16:creationId xmlns:a16="http://schemas.microsoft.com/office/drawing/2014/main" id="{1EA40FB5-57E7-B02A-6FB8-03E69E583D67}"/>
              </a:ext>
            </a:extLst>
          </p:cNvPr>
          <p:cNvSpPr txBox="1"/>
          <p:nvPr/>
        </p:nvSpPr>
        <p:spPr>
          <a:xfrm>
            <a:off x="1441389" y="450275"/>
            <a:ext cx="10045807" cy="584775"/>
          </a:xfrm>
          <a:prstGeom prst="rect">
            <a:avLst/>
          </a:prstGeom>
          <a:noFill/>
        </p:spPr>
        <p:txBody>
          <a:bodyPr wrap="square">
            <a:spAutoFit/>
          </a:bodyPr>
          <a:lstStyle/>
          <a:p>
            <a:pPr lvl="0"/>
            <a:r>
              <a:rPr lang="vi-VN" sz="3200" b="1" dirty="0">
                <a:solidFill>
                  <a:srgbClr val="C00000"/>
                </a:solidFill>
                <a:cs typeface="Arial" panose="020B0604020202020204" pitchFamily="34" charset="0"/>
              </a:rPr>
              <a:t>Chọn câu trả lời đúng.</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2903F8A0-0612-EB2F-1508-8796401890D9}"/>
              </a:ext>
            </a:extLst>
          </p:cNvPr>
          <p:cNvSpPr txBox="1"/>
          <p:nvPr/>
        </p:nvSpPr>
        <p:spPr>
          <a:xfrm>
            <a:off x="1717614" y="1107500"/>
            <a:ext cx="10045807" cy="584775"/>
          </a:xfrm>
          <a:prstGeom prst="rect">
            <a:avLst/>
          </a:prstGeom>
          <a:noFill/>
        </p:spPr>
        <p:txBody>
          <a:bodyPr wrap="square">
            <a:spAutoFit/>
          </a:bodyPr>
          <a:lstStyle/>
          <a:p>
            <a:pPr lvl="0"/>
            <a:r>
              <a:rPr lang="vi-VN" sz="3200" b="1" dirty="0">
                <a:solidFill>
                  <a:srgbClr val="002060"/>
                </a:solidFill>
                <a:cs typeface="Arial" panose="020B0604020202020204" pitchFamily="34" charset="0"/>
              </a:rPr>
              <a:t>Biểu thức nào sau đây có giá trị lớn nhất?</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3444200-9633-BFEB-A819-F27571E50C41}"/>
              </a:ext>
            </a:extLst>
          </p:cNvPr>
          <p:cNvPicPr>
            <a:picLocks noChangeAspect="1"/>
          </p:cNvPicPr>
          <p:nvPr/>
        </p:nvPicPr>
        <p:blipFill>
          <a:blip r:embed="rId3"/>
          <a:stretch>
            <a:fillRect/>
          </a:stretch>
        </p:blipFill>
        <p:spPr>
          <a:xfrm>
            <a:off x="2076450" y="2114550"/>
            <a:ext cx="7719786" cy="35242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3DC2DA-E020-E3D4-84BB-7CAEF1A334AC}"/>
                  </a:ext>
                </a:extLst>
              </p:cNvPr>
              <p:cNvSpPr txBox="1"/>
              <p:nvPr/>
            </p:nvSpPr>
            <p:spPr>
              <a:xfrm>
                <a:off x="866774" y="3495675"/>
                <a:ext cx="2009775" cy="803682"/>
              </a:xfrm>
              <a:prstGeom prst="rect">
                <a:avLst/>
              </a:prstGeom>
              <a:noFill/>
            </p:spPr>
            <p:txBody>
              <a:bodyPr wrap="square" rtlCol="0">
                <a:spAutoFit/>
              </a:bodyPr>
              <a:lstStyle/>
              <a:p>
                <a:r>
                  <a:rPr lang="en-US" sz="3200" b="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effectLst/>
                            <a:latin typeface="Cambria Math" panose="02040503050406030204" pitchFamily="18" charset="0"/>
                            <a:ea typeface="MS Mincho" panose="02020609040205080304" pitchFamily="49" charset="-128"/>
                          </a:rPr>
                        </m:ctrlPr>
                      </m:fPr>
                      <m:num>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𝟑𝟎</m:t>
                        </m:r>
                      </m:num>
                      <m:den>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𝟏𝟎</m:t>
                        </m:r>
                      </m:den>
                    </m:f>
                  </m:oMath>
                </a14:m>
                <a:r>
                  <a:rPr lang="en-US" sz="3200" b="1" dirty="0">
                    <a:solidFill>
                      <a:srgbClr val="FF0000"/>
                    </a:solidFill>
                    <a:effectLst/>
                    <a:latin typeface="Cambria" panose="02040503050406030204" pitchFamily="18" charset="0"/>
                    <a:ea typeface="Cambria" panose="02040503050406030204" pitchFamily="18" charset="0"/>
                  </a:rPr>
                  <a:t> = 10</a:t>
                </a:r>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F93DC2DA-E020-E3D4-84BB-7CAEF1A334AC}"/>
                  </a:ext>
                </a:extLst>
              </p:cNvPr>
              <p:cNvSpPr txBox="1">
                <a:spLocks noRot="1" noChangeAspect="1" noMove="1" noResize="1" noEditPoints="1" noAdjustHandles="1" noChangeArrowheads="1" noChangeShapeType="1" noTextEdit="1"/>
              </p:cNvSpPr>
              <p:nvPr/>
            </p:nvSpPr>
            <p:spPr>
              <a:xfrm>
                <a:off x="866774" y="3495675"/>
                <a:ext cx="2009775" cy="803682"/>
              </a:xfrm>
              <a:prstGeom prst="rect">
                <a:avLst/>
              </a:prstGeom>
              <a:blipFill>
                <a:blip r:embed="rId4"/>
                <a:stretch>
                  <a:fillRect l="-7576" b="-9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F7EC8AB-A058-0F07-ED25-42B4E4E3514B}"/>
                  </a:ext>
                </a:extLst>
              </p:cNvPr>
              <p:cNvSpPr txBox="1"/>
              <p:nvPr/>
            </p:nvSpPr>
            <p:spPr>
              <a:xfrm>
                <a:off x="4495800" y="4657725"/>
                <a:ext cx="3400425" cy="834716"/>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𝟔</m:t>
                        </m:r>
                      </m:den>
                    </m:f>
                  </m:oMath>
                </a14:m>
                <a:r>
                  <a:rPr lang="en-US" sz="3200" b="1" dirty="0">
                    <a:solidFill>
                      <a:srgbClr val="FF0000"/>
                    </a:solidFill>
                    <a:latin typeface="Cambria" panose="02040503050406030204" pitchFamily="18" charset="0"/>
                    <a:ea typeface="Cambria" panose="02040503050406030204" pitchFamily="18" charset="0"/>
                  </a:rPr>
                  <a:t> : 5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𝟑𝟎</m:t>
                        </m:r>
                      </m:den>
                    </m:f>
                    <m:r>
                      <a:rPr lang="en-US" sz="3200" b="1" i="1" smtClean="0">
                        <a:solidFill>
                          <a:srgbClr val="FF0000"/>
                        </a:solidFill>
                        <a:latin typeface="Cambria Math" panose="02040503050406030204" pitchFamily="18" charset="0"/>
                      </a:rPr>
                      <m:t>=</m:t>
                    </m:r>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𝟏</m:t>
                        </m:r>
                      </m:num>
                      <m:den>
                        <m:r>
                          <a:rPr lang="en-US" sz="3200" b="1" i="1" smtClean="0">
                            <a:solidFill>
                              <a:srgbClr val="FF0000"/>
                            </a:solidFill>
                            <a:latin typeface="Cambria Math" panose="02040503050406030204" pitchFamily="18" charset="0"/>
                          </a:rPr>
                          <m:t>𝟏</m:t>
                        </m:r>
                        <m:r>
                          <a:rPr lang="en-US" sz="3200" b="1" i="1">
                            <a:solidFill>
                              <a:srgbClr val="FF0000"/>
                            </a:solidFill>
                            <a:latin typeface="Cambria Math" panose="02040503050406030204" pitchFamily="18" charset="0"/>
                          </a:rPr>
                          <m:t>𝟎</m:t>
                        </m:r>
                      </m:den>
                    </m:f>
                  </m:oMath>
                </a14:m>
                <a:endParaRPr lang="en-US" sz="4800" b="1"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EF7EC8AB-A058-0F07-ED25-42B4E4E3514B}"/>
                  </a:ext>
                </a:extLst>
              </p:cNvPr>
              <p:cNvSpPr txBox="1">
                <a:spLocks noRot="1" noChangeAspect="1" noMove="1" noResize="1" noEditPoints="1" noAdjustHandles="1" noChangeArrowheads="1" noChangeShapeType="1" noTextEdit="1"/>
              </p:cNvSpPr>
              <p:nvPr/>
            </p:nvSpPr>
            <p:spPr>
              <a:xfrm>
                <a:off x="4495800" y="4657725"/>
                <a:ext cx="3400425" cy="834716"/>
              </a:xfrm>
              <a:prstGeom prst="rect">
                <a:avLst/>
              </a:prstGeom>
              <a:blipFill>
                <a:blip r:embed="rId5"/>
                <a:stretch>
                  <a:fillRect l="-4668" b="-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26C0D92-8763-7EF6-7DC2-A1DED53AEE07}"/>
                  </a:ext>
                </a:extLst>
              </p:cNvPr>
              <p:cNvSpPr txBox="1"/>
              <p:nvPr/>
            </p:nvSpPr>
            <p:spPr>
              <a:xfrm>
                <a:off x="9467850" y="3476625"/>
                <a:ext cx="2343149" cy="1301062"/>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𝟓𝟔</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𝟏𝟔𝟖</m:t>
                        </m:r>
                      </m:num>
                      <m:den>
                        <m:r>
                          <a:rPr lang="en-US" sz="3200" b="1" i="1">
                            <a:solidFill>
                              <a:srgbClr val="FF0000"/>
                            </a:solidFill>
                            <a:latin typeface="Cambria Math" panose="02040503050406030204" pitchFamily="18" charset="0"/>
                          </a:rPr>
                          <m:t>𝟏𝟐</m:t>
                        </m:r>
                      </m:den>
                    </m:f>
                  </m:oMath>
                </a14:m>
                <a:r>
                  <a:rPr lang="en-US" sz="3200" b="1" dirty="0">
                    <a:solidFill>
                      <a:srgbClr val="FF0000"/>
                    </a:solidFill>
                    <a:latin typeface="Cambria" panose="02040503050406030204" pitchFamily="18" charset="0"/>
                    <a:ea typeface="Cambria" panose="02040503050406030204" pitchFamily="18" charset="0"/>
                  </a:rPr>
                  <a:t> = 14</a:t>
                </a:r>
                <a:endParaRPr lang="en-US" sz="7200" b="1" dirty="0">
                  <a:solidFill>
                    <a:srgbClr val="FF0000"/>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426C0D92-8763-7EF6-7DC2-A1DED53AEE07}"/>
                  </a:ext>
                </a:extLst>
              </p:cNvPr>
              <p:cNvSpPr txBox="1">
                <a:spLocks noRot="1" noChangeAspect="1" noMove="1" noResize="1" noEditPoints="1" noAdjustHandles="1" noChangeArrowheads="1" noChangeShapeType="1" noTextEdit="1"/>
              </p:cNvSpPr>
              <p:nvPr/>
            </p:nvSpPr>
            <p:spPr>
              <a:xfrm>
                <a:off x="9467850" y="3476625"/>
                <a:ext cx="2343149" cy="1301062"/>
              </a:xfrm>
              <a:prstGeom prst="rect">
                <a:avLst/>
              </a:prstGeom>
              <a:blipFill>
                <a:blip r:embed="rId6"/>
                <a:stretch>
                  <a:fillRect l="-6510" b="-14019"/>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439BA517-332E-E545-62BE-F740B78860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5475" y="4429125"/>
            <a:ext cx="1382937" cy="1170905"/>
          </a:xfrm>
          <a:prstGeom prst="rect">
            <a:avLst/>
          </a:prstGeom>
        </p:spPr>
      </p:pic>
    </p:spTree>
    <p:extLst>
      <p:ext uri="{BB962C8B-B14F-4D97-AF65-F5344CB8AC3E}">
        <p14:creationId xmlns:p14="http://schemas.microsoft.com/office/powerpoint/2010/main" val="234884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0"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87375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Chúc</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mừng</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bạn</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đã</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vượt</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qua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đầu</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tiên</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là</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Bạch</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tuộc</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Hồng</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Hãy</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cùng</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đến</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với</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tiếp</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theo</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400"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nhé</a:t>
            </a:r>
            <a:r>
              <a:rPr kumimoji="0" lang="en-US" sz="2400"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a:t>
            </a:r>
          </a:p>
        </p:txBody>
      </p:sp>
      <p:sp>
        <p:nvSpPr>
          <p:cNvPr id="2" name="Freeform 8">
            <a:extLst>
              <a:ext uri="{FF2B5EF4-FFF2-40B4-BE49-F238E27FC236}">
                <a16:creationId xmlns:a16="http://schemas.microsoft.com/office/drawing/2014/main" id="{079019C4-4C0E-4317-A87D-0C5FED4283CD}"/>
              </a:ext>
            </a:extLst>
          </p:cNvPr>
          <p:cNvSpPr/>
          <p:nvPr/>
        </p:nvSpPr>
        <p:spPr>
          <a:xfrm>
            <a:off x="6604000" y="2260601"/>
            <a:ext cx="5342363" cy="4874063"/>
          </a:xfrm>
          <a:custGeom>
            <a:avLst/>
            <a:gdLst/>
            <a:ahLst/>
            <a:cxnLst/>
            <a:rect l="l" t="t" r="r" b="b"/>
            <a:pathLst>
              <a:path w="4268794" h="4383870">
                <a:moveTo>
                  <a:pt x="0" y="0"/>
                </a:moveTo>
                <a:lnTo>
                  <a:pt x="4268793" y="0"/>
                </a:lnTo>
                <a:lnTo>
                  <a:pt x="4268793" y="4383870"/>
                </a:lnTo>
                <a:lnTo>
                  <a:pt x="0" y="4383870"/>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597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2388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grpSp>
        <p:nvGrpSpPr>
          <p:cNvPr id="14" name="Group 13">
            <a:extLst>
              <a:ext uri="{FF2B5EF4-FFF2-40B4-BE49-F238E27FC236}">
                <a16:creationId xmlns:a16="http://schemas.microsoft.com/office/drawing/2014/main" id="{0AFA3D91-593F-A6BC-00F4-D968851876F9}"/>
              </a:ext>
            </a:extLst>
          </p:cNvPr>
          <p:cNvGrpSpPr/>
          <p:nvPr/>
        </p:nvGrpSpPr>
        <p:grpSpPr>
          <a:xfrm>
            <a:off x="562678" y="828675"/>
            <a:ext cx="11000671" cy="2444708"/>
            <a:chOff x="657928" y="1333500"/>
            <a:chExt cx="11000671" cy="244470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657928" y="1333500"/>
                  <a:ext cx="11000671" cy="2444708"/>
                </a:xfrm>
                <a:prstGeom prst="rect">
                  <a:avLst/>
                </a:prstGeom>
                <a:noFill/>
              </p:spPr>
              <p:txBody>
                <a:bodyPr wrap="square">
                  <a:spAutoFit/>
                </a:bodyPr>
                <a:lstStyle/>
                <a:p>
                  <a:pPr algn="just"/>
                  <a:r>
                    <a:rPr lang="vi-VN" sz="2600" b="0" i="0" dirty="0">
                      <a:solidFill>
                        <a:srgbClr val="002060"/>
                      </a:solidFill>
                      <a:effectLst/>
                      <a:latin typeface="Calibri" panose="020F0502020204030204" pitchFamily="34" charset="0"/>
                      <a:cs typeface="Calibri" panose="020F0502020204030204" pitchFamily="34" charset="0"/>
                    </a:rPr>
                    <a:t>Công ty Kim Sơn nhận được đơn hàng làm 1 000 chiếc hộp cói, trong đó tổ của Bác Diễm nhận đan </a:t>
                  </a:r>
                  <a:r>
                    <a:rPr lang="en-US" sz="2800" b="1" dirty="0">
                      <a:solidFill>
                        <a:srgbClr val="002060"/>
                      </a:solidFill>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a:solidFill>
                            <a:srgbClr val="002060"/>
                          </a:solidFill>
                          <a:latin typeface="Cambria Math" panose="02040503050406030204" pitchFamily="18" charset="0"/>
                        </a:rPr>
                        <m:t> </m:t>
                      </m:r>
                    </m:oMath>
                  </a14:m>
                  <a:r>
                    <a:rPr lang="vi-VN" sz="2600" b="0" i="0" dirty="0">
                      <a:solidFill>
                        <a:srgbClr val="002060"/>
                      </a:solidFill>
                      <a:effectLst/>
                      <a:latin typeface="Calibri" panose="020F0502020204030204" pitchFamily="34" charset="0"/>
                      <a:cs typeface="Calibri" panose="020F0502020204030204" pitchFamily="34" charset="0"/>
                    </a:rPr>
                    <a:t> đơn hàng.</a:t>
                  </a:r>
                </a:p>
                <a:p>
                  <a:pPr algn="just"/>
                  <a:r>
                    <a:rPr lang="vi-VN" sz="2600" b="0" i="0" dirty="0">
                      <a:solidFill>
                        <a:srgbClr val="002060"/>
                      </a:solidFill>
                      <a:effectLst/>
                      <a:latin typeface="Calibri" panose="020F0502020204030204" pitchFamily="34" charset="0"/>
                      <a:cs typeface="Calibri" panose="020F0502020204030204" pitchFamily="34" charset="0"/>
                    </a:rPr>
                    <a:t>a) Tổ của bác Diễm nhận đan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chiếc hộp cói.</a:t>
                  </a:r>
                </a:p>
                <a:p>
                  <a:pPr algn="just"/>
                  <a:r>
                    <a:rPr lang="vi-VN" sz="2600" b="0" i="0" dirty="0">
                      <a:solidFill>
                        <a:srgbClr val="002060"/>
                      </a:solidFill>
                      <a:effectLst/>
                      <a:latin typeface="Calibri" panose="020F0502020204030204" pitchFamily="34" charset="0"/>
                      <a:cs typeface="Calibri" panose="020F0502020204030204" pitchFamily="34" charset="0"/>
                    </a:rPr>
                    <a:t>b) Sau khi làm xong toàn bộ số hộp cói của tổ bác Diễm được 1 rô bốt chuyển đến kho. Biết mỗi hộp cói nặng </a:t>
                  </a:r>
                  <a14:m>
                    <m:oMath xmlns:m="http://schemas.openxmlformats.org/officeDocument/2006/math">
                      <m:f>
                        <m:fPr>
                          <m:ctrlPr>
                            <a:rPr lang="en-US" sz="2400" b="1" i="1" smtClean="0">
                              <a:solidFill>
                                <a:srgbClr val="002060"/>
                              </a:solidFill>
                              <a:latin typeface="Cambria Math" panose="02040503050406030204" pitchFamily="18" charset="0"/>
                            </a:rPr>
                          </m:ctrlPr>
                        </m:fPr>
                        <m:num>
                          <m:r>
                            <a:rPr lang="en-US" sz="2400" b="1" i="1" smtClean="0">
                              <a:solidFill>
                                <a:srgbClr val="002060"/>
                              </a:solidFill>
                              <a:latin typeface="Cambria Math" panose="02040503050406030204" pitchFamily="18" charset="0"/>
                            </a:rPr>
                            <m:t>𝟑</m:t>
                          </m:r>
                        </m:num>
                        <m:den>
                          <m:r>
                            <a:rPr lang="en-US" sz="2400" b="1" i="1" smtClean="0">
                              <a:solidFill>
                                <a:srgbClr val="002060"/>
                              </a:solidFill>
                              <a:latin typeface="Cambria Math" panose="02040503050406030204" pitchFamily="18" charset="0"/>
                            </a:rPr>
                            <m:t>𝟐</m:t>
                          </m:r>
                        </m:den>
                      </m:f>
                      <m:r>
                        <a:rPr lang="en-US" sz="2400" b="1" i="1">
                          <a:solidFill>
                            <a:srgbClr val="002060"/>
                          </a:solidFill>
                          <a:latin typeface="Cambria Math" panose="02040503050406030204" pitchFamily="18" charset="0"/>
                        </a:rPr>
                        <m:t> </m:t>
                      </m:r>
                    </m:oMath>
                  </a14:m>
                  <a:r>
                    <a:rPr lang="vi-VN" sz="24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 Vậy rô bốt đã chuyển tất cả</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 </a:t>
                  </a:r>
                  <a:r>
                    <a:rPr lang="en-US" sz="2600" b="0" i="0" dirty="0">
                      <a:solidFill>
                        <a:srgbClr val="002060"/>
                      </a:solidFill>
                      <a:effectLst/>
                      <a:latin typeface="Calibri" panose="020F0502020204030204" pitchFamily="34" charset="0"/>
                      <a:cs typeface="Calibri" panose="020F0502020204030204" pitchFamily="34" charset="0"/>
                    </a:rPr>
                    <a:t> </a:t>
                  </a:r>
                  <a:r>
                    <a:rPr lang="vi-VN" sz="2600" b="0" i="0" dirty="0">
                      <a:solidFill>
                        <a:srgbClr val="002060"/>
                      </a:solidFill>
                      <a:effectLst/>
                      <a:latin typeface="Calibri" panose="020F0502020204030204" pitchFamily="34" charset="0"/>
                      <a:cs typeface="Calibri" panose="020F0502020204030204" pitchFamily="34" charset="0"/>
                    </a:rPr>
                    <a:t>kg</a:t>
                  </a: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657928" y="1333500"/>
                  <a:ext cx="11000671" cy="2444708"/>
                </a:xfrm>
                <a:prstGeom prst="rect">
                  <a:avLst/>
                </a:prstGeom>
                <a:blipFill>
                  <a:blip r:embed="rId3"/>
                  <a:stretch>
                    <a:fillRect l="-997" t="-1995" r="-942" b="-2743"/>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4C2708C-6944-DB5C-A8D0-87837B0C2CD0}"/>
                </a:ext>
              </a:extLst>
            </p:cNvPr>
            <p:cNvSpPr/>
            <p:nvPr/>
          </p:nvSpPr>
          <p:spPr>
            <a:xfrm>
              <a:off x="4638675" y="24193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
          <p:nvSpPr>
            <p:cNvPr id="12" name="Rectangle: Rounded Corners 11">
              <a:extLst>
                <a:ext uri="{FF2B5EF4-FFF2-40B4-BE49-F238E27FC236}">
                  <a16:creationId xmlns:a16="http://schemas.microsoft.com/office/drawing/2014/main" id="{BB8DB803-71A2-8111-F75A-7F87569EA949}"/>
                </a:ext>
              </a:extLst>
            </p:cNvPr>
            <p:cNvSpPr/>
            <p:nvPr/>
          </p:nvSpPr>
          <p:spPr>
            <a:xfrm>
              <a:off x="9401175" y="3267075"/>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grpSp>
      <p:pic>
        <p:nvPicPr>
          <p:cNvPr id="17" name="Picture 16">
            <a:extLst>
              <a:ext uri="{FF2B5EF4-FFF2-40B4-BE49-F238E27FC236}">
                <a16:creationId xmlns:a16="http://schemas.microsoft.com/office/drawing/2014/main" id="{19CEA4A9-0D1C-FE29-731E-9F9D89182110}"/>
              </a:ext>
            </a:extLst>
          </p:cNvPr>
          <p:cNvPicPr>
            <a:picLocks noChangeAspect="1"/>
          </p:cNvPicPr>
          <p:nvPr/>
        </p:nvPicPr>
        <p:blipFill>
          <a:blip r:embed="rId4"/>
          <a:stretch>
            <a:fillRect/>
          </a:stretch>
        </p:blipFill>
        <p:spPr>
          <a:xfrm>
            <a:off x="9934575" y="3995737"/>
            <a:ext cx="1581150" cy="140017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752475" y="3257550"/>
                <a:ext cx="8791575" cy="1143518"/>
              </a:xfrm>
              <a:prstGeom prst="rect">
                <a:avLst/>
              </a:prstGeom>
              <a:noFill/>
            </p:spPr>
            <p:txBody>
              <a:bodyPr wrap="square" rtlCol="0">
                <a:spAutoFit/>
              </a:bodyPr>
              <a:lstStyle/>
              <a:p>
                <a:pPr algn="ctr"/>
                <a:r>
                  <a:rPr lang="en-US" sz="2800" b="1" i="0" dirty="0">
                    <a:solidFill>
                      <a:srgbClr val="002060"/>
                    </a:solidFill>
                    <a:effectLst/>
                    <a:latin typeface="Cambria" panose="02040503050406030204" pitchFamily="18" charset="0"/>
                    <a:ea typeface="Cambria" panose="02040503050406030204" pitchFamily="18" charset="0"/>
                  </a:rPr>
                  <a:t>a) </a:t>
                </a:r>
                <a:r>
                  <a:rPr lang="en-US" sz="2800" b="1" i="0" dirty="0" err="1">
                    <a:solidFill>
                      <a:srgbClr val="002060"/>
                    </a:solidFill>
                    <a:effectLst/>
                    <a:latin typeface="Cambria" panose="02040503050406030204" pitchFamily="18" charset="0"/>
                    <a:ea typeface="Cambria" panose="02040503050406030204" pitchFamily="18" charset="0"/>
                  </a:rPr>
                  <a:t>Tổ</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của</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bác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Diễm</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nhận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đan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số</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chiếc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cói</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là</a:t>
                </a:r>
                <a:r>
                  <a:rPr lang="en-US" sz="2800" b="1" i="0" dirty="0">
                    <a:solidFill>
                      <a:srgbClr val="002060"/>
                    </a:solidFill>
                    <a:effectLst/>
                    <a:latin typeface="Cambria" panose="02040503050406030204" pitchFamily="18" charset="0"/>
                    <a:ea typeface="Cambria" panose="02040503050406030204" pitchFamily="18" charset="0"/>
                  </a:rPr>
                  <a:t>:</a:t>
                </a:r>
              </a:p>
              <a:p>
                <a:pPr algn="ctr"/>
                <a:r>
                  <a:rPr lang="en-US" sz="2800" b="1" i="0" dirty="0">
                    <a:solidFill>
                      <a:srgbClr val="002060"/>
                    </a:solidFill>
                    <a:effectLst/>
                    <a:latin typeface="Cambria" panose="02040503050406030204" pitchFamily="18" charset="0"/>
                    <a:ea typeface="Cambria" panose="02040503050406030204" pitchFamily="18" charset="0"/>
                  </a:rPr>
                  <a:t>1 000 × </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 250 (</a:t>
                </a:r>
                <a:r>
                  <a:rPr lang="en-US" sz="2800" b="1" i="0" dirty="0" err="1">
                    <a:solidFill>
                      <a:srgbClr val="002060"/>
                    </a:solidFill>
                    <a:effectLst/>
                    <a:latin typeface="Cambria" panose="02040503050406030204" pitchFamily="18" charset="0"/>
                    <a:ea typeface="Cambria" panose="02040503050406030204" pitchFamily="18" charset="0"/>
                  </a:rPr>
                  <a:t>hộp</a:t>
                </a:r>
                <a:r>
                  <a:rPr lang="en-US" sz="2800" b="1" i="0" dirty="0">
                    <a:solidFill>
                      <a:srgbClr val="002060"/>
                    </a:solidFill>
                    <a:effectLst/>
                    <a:latin typeface="Cambria" panose="02040503050406030204" pitchFamily="18" charset="0"/>
                    <a:ea typeface="Cambria" panose="02040503050406030204" pitchFamily="18" charset="0"/>
                  </a:rPr>
                  <a:t>)</a:t>
                </a: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752475" y="3257550"/>
                <a:ext cx="8791575" cy="1143518"/>
              </a:xfrm>
              <a:prstGeom prst="rect">
                <a:avLst/>
              </a:prstGeom>
              <a:blipFill>
                <a:blip r:embed="rId5"/>
                <a:stretch>
                  <a:fillRect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819150" y="4419600"/>
                <a:ext cx="8791575" cy="1324786"/>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b) </a:t>
                </a:r>
                <a:r>
                  <a:rPr lang="en-US" sz="3200" b="1" dirty="0" err="1">
                    <a:solidFill>
                      <a:srgbClr val="002060"/>
                    </a:solidFill>
                    <a:latin typeface="Cambria" panose="02040503050406030204" pitchFamily="18" charset="0"/>
                    <a:ea typeface="Cambria" panose="02040503050406030204" pitchFamily="18" charset="0"/>
                  </a:rPr>
                  <a:t>Rô-bốt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ki-</a:t>
                </a:r>
                <a:r>
                  <a:rPr lang="en-US" sz="3200" b="1" dirty="0" err="1">
                    <a:solidFill>
                      <a:srgbClr val="002060"/>
                    </a:solidFill>
                    <a:latin typeface="Cambria" panose="02040503050406030204" pitchFamily="18" charset="0"/>
                    <a:ea typeface="Cambria" panose="02040503050406030204" pitchFamily="18" charset="0"/>
                  </a:rPr>
                  <a:t>lô</a:t>
                </a:r>
                <a:r>
                  <a:rPr lang="en-US" sz="3200" b="1" dirty="0">
                    <a:solidFill>
                      <a:srgbClr val="002060"/>
                    </a:solidFill>
                    <a:latin typeface="Cambria" panose="02040503050406030204" pitchFamily="18" charset="0"/>
                    <a:ea typeface="Cambria" panose="02040503050406030204" pitchFamily="18" charset="0"/>
                  </a:rPr>
                  <a:t>-gam </a:t>
                </a:r>
                <a:r>
                  <a:rPr lang="en-US" sz="3200" b="1" dirty="0" err="1">
                    <a:solidFill>
                      <a:srgbClr val="002060"/>
                    </a:solidFill>
                    <a:latin typeface="Cambria" panose="02040503050406030204" pitchFamily="18" charset="0"/>
                    <a:ea typeface="Cambria" panose="02040503050406030204" pitchFamily="18" charset="0"/>
                  </a:rPr>
                  <a:t>là</a:t>
                </a:r>
                <a:r>
                  <a:rPr lang="en-US" sz="3200" b="1" dirty="0">
                    <a:solidFill>
                      <a:srgbClr val="002060"/>
                    </a:solidFill>
                    <a:latin typeface="Cambria" panose="02040503050406030204" pitchFamily="18" charset="0"/>
                    <a:ea typeface="Cambria" panose="02040503050406030204" pitchFamily="18" charset="0"/>
                  </a:rPr>
                  <a:t>:</a:t>
                </a:r>
              </a:p>
              <a:p>
                <a:pPr algn="ctr"/>
                <a:r>
                  <a:rPr lang="en-US" sz="3200" b="1" dirty="0">
                    <a:solidFill>
                      <a:srgbClr val="002060"/>
                    </a:solidFill>
                    <a:latin typeface="Cambria" panose="02040503050406030204" pitchFamily="18" charset="0"/>
                    <a:ea typeface="Cambria" panose="02040503050406030204" pitchFamily="18" charset="0"/>
                  </a:rPr>
                  <a:t>250 ×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num>
                      <m:den>
                        <m:r>
                          <a:rPr lang="en-US" sz="3200" b="1" i="1" smtClean="0">
                            <a:solidFill>
                              <a:srgbClr val="002060"/>
                            </a:solidFill>
                            <a:latin typeface="Cambria Math" panose="02040503050406030204" pitchFamily="18" charset="0"/>
                          </a:rPr>
                          <m:t>𝟐</m:t>
                        </m:r>
                      </m:den>
                    </m:f>
                    <m:r>
                      <a:rPr lang="en-US" sz="3200" b="1" i="1" smtClean="0">
                        <a:solidFill>
                          <a:srgbClr val="002060"/>
                        </a:solidFill>
                        <a:latin typeface="Cambria Math" panose="02040503050406030204" pitchFamily="18" charset="0"/>
                      </a:rPr>
                      <m:t> </m:t>
                    </m:r>
                  </m:oMath>
                </a14:m>
                <a:r>
                  <a:rPr lang="en-US" sz="3200" b="1" dirty="0">
                    <a:solidFill>
                      <a:srgbClr val="002060"/>
                    </a:solidFill>
                    <a:latin typeface="Cambria" panose="02040503050406030204" pitchFamily="18" charset="0"/>
                    <a:ea typeface="Cambria" panose="02040503050406030204" pitchFamily="18" charset="0"/>
                  </a:rPr>
                  <a:t>= 375 (kg)</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819150" y="4419600"/>
                <a:ext cx="8791575" cy="1324786"/>
              </a:xfrm>
              <a:prstGeom prst="rect">
                <a:avLst/>
              </a:prstGeom>
              <a:blipFill>
                <a:blip r:embed="rId6"/>
                <a:stretch>
                  <a:fillRect t="-5991" b="-368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8FFB9DF9-116F-9F07-1928-52FB2FF9C427}"/>
              </a:ext>
            </a:extLst>
          </p:cNvPr>
          <p:cNvSpPr txBox="1"/>
          <p:nvPr/>
        </p:nvSpPr>
        <p:spPr>
          <a:xfrm>
            <a:off x="2619375" y="5591175"/>
            <a:ext cx="8791575" cy="954107"/>
          </a:xfrm>
          <a:prstGeom prst="rect">
            <a:avLst/>
          </a:prstGeom>
          <a:noFill/>
        </p:spPr>
        <p:txBody>
          <a:bodyPr wrap="square" rtlCol="0">
            <a:spAutoFit/>
          </a:bodyPr>
          <a:lstStyle/>
          <a:p>
            <a:pPr algn="ctr"/>
            <a:r>
              <a:rPr lang="en-US" sz="2800" b="1" dirty="0" err="1">
                <a:solidFill>
                  <a:srgbClr val="002060"/>
                </a:solidFill>
                <a:latin typeface="Cambria" panose="02040503050406030204" pitchFamily="18" charset="0"/>
                <a:ea typeface="Cambria" panose="02040503050406030204" pitchFamily="18" charset="0"/>
              </a:rPr>
              <a:t>Đáp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 250 </a:t>
            </a:r>
            <a:r>
              <a:rPr lang="en-US" sz="2800" b="1" dirty="0" err="1">
                <a:solidFill>
                  <a:srgbClr val="002060"/>
                </a:solidFill>
                <a:latin typeface="Cambria" panose="02040503050406030204" pitchFamily="18" charset="0"/>
                <a:ea typeface="Cambria" panose="02040503050406030204" pitchFamily="18" charset="0"/>
              </a:rPr>
              <a:t>hộp</a:t>
            </a:r>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i="0" dirty="0">
                <a:solidFill>
                  <a:srgbClr val="002060"/>
                </a:solidFill>
                <a:effectLst/>
                <a:latin typeface="Cambria" panose="02040503050406030204" pitchFamily="18" charset="0"/>
                <a:ea typeface="Cambria" panose="02040503050406030204" pitchFamily="18" charset="0"/>
              </a:rPr>
              <a:t>             b) 375 kg</a:t>
            </a:r>
          </a:p>
        </p:txBody>
      </p:sp>
    </p:spTree>
    <p:extLst>
      <p:ext uri="{BB962C8B-B14F-4D97-AF65-F5344CB8AC3E}">
        <p14:creationId xmlns:p14="http://schemas.microsoft.com/office/powerpoint/2010/main" val="150265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74040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0" i="1" u="none" strike="noStrike" kern="1200" cap="none" spc="0" normalizeH="0" baseline="0" noProof="0">
                <a:ln>
                  <a:noFill/>
                </a:ln>
                <a:solidFill>
                  <a:srgbClr val="4F81BD">
                    <a:lumMod val="50000"/>
                  </a:srgbClr>
                </a:solidFill>
                <a:effectLst/>
                <a:uLnTx/>
                <a:uFillTx/>
                <a:latin typeface="Arial" panose="020B0604020202020204" pitchFamily="34" charset="0"/>
                <a:ea typeface="+mn-ea"/>
                <a:cs typeface="Arial" panose="020B0604020202020204" pitchFamily="34" charset="0"/>
              </a:rPr>
              <a:t>Chúc mừng các bạn đã vượt qua thử thách thứ hai. Tớ là Sao biển, tớ cũng có một thử thách cho các cậu nè!</a:t>
            </a:r>
          </a:p>
        </p:txBody>
      </p:sp>
      <p:sp>
        <p:nvSpPr>
          <p:cNvPr id="3" name="Freeform 15">
            <a:extLst>
              <a:ext uri="{FF2B5EF4-FFF2-40B4-BE49-F238E27FC236}">
                <a16:creationId xmlns:a16="http://schemas.microsoft.com/office/drawing/2014/main" id="{C21CC462-CE2D-7172-46C4-F565B35CCBC9}"/>
              </a:ext>
            </a:extLst>
          </p:cNvPr>
          <p:cNvSpPr/>
          <p:nvPr/>
        </p:nvSpPr>
        <p:spPr>
          <a:xfrm>
            <a:off x="6908800" y="2434471"/>
            <a:ext cx="4852649" cy="4451747"/>
          </a:xfrm>
          <a:custGeom>
            <a:avLst/>
            <a:gdLst/>
            <a:ahLst/>
            <a:cxnLst/>
            <a:rect l="l" t="t" r="r" b="b"/>
            <a:pathLst>
              <a:path w="4430471" h="4114800">
                <a:moveTo>
                  <a:pt x="0" y="0"/>
                </a:moveTo>
                <a:lnTo>
                  <a:pt x="4430472" y="0"/>
                </a:lnTo>
                <a:lnTo>
                  <a:pt x="443047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705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2">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2" name="Rectangle: Rounded Corners 1">
            <a:extLst>
              <a:ext uri="{FF2B5EF4-FFF2-40B4-BE49-F238E27FC236}">
                <a16:creationId xmlns:a16="http://schemas.microsoft.com/office/drawing/2014/main" id="{4B993D1A-4609-A11E-B841-25A6D8A16783}"/>
              </a:ext>
            </a:extLst>
          </p:cNvPr>
          <p:cNvSpPr/>
          <p:nvPr/>
        </p:nvSpPr>
        <p:spPr>
          <a:xfrm>
            <a:off x="304800" y="238125"/>
            <a:ext cx="11480800" cy="6515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013E90C-99F5-52BF-398A-B938587F9683}"/>
              </a:ext>
            </a:extLst>
          </p:cNvPr>
          <p:cNvSpPr/>
          <p:nvPr/>
        </p:nvSpPr>
        <p:spPr>
          <a:xfrm>
            <a:off x="692090" y="152400"/>
            <a:ext cx="603310" cy="5715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7" name="TextBox 6">
            <a:extLst>
              <a:ext uri="{FF2B5EF4-FFF2-40B4-BE49-F238E27FC236}">
                <a16:creationId xmlns:a16="http://schemas.microsoft.com/office/drawing/2014/main" id="{6A98A64B-7690-5338-DDB4-9161E70F8400}"/>
              </a:ext>
            </a:extLst>
          </p:cNvPr>
          <p:cNvSpPr txBox="1"/>
          <p:nvPr/>
        </p:nvSpPr>
        <p:spPr>
          <a:xfrm>
            <a:off x="1305629" y="142875"/>
            <a:ext cx="9952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Số</a:t>
            </a:r>
            <a:r>
              <a:rPr kumimoji="0" lang="en-US" sz="40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4F4F8-84CE-7C3B-E92C-13A56BD57F44}"/>
                  </a:ext>
                </a:extLst>
              </p:cNvPr>
              <p:cNvSpPr txBox="1"/>
              <p:nvPr/>
            </p:nvSpPr>
            <p:spPr>
              <a:xfrm>
                <a:off x="562678" y="828675"/>
                <a:ext cx="11000671" cy="1868717"/>
              </a:xfrm>
              <a:prstGeom prst="rect">
                <a:avLst/>
              </a:prstGeom>
              <a:noFill/>
            </p:spPr>
            <p:txBody>
              <a:bodyPr wrap="square">
                <a:spAutoFit/>
              </a:bodyPr>
              <a:lstStyle/>
              <a:p>
                <a:pPr lvl="0" algn="just"/>
                <a:r>
                  <a:rPr lang="vi-VN" sz="2600" dirty="0">
                    <a:latin typeface="Cambria" panose="02040503050406030204" pitchFamily="18" charset="0"/>
                    <a:ea typeface="Cambria" panose="02040503050406030204" pitchFamily="18" charset="0"/>
                  </a:rPr>
                  <a:t>Một cửa hàng kim khí có 8 khay đựng ốc vít theo từng loại màu trắng, vàng, đen và số ốc vít ở mỗi khay là như nhau. Biết tổng số ốc vít là 800 cái.</a:t>
                </a:r>
                <a:endParaRPr lang="en-US" sz="2600" dirty="0">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đen</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chiếm</a:t>
                </a:r>
                <a:r>
                  <a:rPr lang="en-US" sz="26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num>
                      <m:den>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den>
                    </m:f>
                    <m:r>
                      <a:rPr kumimoji="0" lang="en-US" sz="26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 </m:t>
                    </m:r>
                  </m:oMath>
                </a14:m>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tổng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của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cửa</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hàng</a:t>
                </a:r>
                <a:endParaRPr lang="en-US" sz="2600" b="0" i="0" dirty="0">
                  <a:solidFill>
                    <a:srgbClr val="000000"/>
                  </a:solidFill>
                  <a:effectLst/>
                  <a:latin typeface="Cambria" panose="02040503050406030204" pitchFamily="18" charset="0"/>
                  <a:ea typeface="Cambria" panose="02040503050406030204" pitchFamily="18" charset="0"/>
                </a:endParaRPr>
              </a:p>
              <a:p>
                <a:pPr marL="342900" lvl="0" indent="-342900" algn="just">
                  <a:buAutoNum type="alphaLcParenR"/>
                </a:pPr>
                <a:r>
                  <a:rPr lang="en-US" sz="2600" b="0" i="0" dirty="0" err="1">
                    <a:solidFill>
                      <a:srgbClr val="000000"/>
                    </a:solidFill>
                    <a:effectLst/>
                    <a:latin typeface="Cambria" panose="02040503050406030204" pitchFamily="18" charset="0"/>
                    <a:ea typeface="Cambria" panose="02040503050406030204" pitchFamily="18" charset="0"/>
                  </a:rPr>
                  <a:t>Số</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ốc</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vít</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màu</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trắng</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là</a:t>
                </a:r>
                <a:r>
                  <a:rPr lang="en-US" sz="2600" b="0" i="0" dirty="0">
                    <a:solidFill>
                      <a:srgbClr val="000000"/>
                    </a:solidFill>
                    <a:effectLst/>
                    <a:latin typeface="Cambria" panose="02040503050406030204" pitchFamily="18" charset="0"/>
                    <a:ea typeface="Cambria" panose="02040503050406030204" pitchFamily="18" charset="0"/>
                  </a:rPr>
                  <a:t>         </a:t>
                </a:r>
                <a:r>
                  <a:rPr lang="en-US" sz="2600" b="0" i="0" dirty="0" err="1">
                    <a:solidFill>
                      <a:srgbClr val="000000"/>
                    </a:solidFill>
                    <a:effectLst/>
                    <a:latin typeface="Cambria" panose="02040503050406030204" pitchFamily="18" charset="0"/>
                    <a:ea typeface="Cambria" panose="02040503050406030204" pitchFamily="18" charset="0"/>
                  </a:rPr>
                  <a:t>cái</a:t>
                </a:r>
                <a:r>
                  <a:rPr lang="en-US" sz="2600" b="0" i="0" dirty="0">
                    <a:solidFill>
                      <a:srgbClr val="000000"/>
                    </a:solidFill>
                    <a:effectLst/>
                    <a:latin typeface="Cambria" panose="02040503050406030204" pitchFamily="18" charset="0"/>
                    <a:ea typeface="Cambria" panose="02040503050406030204" pitchFamily="18" charset="0"/>
                  </a:rPr>
                  <a:t>.</a:t>
                </a:r>
                <a:endParaRPr lang="en-US" sz="2600" dirty="0">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8844F4F8-84CE-7C3B-E92C-13A56BD57F44}"/>
                  </a:ext>
                </a:extLst>
              </p:cNvPr>
              <p:cNvSpPr txBox="1">
                <a:spLocks noRot="1" noChangeAspect="1" noMove="1" noResize="1" noEditPoints="1" noAdjustHandles="1" noChangeArrowheads="1" noChangeShapeType="1" noTextEdit="1"/>
              </p:cNvSpPr>
              <p:nvPr/>
            </p:nvSpPr>
            <p:spPr>
              <a:xfrm>
                <a:off x="562678" y="828675"/>
                <a:ext cx="11000671" cy="1868717"/>
              </a:xfrm>
              <a:prstGeom prst="rect">
                <a:avLst/>
              </a:prstGeom>
              <a:blipFill>
                <a:blip r:embed="rId3"/>
                <a:stretch>
                  <a:fillRect l="-997" t="-2941" r="-942" b="-7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E37D7B-33D0-0147-B93A-2A471E632C71}"/>
                  </a:ext>
                </a:extLst>
              </p:cNvPr>
              <p:cNvSpPr txBox="1"/>
              <p:nvPr/>
            </p:nvSpPr>
            <p:spPr>
              <a:xfrm>
                <a:off x="695325" y="2847975"/>
                <a:ext cx="8791575" cy="1143518"/>
              </a:xfrm>
              <a:prstGeom prst="rect">
                <a:avLst/>
              </a:prstGeom>
              <a:noFill/>
            </p:spPr>
            <p:txBody>
              <a:bodyPr wrap="square" rtlCol="0">
                <a:spAutoFit/>
              </a:bodyPr>
              <a:lstStyle/>
              <a:p>
                <a:pPr lvl="0" algn="just"/>
                <a:r>
                  <a:rPr lang="en-US" sz="2800" b="1" dirty="0">
                    <a:solidFill>
                      <a:srgbClr val="002060"/>
                    </a:solidFill>
                    <a:latin typeface="Cambria" panose="02040503050406030204" pitchFamily="18" charset="0"/>
                    <a:ea typeface="Cambria" panose="02040503050406030204" pitchFamily="18" charset="0"/>
                  </a:rPr>
                  <a:t>a)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đen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𝟑</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8" name="TextBox 17">
                <a:extLst>
                  <a:ext uri="{FF2B5EF4-FFF2-40B4-BE49-F238E27FC236}">
                    <a16:creationId xmlns:a16="http://schemas.microsoft.com/office/drawing/2014/main" id="{65E37D7B-33D0-0147-B93A-2A471E632C71}"/>
                  </a:ext>
                </a:extLst>
              </p:cNvPr>
              <p:cNvSpPr txBox="1">
                <a:spLocks noRot="1" noChangeAspect="1" noMove="1" noResize="1" noEditPoints="1" noAdjustHandles="1" noChangeArrowheads="1" noChangeShapeType="1" noTextEdit="1"/>
              </p:cNvSpPr>
              <p:nvPr/>
            </p:nvSpPr>
            <p:spPr>
              <a:xfrm>
                <a:off x="695325" y="2847975"/>
                <a:ext cx="8791575" cy="1143518"/>
              </a:xfrm>
              <a:prstGeom prst="rect">
                <a:avLst/>
              </a:prstGeom>
              <a:blipFill>
                <a:blip r:embed="rId4"/>
                <a:stretch>
                  <a:fillRect l="-1387" r="-1456" b="-13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02C997-8A4B-5650-EA50-70686D25AD00}"/>
                  </a:ext>
                </a:extLst>
              </p:cNvPr>
              <p:cNvSpPr txBox="1"/>
              <p:nvPr/>
            </p:nvSpPr>
            <p:spPr>
              <a:xfrm>
                <a:off x="733425" y="4029075"/>
                <a:ext cx="8791575" cy="2196883"/>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b)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chiếm</a:t>
                </a:r>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m:t>
                        </m:r>
                      </m:num>
                      <m:den>
                        <m:r>
                          <a:rPr lang="en-US" sz="2800" b="1" i="1" smtClean="0">
                            <a:solidFill>
                              <a:srgbClr val="002060"/>
                            </a:solidFill>
                            <a:latin typeface="Cambria Math" panose="02040503050406030204" pitchFamily="18" charset="0"/>
                          </a:rPr>
                          <m:t>𝟖</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oMath>
                </a14:m>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tổng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trong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cửa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hàng</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ốc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trắng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a:t>
                </a:r>
              </a:p>
              <a:p>
                <a:pPr algn="ctr"/>
                <a:r>
                  <a:rPr lang="en-US" sz="2800" b="1" dirty="0">
                    <a:solidFill>
                      <a:srgbClr val="002060"/>
                    </a:solidFill>
                    <a:latin typeface="Cambria" panose="02040503050406030204" pitchFamily="18" charset="0"/>
                    <a:ea typeface="Cambria" panose="02040503050406030204" pitchFamily="18" charset="0"/>
                  </a:rPr>
                  <a:t>800 ×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𝟏</m:t>
                        </m:r>
                      </m:num>
                      <m:den>
                        <m:r>
                          <a:rPr lang="en-US" sz="2800" b="1" i="1" smtClean="0">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 </m:t>
                    </m:r>
                  </m:oMath>
                </a14:m>
                <a:r>
                  <a:rPr lang="en-US" sz="2800" b="1" dirty="0">
                    <a:solidFill>
                      <a:srgbClr val="002060"/>
                    </a:solidFill>
                    <a:latin typeface="Cambria" panose="02040503050406030204" pitchFamily="18" charset="0"/>
                    <a:ea typeface="Cambria" panose="02040503050406030204" pitchFamily="18" charset="0"/>
                  </a:rPr>
                  <a:t> = 200 (</a:t>
                </a:r>
                <a:r>
                  <a:rPr lang="en-US" sz="2800" b="1" dirty="0" err="1">
                    <a:solidFill>
                      <a:srgbClr val="002060"/>
                    </a:solidFill>
                    <a:latin typeface="Cambria" panose="02040503050406030204" pitchFamily="18" charset="0"/>
                    <a:ea typeface="Cambria" panose="02040503050406030204" pitchFamily="18" charset="0"/>
                  </a:rPr>
                  <a:t>cái</a:t>
                </a:r>
                <a:r>
                  <a:rPr lang="en-US" sz="2800" b="1" dirty="0">
                    <a:solidFill>
                      <a:srgbClr val="002060"/>
                    </a:solidFill>
                    <a:latin typeface="Cambria" panose="02040503050406030204" pitchFamily="18" charset="0"/>
                    <a:ea typeface="Cambria" panose="02040503050406030204" pitchFamily="18" charset="0"/>
                  </a:rPr>
                  <a:t>)</a:t>
                </a:r>
              </a:p>
            </p:txBody>
          </p:sp>
        </mc:Choice>
        <mc:Fallback xmlns="">
          <p:sp>
            <p:nvSpPr>
              <p:cNvPr id="19" name="TextBox 18">
                <a:extLst>
                  <a:ext uri="{FF2B5EF4-FFF2-40B4-BE49-F238E27FC236}">
                    <a16:creationId xmlns:a16="http://schemas.microsoft.com/office/drawing/2014/main" id="{2F02C997-8A4B-5650-EA50-70686D25AD00}"/>
                  </a:ext>
                </a:extLst>
              </p:cNvPr>
              <p:cNvSpPr txBox="1">
                <a:spLocks noRot="1" noChangeAspect="1" noMove="1" noResize="1" noEditPoints="1" noAdjustHandles="1" noChangeArrowheads="1" noChangeShapeType="1" noTextEdit="1"/>
              </p:cNvSpPr>
              <p:nvPr/>
            </p:nvSpPr>
            <p:spPr>
              <a:xfrm>
                <a:off x="733425" y="4029075"/>
                <a:ext cx="8791575" cy="2196883"/>
              </a:xfrm>
              <a:prstGeom prst="rect">
                <a:avLst/>
              </a:prstGeom>
              <a:blipFill>
                <a:blip r:embed="rId5"/>
                <a:stretch>
                  <a:fillRect l="-1386" r="-1386" b="-250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6E24ABD7-A1A1-C955-D491-08711206B08D}"/>
              </a:ext>
            </a:extLst>
          </p:cNvPr>
          <p:cNvPicPr>
            <a:picLocks noChangeAspect="1"/>
          </p:cNvPicPr>
          <p:nvPr/>
        </p:nvPicPr>
        <p:blipFill>
          <a:blip r:embed="rId6"/>
          <a:stretch>
            <a:fillRect/>
          </a:stretch>
        </p:blipFill>
        <p:spPr>
          <a:xfrm>
            <a:off x="9415462" y="1195387"/>
            <a:ext cx="1609725" cy="2505075"/>
          </a:xfrm>
          <a:prstGeom prst="rect">
            <a:avLst/>
          </a:prstGeom>
        </p:spPr>
      </p:pic>
      <p:sp>
        <p:nvSpPr>
          <p:cNvPr id="9" name="Rectangle: Rounded Corners 8">
            <a:extLst>
              <a:ext uri="{FF2B5EF4-FFF2-40B4-BE49-F238E27FC236}">
                <a16:creationId xmlns:a16="http://schemas.microsoft.com/office/drawing/2014/main" id="{A2E46873-1B89-D0DC-E636-ACE6B69B7F19}"/>
              </a:ext>
            </a:extLst>
          </p:cNvPr>
          <p:cNvSpPr/>
          <p:nvPr/>
        </p:nvSpPr>
        <p:spPr>
          <a:xfrm>
            <a:off x="4171950" y="2305050"/>
            <a:ext cx="447675" cy="3524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t>
            </a:r>
          </a:p>
        </p:txBody>
      </p:sp>
    </p:spTree>
    <p:extLst>
      <p:ext uri="{BB962C8B-B14F-4D97-AF65-F5344CB8AC3E}">
        <p14:creationId xmlns:p14="http://schemas.microsoft.com/office/powerpoint/2010/main" val="529066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18" grpId="0"/>
      <p:bldP spid="19"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cartoon of a coral reef&#10;&#10;Description automatically generated">
            <a:extLst>
              <a:ext uri="{FF2B5EF4-FFF2-40B4-BE49-F238E27FC236}">
                <a16:creationId xmlns:a16="http://schemas.microsoft.com/office/drawing/2014/main" id="{29234A71-CDB4-0E4E-B395-4E6E985CACE5}"/>
              </a:ext>
            </a:extLst>
          </p:cNvPr>
          <p:cNvPicPr>
            <a:picLocks noChangeAspect="1"/>
          </p:cNvPicPr>
          <p:nvPr/>
        </p:nvPicPr>
        <p:blipFill rotWithShape="1">
          <a:blip r:embed="rId3">
            <a:extLst>
              <a:ext uri="{28A0092B-C50C-407E-A947-70E740481C1C}">
                <a14:useLocalDpi xmlns:a14="http://schemas.microsoft.com/office/drawing/2010/main" val="0"/>
              </a:ext>
            </a:extLst>
          </a:blip>
          <a:srcRect t="15628"/>
          <a:stretch/>
        </p:blipFill>
        <p:spPr>
          <a:xfrm>
            <a:off x="13" y="7"/>
            <a:ext cx="12191987" cy="6866293"/>
          </a:xfrm>
          <a:prstGeom prst="rect">
            <a:avLst/>
          </a:prstGeom>
        </p:spPr>
      </p:pic>
      <p:sp>
        <p:nvSpPr>
          <p:cNvPr id="8" name="Thought Bubble: Cloud 7">
            <a:extLst>
              <a:ext uri="{FF2B5EF4-FFF2-40B4-BE49-F238E27FC236}">
                <a16:creationId xmlns:a16="http://schemas.microsoft.com/office/drawing/2014/main" id="{51582BB6-CE35-0C4F-D855-46428A7EEC76}"/>
              </a:ext>
            </a:extLst>
          </p:cNvPr>
          <p:cNvSpPr/>
          <p:nvPr/>
        </p:nvSpPr>
        <p:spPr>
          <a:xfrm>
            <a:off x="1574800" y="506984"/>
            <a:ext cx="5740400" cy="3507232"/>
          </a:xfrm>
          <a:prstGeom prst="cloudCallout">
            <a:avLst>
              <a:gd name="adj1" fmla="val 52244"/>
              <a:gd name="adj2" fmla="val 365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Chúc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mừng</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bạn</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đã</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vượt</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qua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thứ</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baTớ</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là</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a:t>
            </a:r>
            <a:r>
              <a:rPr kumimoji="0" lang="en-US" sz="2933" b="0" i="1" u="none" strike="noStrike" kern="1200" cap="none" spc="0" normalizeH="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heo</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tớ</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cũng</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có</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một</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thử</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thách</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cho</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các</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cậu</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2933" b="0" i="1" u="none" strike="noStrike" kern="120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nè</a:t>
            </a:r>
            <a:r>
              <a:rPr kumimoji="0" lang="en-US" sz="2933" b="0" i="1"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a:t>
            </a:r>
          </a:p>
        </p:txBody>
      </p:sp>
      <p:pic>
        <p:nvPicPr>
          <p:cNvPr id="4" name="Picture 3">
            <a:extLst>
              <a:ext uri="{FF2B5EF4-FFF2-40B4-BE49-F238E27FC236}">
                <a16:creationId xmlns:a16="http://schemas.microsoft.com/office/drawing/2014/main" id="{8AE26FD3-660E-FB6A-30E0-CC5C2612C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88" y="761988"/>
            <a:ext cx="6096012" cy="6096012"/>
          </a:xfrm>
          <a:prstGeom prst="rect">
            <a:avLst/>
          </a:prstGeom>
        </p:spPr>
      </p:pic>
    </p:spTree>
    <p:extLst>
      <p:ext uri="{BB962C8B-B14F-4D97-AF65-F5344CB8AC3E}">
        <p14:creationId xmlns:p14="http://schemas.microsoft.com/office/powerpoint/2010/main" val="1079259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594</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#9Slide03 AllRoundGothic</vt:lpstr>
      <vt:lpstr>Arial</vt:lpstr>
      <vt:lpstr>Calibri</vt:lpstr>
      <vt:lpstr>Cambria</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2024-02-12T03:23:32Z</dcterms:created>
  <dcterms:modified xsi:type="dcterms:W3CDTF">2025-05-11T01:43:57Z</dcterms:modified>
</cp:coreProperties>
</file>