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B9CE1-DCC8-4B97-952D-25B0D951761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3D21A-7A3B-429D-8773-68CA92DA3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0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9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9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2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12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1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9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20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60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6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2287885"/>
            <a:ext cx="6927193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625"/>
              </a:lnSpc>
            </a:pPr>
            <a:endParaRPr lang="en-US" sz="37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1" y="1228566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endParaRPr lang="en-US" sz="3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7195" y="1294658"/>
            <a:ext cx="7712048" cy="769441"/>
          </a:xfrm>
          <a:prstGeom prst="rect">
            <a:avLst/>
          </a:prstGeom>
          <a:noFill/>
        </p:spPr>
        <p:txBody>
          <a:bodyPr wrap="none" lIns="76200" tIns="38100" rIns="76200" bIns="38100">
            <a:spAutoFit/>
          </a:bodyPr>
          <a:lstStyle/>
          <a:p>
            <a:pPr algn="ctr"/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Môn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Lịch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Địa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lí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– </a:t>
            </a:r>
            <a:r>
              <a:rPr lang="en-US" sz="4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Lớp</a:t>
            </a:r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4</a:t>
            </a:r>
            <a:endParaRPr lang="en-US" sz="4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201" y="3143555"/>
            <a:ext cx="11743599" cy="1318856"/>
          </a:xfrm>
          <a:prstGeom prst="rect">
            <a:avLst/>
          </a:prstGeom>
          <a:noFill/>
        </p:spPr>
        <p:txBody>
          <a:bodyPr wrap="none" lIns="76200" tIns="38100" rIns="76200" bIns="38100" numCol="1">
            <a:prstTxWarp prst="textChevronInverted">
              <a:avLst/>
            </a:prstTxWarp>
            <a:spAutoFit/>
          </a:bodyPr>
          <a:lstStyle/>
          <a:p>
            <a:pPr algn="ctr">
              <a:lnSpc>
                <a:spcPts val="4625"/>
              </a:lnSpc>
            </a:pP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2:Thiên </a:t>
            </a: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nhiên</a:t>
            </a:r>
            <a:r>
              <a:rPr lang="en-US" sz="4500" b="1" dirty="0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người</a:t>
            </a:r>
            <a:r>
              <a:rPr lang="en-US" sz="4500" b="1" dirty="0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địa</a:t>
            </a:r>
            <a:r>
              <a:rPr lang="en-US" sz="4500" b="1" dirty="0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phương</a:t>
            </a:r>
            <a:r>
              <a:rPr lang="en-US" sz="4500" b="1" dirty="0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>
                  <a:solidFill>
                    <a:srgbClr val="00B0F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em</a:t>
            </a:r>
            <a:endParaRPr lang="en-US" sz="4500" dirty="0">
              <a:ln>
                <a:solidFill>
                  <a:srgbClr val="00B0F0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9602" y="5121595"/>
            <a:ext cx="3463597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699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20516" y="490637"/>
            <a:ext cx="7750869" cy="557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375"/>
              </a:lnSpc>
            </a:pPr>
            <a:r>
              <a:rPr lang="en-US" sz="35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Khởi động: Đoán cảnh đẹp quê em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25521" y="1141808"/>
            <a:ext cx="10943034" cy="28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Các em hãy nhìn những bức ảnh sau và đoán xem đây là cảnh đẹp ở đâu nhé!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88244" y="5651004"/>
            <a:ext cx="2230537" cy="278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25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Biển Đồ Sơn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987528" y="5649813"/>
            <a:ext cx="2230537" cy="278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25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Đảo Cát Bà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8662094" y="5649813"/>
            <a:ext cx="2478782" cy="278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25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Côn</a:t>
            </a:r>
            <a:r>
              <a:rPr lang="en-US" sz="25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Sơn</a:t>
            </a:r>
            <a:r>
              <a:rPr lang="en-US" sz="25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– </a:t>
            </a:r>
            <a:r>
              <a:rPr lang="en-US" sz="25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Kiếp</a:t>
            </a:r>
            <a:r>
              <a:rPr lang="en-US" sz="2500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Bạc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21" y="2092127"/>
            <a:ext cx="3556497" cy="3356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725" y="2092127"/>
            <a:ext cx="3386638" cy="3356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577" y="2092127"/>
            <a:ext cx="3320203" cy="33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6" y="19807"/>
            <a:ext cx="11905013" cy="13112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97974" y="22702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1.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Vị</a:t>
            </a: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trí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địa</a:t>
            </a: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lí</a:t>
            </a: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Thành</a:t>
            </a: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phố</a:t>
            </a: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Hải</a:t>
            </a: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</a:t>
            </a:r>
            <a:r>
              <a:rPr lang="en-US" sz="4167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Phòng</a:t>
            </a:r>
            <a:endParaRPr lang="en-US" sz="41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57298" y="4289924"/>
            <a:ext cx="5947558" cy="1373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Thành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phố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Hải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Phòng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(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Hải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Phòng và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Hải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Dương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ts val="2375"/>
              </a:lnSpc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nằm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ở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vị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trí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đặc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biệt trong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vùng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Đồng</a:t>
            </a:r>
            <a:r>
              <a:rPr lang="en-US" sz="2333" b="1" dirty="0"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bằng</a:t>
            </a:r>
            <a:endParaRPr lang="en-US" sz="2333" b="1" dirty="0">
              <a:latin typeface="Times New Roman" panose="02020603050405020304" pitchFamily="18" charset="0"/>
              <a:ea typeface="Geist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75"/>
              </a:lnSpc>
            </a:pPr>
            <a:r>
              <a:rPr lang="en-US" sz="2333" b="1" dirty="0"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Bắc Bộ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của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nước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ta,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nơi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có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đất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đai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màu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mỡ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ts val="2375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nhiều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song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lớn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chảy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qua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441" y="1326079"/>
            <a:ext cx="5848598" cy="5363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298" y="1094978"/>
            <a:ext cx="5779326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12/6/2025,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202/2025/QH15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1/7/2025.</a:t>
            </a:r>
          </a:p>
          <a:p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114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67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45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284" y="1326079"/>
            <a:ext cx="5818911" cy="53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025" y="575568"/>
            <a:ext cx="3644900" cy="419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292"/>
              </a:lnSpc>
            </a:pPr>
            <a:r>
              <a:rPr lang="en-US" sz="4167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Vị trí địa lí Hải Phòng</a:t>
            </a:r>
            <a:endParaRPr lang="en-US" sz="41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8168" y="1168237"/>
            <a:ext cx="5586615" cy="37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Thành phố Hải Phòng - thành phố cảng xinh đẹp, </a:t>
            </a:r>
          </a:p>
          <a:p>
            <a:pPr>
              <a:lnSpc>
                <a:spcPct val="150000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có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vị trí tiếp giáp với các tỉnh và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Biển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Đông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Phía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Bắc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giáp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Quảng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Ninh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Phía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Tây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giáp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Bắc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Giang</a:t>
            </a:r>
            <a:endParaRPr lang="en-US" sz="2333" b="1" dirty="0">
              <a:solidFill>
                <a:srgbClr val="4B4A4A"/>
              </a:solidFill>
              <a:latin typeface="Times New Roman" panose="02020603050405020304" pitchFamily="18" charset="0"/>
              <a:ea typeface="Geist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Phía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Nam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giáp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Hưng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Yên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Phía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Đông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giáp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Biển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Đông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67"/>
              </a:lnSpc>
            </a:pPr>
            <a:endParaRPr lang="en-US" sz="1042" dirty="0"/>
          </a:p>
          <a:p>
            <a:pPr>
              <a:lnSpc>
                <a:spcPts val="1667"/>
              </a:lnSpc>
            </a:pPr>
            <a:endParaRPr lang="en-US" sz="1042" dirty="0"/>
          </a:p>
        </p:txBody>
      </p:sp>
      <p:sp>
        <p:nvSpPr>
          <p:cNvPr id="5" name="Text 3"/>
          <p:cNvSpPr/>
          <p:nvPr/>
        </p:nvSpPr>
        <p:spPr>
          <a:xfrm>
            <a:off x="469801" y="1805186"/>
            <a:ext cx="5462488" cy="214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667"/>
              </a:lnSpc>
              <a:buSzPct val="100000"/>
              <a:buChar char="•"/>
            </a:pPr>
            <a:endParaRPr lang="en-US" sz="1042" dirty="0"/>
          </a:p>
        </p:txBody>
      </p:sp>
      <p:sp>
        <p:nvSpPr>
          <p:cNvPr id="6" name="Text 4"/>
          <p:cNvSpPr/>
          <p:nvPr/>
        </p:nvSpPr>
        <p:spPr>
          <a:xfrm>
            <a:off x="469801" y="2066826"/>
            <a:ext cx="5462488" cy="214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667"/>
              </a:lnSpc>
              <a:buSzPct val="100000"/>
              <a:buChar char="•"/>
            </a:pPr>
            <a:endParaRPr lang="en-US" sz="1042" dirty="0"/>
          </a:p>
        </p:txBody>
      </p:sp>
      <p:sp>
        <p:nvSpPr>
          <p:cNvPr id="7" name="Text 5"/>
          <p:cNvSpPr/>
          <p:nvPr/>
        </p:nvSpPr>
        <p:spPr>
          <a:xfrm>
            <a:off x="469801" y="2328466"/>
            <a:ext cx="5462488" cy="214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667"/>
              </a:lnSpc>
              <a:buSzPct val="100000"/>
              <a:buChar char="•"/>
            </a:pPr>
            <a:endParaRPr lang="en-US" sz="1042" dirty="0"/>
          </a:p>
        </p:txBody>
      </p:sp>
      <p:sp>
        <p:nvSpPr>
          <p:cNvPr id="9" name="Text 6"/>
          <p:cNvSpPr/>
          <p:nvPr/>
        </p:nvSpPr>
        <p:spPr>
          <a:xfrm>
            <a:off x="469801" y="7338318"/>
            <a:ext cx="11252398" cy="214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042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Vị trí này giúp Hải Phòng trở thành cửa ngõ quan trọng ra biển của miền Bắc.</a:t>
            </a:r>
            <a:endParaRPr lang="en-US" sz="1042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290" y="108858"/>
            <a:ext cx="5992516" cy="66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8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17733" y="320380"/>
            <a:ext cx="528240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3708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2. </a:t>
            </a:r>
            <a:r>
              <a:rPr lang="en-US" sz="3708" b="1" dirty="0" err="1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Thiên</a:t>
            </a:r>
            <a:r>
              <a:rPr lang="en-US" sz="3708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 nhiên: Địa hình</a:t>
            </a:r>
            <a:endParaRPr lang="en-US" sz="370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6901" y="1043914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Cả Hải Phòng và Hải Dương đều có địa hình đặc trưng của vùng </a:t>
            </a:r>
            <a:r>
              <a:rPr lang="en-US" sz="2500" dirty="0">
                <a:solidFill>
                  <a:srgbClr val="335E23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Đồng bằng châu thổ sông Hồng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3346351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endParaRPr lang="en-US" sz="1458" dirty="0"/>
          </a:p>
        </p:txBody>
      </p:sp>
      <p:sp>
        <p:nvSpPr>
          <p:cNvPr id="6" name="Text 3"/>
          <p:cNvSpPr/>
          <p:nvPr/>
        </p:nvSpPr>
        <p:spPr>
          <a:xfrm>
            <a:off x="661492" y="3714850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endParaRPr lang="en-US" sz="1458" dirty="0"/>
          </a:p>
        </p:txBody>
      </p:sp>
      <p:sp>
        <p:nvSpPr>
          <p:cNvPr id="7" name="Text 4"/>
          <p:cNvSpPr/>
          <p:nvPr/>
        </p:nvSpPr>
        <p:spPr>
          <a:xfrm>
            <a:off x="661492" y="4083348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  <a:buSzPct val="100000"/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458" dirty="0"/>
          </a:p>
        </p:txBody>
      </p:sp>
      <p:sp>
        <p:nvSpPr>
          <p:cNvPr id="8" name="Text 5"/>
          <p:cNvSpPr/>
          <p:nvPr/>
        </p:nvSpPr>
        <p:spPr>
          <a:xfrm>
            <a:off x="661492" y="4598393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75"/>
              </a:lnSpc>
            </a:pPr>
            <a:endParaRPr lang="en-US" sz="1458" dirty="0"/>
          </a:p>
        </p:txBody>
      </p:sp>
      <p:sp>
        <p:nvSpPr>
          <p:cNvPr id="9" name="TextBox 8"/>
          <p:cNvSpPr txBox="1"/>
          <p:nvPr/>
        </p:nvSpPr>
        <p:spPr>
          <a:xfrm>
            <a:off x="228601" y="2458292"/>
            <a:ext cx="6213763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lnSpc>
                <a:spcPct val="150000"/>
              </a:lnSpc>
              <a:buSzPct val="100000"/>
              <a:buChar char="•"/>
            </a:pP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yếu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đồng</a:t>
            </a:r>
            <a:r>
              <a:rPr lang="en-US" sz="2500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phẳng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</a:p>
          <a:p>
            <a:pPr marL="285739" indent="-285739">
              <a:lnSpc>
                <a:spcPct val="150000"/>
              </a:lnSpc>
              <a:buSzPct val="100000"/>
              <a:buFontTx/>
              <a:buChar char="•"/>
            </a:pP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đai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mỡ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nhờ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phù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sa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bồi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đắp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ct val="150000"/>
              </a:lnSpc>
              <a:buSzPct val="100000"/>
              <a:buChar char="•"/>
            </a:pP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Rất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thuận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lợi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trồng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trọt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biệt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cây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lúa</a:t>
            </a:r>
            <a:endParaRPr lang="en-US" sz="2500" dirty="0">
              <a:solidFill>
                <a:srgbClr val="4B4A4A"/>
              </a:solidFill>
              <a:latin typeface="Times New Roman" panose="02020603050405020304" pitchFamily="18" charset="0"/>
              <a:ea typeface="Geist" pitchFamily="34" charset="-122"/>
              <a:cs typeface="Times New Roman" panose="02020603050405020304" pitchFamily="18" charset="0"/>
            </a:endParaRPr>
          </a:p>
          <a:p>
            <a:pPr marL="285739" indent="-285739">
              <a:lnSpc>
                <a:spcPct val="150000"/>
              </a:lnSpc>
              <a:buSzPct val="100000"/>
              <a:buFontTx/>
              <a:buChar char="•"/>
            </a:pP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cánh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lúa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xanh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mướt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quen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thuộc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9" indent="-285739">
              <a:lnSpc>
                <a:spcPts val="2375"/>
              </a:lnSpc>
              <a:buSzPct val="10000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396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22040" y="128393"/>
            <a:ext cx="4542036" cy="267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83"/>
              </a:lnSpc>
            </a:pPr>
            <a:r>
              <a:rPr lang="en-US" sz="2333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Thiên nhiên: Sông ngòi, biển, đảo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4141" y="669680"/>
            <a:ext cx="11447859" cy="35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3"/>
              </a:lnSpc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Thiên nhiên nơi đây còn đa dạng với hệ thống sông ngòi và bờ biển dài: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69129" y="1014958"/>
            <a:ext cx="1328837" cy="355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2333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Sông ngòi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0688" y="1157352"/>
            <a:ext cx="5594251" cy="252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ct val="150000"/>
              </a:lnSpc>
              <a:buSzPct val="100000"/>
              <a:buChar char="•"/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Có nhiều con sông lớn chảy qua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như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2333" b="1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sông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Thái Bình, sông Cấm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.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20688" y="2130210"/>
            <a:ext cx="5594251" cy="878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ct val="150000"/>
              </a:lnSpc>
              <a:buSzPct val="100000"/>
              <a:buChar char="•"/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Các con sông này mang lại nguồn nước dồi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dào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và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phù sa bồi đắp cho đồng ruộng.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019872" y="1103739"/>
            <a:ext cx="1328837" cy="314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2333" b="1" dirty="0">
                <a:solidFill>
                  <a:srgbClr val="006747"/>
                </a:solidFill>
                <a:latin typeface="Times New Roman" panose="02020603050405020304" pitchFamily="18" charset="0"/>
                <a:ea typeface="Noto Serif SC Bold" pitchFamily="34" charset="-122"/>
                <a:cs typeface="Times New Roman" panose="02020603050405020304" pitchFamily="18" charset="0"/>
              </a:rPr>
              <a:t>Biển và đảo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57737" y="1638284"/>
            <a:ext cx="5594251" cy="399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333"/>
              </a:lnSpc>
              <a:buSzPct val="100000"/>
              <a:buChar char="•"/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Hải Phòng có bãi biển 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Đồ Sơn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nổi tiếng.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57736" y="2100834"/>
            <a:ext cx="5594251" cy="87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ct val="150000"/>
              </a:lnSpc>
              <a:buSzPct val="100000"/>
              <a:buChar char="•"/>
            </a:pP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Đảo </a:t>
            </a:r>
            <a:r>
              <a:rPr lang="en-US" sz="2333" b="1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Cát Bà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với vẻ đẹp hoang sơ và hệ sinh </a:t>
            </a: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thái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50000"/>
              </a:lnSpc>
              <a:buSzPct val="100000"/>
            </a:pPr>
            <a:r>
              <a:rPr lang="en-US" sz="2333" dirty="0" err="1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đa</a:t>
            </a:r>
            <a:r>
              <a:rPr lang="en-US" sz="2333" dirty="0">
                <a:solidFill>
                  <a:srgbClr val="4B4A4A"/>
                </a:solidFill>
                <a:latin typeface="Times New Roman" panose="02020603050405020304" pitchFamily="18" charset="0"/>
                <a:ea typeface="Geist" pitchFamily="34" charset="-122"/>
                <a:cs typeface="Times New Roman" panose="02020603050405020304" pitchFamily="18" charset="0"/>
              </a:rPr>
              <a:t> dạng.</a:t>
            </a:r>
            <a:endParaRPr lang="en-US" sz="2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41" y="3337102"/>
            <a:ext cx="10844885" cy="34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431</Words>
  <Application>Microsoft Office PowerPoint</Application>
  <PresentationFormat>Widescreen</PresentationFormat>
  <Paragraphs>47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Geist</vt:lpstr>
      <vt:lpstr>Noto Serif SC Bold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11</dc:creator>
  <cp:lastModifiedBy>WIN 11</cp:lastModifiedBy>
  <cp:revision>3</cp:revision>
  <dcterms:created xsi:type="dcterms:W3CDTF">2025-09-15T02:39:43Z</dcterms:created>
  <dcterms:modified xsi:type="dcterms:W3CDTF">2025-09-15T02:58:35Z</dcterms:modified>
</cp:coreProperties>
</file>