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94" r:id="rId2"/>
    <p:sldMasterId id="2147483706" r:id="rId3"/>
    <p:sldMasterId id="2147483718" r:id="rId4"/>
    <p:sldMasterId id="2147483730" r:id="rId5"/>
  </p:sldMasterIdLst>
  <p:notesMasterIdLst>
    <p:notesMasterId r:id="rId37"/>
  </p:notesMasterIdLst>
  <p:sldIdLst>
    <p:sldId id="354" r:id="rId6"/>
    <p:sldId id="355" r:id="rId7"/>
    <p:sldId id="306" r:id="rId8"/>
    <p:sldId id="583" r:id="rId9"/>
    <p:sldId id="602" r:id="rId10"/>
    <p:sldId id="268" r:id="rId11"/>
    <p:sldId id="584" r:id="rId12"/>
    <p:sldId id="271" r:id="rId13"/>
    <p:sldId id="587" r:id="rId14"/>
    <p:sldId id="589" r:id="rId15"/>
    <p:sldId id="604" r:id="rId16"/>
    <p:sldId id="605" r:id="rId17"/>
    <p:sldId id="603" r:id="rId18"/>
    <p:sldId id="606" r:id="rId19"/>
    <p:sldId id="608" r:id="rId20"/>
    <p:sldId id="609" r:id="rId21"/>
    <p:sldId id="610" r:id="rId22"/>
    <p:sldId id="612" r:id="rId23"/>
    <p:sldId id="613" r:id="rId24"/>
    <p:sldId id="611" r:id="rId25"/>
    <p:sldId id="615" r:id="rId26"/>
    <p:sldId id="614" r:id="rId27"/>
    <p:sldId id="616" r:id="rId28"/>
    <p:sldId id="617" r:id="rId29"/>
    <p:sldId id="257" r:id="rId30"/>
    <p:sldId id="305" r:id="rId31"/>
    <p:sldId id="316" r:id="rId32"/>
    <p:sldId id="317" r:id="rId33"/>
    <p:sldId id="318" r:id="rId34"/>
    <p:sldId id="319" r:id="rId35"/>
    <p:sldId id="326"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901"/>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31" autoAdjust="0"/>
  </p:normalViewPr>
  <p:slideViewPr>
    <p:cSldViewPr snapToGrid="0">
      <p:cViewPr varScale="1">
        <p:scale>
          <a:sx n="106" d="100"/>
          <a:sy n="106" d="100"/>
        </p:scale>
        <p:origin x="8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307433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47889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230BA3-B350-4C3C-AD47-8F6D9664C3B4}"/>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6" name="Footer Placeholder 5">
            <a:extLst>
              <a:ext uri="{FF2B5EF4-FFF2-40B4-BE49-F238E27FC236}">
                <a16:creationId xmlns:a16="http://schemas.microsoft.com/office/drawing/2014/main" xmlns=""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5908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7152FD-3EBA-4785-8123-01317A72A4D0}"/>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8" name="Footer Placeholder 7">
            <a:extLst>
              <a:ext uri="{FF2B5EF4-FFF2-40B4-BE49-F238E27FC236}">
                <a16:creationId xmlns:a16="http://schemas.microsoft.com/office/drawing/2014/main" xmlns=""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4839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F1D7CF-94E7-4B9D-92F1-67107149F8CC}"/>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4" name="Footer Placeholder 3">
            <a:extLst>
              <a:ext uri="{FF2B5EF4-FFF2-40B4-BE49-F238E27FC236}">
                <a16:creationId xmlns:a16="http://schemas.microsoft.com/office/drawing/2014/main" xmlns=""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515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5AAD7C-879A-4C98-8E6D-635C35B6B26B}"/>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3" name="Footer Placeholder 2">
            <a:extLst>
              <a:ext uri="{FF2B5EF4-FFF2-40B4-BE49-F238E27FC236}">
                <a16:creationId xmlns:a16="http://schemas.microsoft.com/office/drawing/2014/main" xmlns=""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0214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044E3B9-D5FF-4D6F-88BD-AB93F62FC332}"/>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6" name="Footer Placeholder 5">
            <a:extLst>
              <a:ext uri="{FF2B5EF4-FFF2-40B4-BE49-F238E27FC236}">
                <a16:creationId xmlns:a16="http://schemas.microsoft.com/office/drawing/2014/main" xmlns=""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8259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48B43E4-3CF4-48CF-8B7C-66EA2763D825}"/>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6" name="Footer Placeholder 5">
            <a:extLst>
              <a:ext uri="{FF2B5EF4-FFF2-40B4-BE49-F238E27FC236}">
                <a16:creationId xmlns:a16="http://schemas.microsoft.com/office/drawing/2014/main" xmlns=""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51812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DE842-CCAD-478A-9C50-3C1FD08ABD3B}"/>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33675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97B89-7DFF-4F8F-B25C-EF4642B89440}"/>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41022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303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23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094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64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126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368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672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12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517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265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54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70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xmlns=""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xmlns=""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159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4790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427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02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48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81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012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394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779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995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30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E28A1-31C6-CD0C-7FE5-23A0E61823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E4A17BB-BDAC-5CB4-7886-7CCE9B5091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A173E56-7534-47E8-80F2-95F4DC885F7E}"/>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7518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2586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E0A8-262E-1EFB-8F4F-456A1B6479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23A663-425E-0904-6511-D15C0D21FA8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20006F-C0A0-5C99-8AF1-7644B23274BD}"/>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75848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78B31D-DD2C-2245-0AE5-9B32C5BE3ED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1B4EA0F-7B4B-ADD0-2DF3-7824D24346A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B6A02AF-B2DD-4642-8F60-6780AF0AD9C8}"/>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6" name="Footer Placeholder 5">
            <a:extLst>
              <a:ext uri="{FF2B5EF4-FFF2-40B4-BE49-F238E27FC236}">
                <a16:creationId xmlns:a16="http://schemas.microsoft.com/office/drawing/2014/main" xmlns=""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28855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28918-1B52-634C-84B5-8BB8AA0C7580}"/>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409DB4-93A0-A2B8-A36F-2AD48C1D6F1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6C1EEB-B8FE-3826-AD7A-DE124A8B852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ABD945B-9C01-C363-5741-16DCC02EF2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7B3816-0A9F-AC57-D058-45E40D3FA2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A0ACAB-AB01-3872-E8D2-C247CA0716A4}"/>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8" name="Footer Placeholder 7">
            <a:extLst>
              <a:ext uri="{FF2B5EF4-FFF2-40B4-BE49-F238E27FC236}">
                <a16:creationId xmlns:a16="http://schemas.microsoft.com/office/drawing/2014/main" xmlns=""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09325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71570E3-2F2B-F8CF-4213-2480943ACD75}"/>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4" name="Footer Placeholder 3">
            <a:extLst>
              <a:ext uri="{FF2B5EF4-FFF2-40B4-BE49-F238E27FC236}">
                <a16:creationId xmlns:a16="http://schemas.microsoft.com/office/drawing/2014/main" xmlns=""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33953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6FFBF0-6874-1846-1518-D6EB01A92224}"/>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3" name="Footer Placeholder 2">
            <a:extLst>
              <a:ext uri="{FF2B5EF4-FFF2-40B4-BE49-F238E27FC236}">
                <a16:creationId xmlns:a16="http://schemas.microsoft.com/office/drawing/2014/main" xmlns=""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41507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F216-739E-506F-506E-4C2526AF7A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DF588D-6FF1-60E2-5FC7-B34FD23CCEC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ACC9C3E-59EB-6021-DC68-5423F0FAB95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D51F7EC-C39A-3BCE-617A-3351E677355B}"/>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6" name="Footer Placeholder 5">
            <a:extLst>
              <a:ext uri="{FF2B5EF4-FFF2-40B4-BE49-F238E27FC236}">
                <a16:creationId xmlns:a16="http://schemas.microsoft.com/office/drawing/2014/main" xmlns=""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19826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B1E02-F5C6-27CF-A4A3-565854BE2D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C9DA7B6-3C68-AA42-2AA1-6E72193BBD9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BC755F5B-B5ED-98F7-2A43-0A085D9A63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51A3AEA-191E-8A45-90E2-FAC4021046F6}"/>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6" name="Footer Placeholder 5">
            <a:extLst>
              <a:ext uri="{FF2B5EF4-FFF2-40B4-BE49-F238E27FC236}">
                <a16:creationId xmlns:a16="http://schemas.microsoft.com/office/drawing/2014/main" xmlns=""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095536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A3735E-950D-4465-8168-8FA8AE6C7B37}"/>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79393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857453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26025B-6112-3D2A-8AE2-B02747AB7CC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CE230D9-EEEA-C10A-1D49-CB6D031ABD3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844DDB-444B-59C9-6C09-3FA6B683B95B}"/>
              </a:ext>
            </a:extLst>
          </p:cNvPr>
          <p:cNvSpPr>
            <a:spLocks noGrp="1"/>
          </p:cNvSpPr>
          <p:nvPr>
            <p:ph type="dt" sz="half" idx="10"/>
          </p:nvPr>
        </p:nvSpPr>
        <p:spPr/>
        <p:txBody>
          <a:body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790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xmlns=""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Tree>
    <p:extLst>
      <p:ext uri="{BB962C8B-B14F-4D97-AF65-F5344CB8AC3E}">
        <p14:creationId xmlns:p14="http://schemas.microsoft.com/office/powerpoint/2010/main" val="58109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8C37A61-0118-4212-B886-590A6FE95E16}"/>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3740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E929B-C401-4F2E-9F91-B70780865E92}"/>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9544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82B5527-3C87-4B18-AC58-2F276597F35A}"/>
              </a:ext>
            </a:extLst>
          </p:cNvPr>
          <p:cNvSpPr>
            <a:spLocks noGrp="1"/>
          </p:cNvSpPr>
          <p:nvPr>
            <p:ph type="dt" sz="half" idx="10"/>
          </p:nvPr>
        </p:nvSpPr>
        <p:spPr/>
        <p:txBody>
          <a:body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45309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 id="2147483658" r:id="rId2"/>
    <p:sldLayoutId id="2147483673" r:id="rId3"/>
    <p:sldLayoutId id="2147483677" r:id="rId4"/>
    <p:sldLayoutId id="2147483679"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E03A71AB-F165-F1B2-23DA-4655D36402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1/4/2025</a:t>
            </a:fld>
            <a:endParaRPr lang="en-US"/>
          </a:p>
        </p:txBody>
      </p:sp>
      <p:sp>
        <p:nvSpPr>
          <p:cNvPr id="5" name="Footer Placeholder 4">
            <a:extLst>
              <a:ext uri="{FF2B5EF4-FFF2-40B4-BE49-F238E27FC236}">
                <a16:creationId xmlns:a16="http://schemas.microsoft.com/office/drawing/2014/main" xmlns=""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D5FA56BC-3479-4863-38E0-F9423282B4F3}"/>
              </a:ext>
            </a:extLst>
          </p:cNvPr>
          <p:cNvPicPr>
            <a:picLocks noChangeAspect="1"/>
          </p:cNvPicPr>
          <p:nvPr userDrawn="1"/>
        </p:nvPicPr>
        <p:blipFill>
          <a:blip r:embed="rId13"/>
          <a:stretch>
            <a:fillRect/>
          </a:stretch>
        </p:blipFill>
        <p:spPr>
          <a:xfrm>
            <a:off x="-1446029" y="112825"/>
            <a:ext cx="1211371" cy="1211371"/>
          </a:xfrm>
          <a:prstGeom prst="rect">
            <a:avLst/>
          </a:prstGeom>
        </p:spPr>
      </p:pic>
    </p:spTree>
    <p:extLst>
      <p:ext uri="{BB962C8B-B14F-4D97-AF65-F5344CB8AC3E}">
        <p14:creationId xmlns:p14="http://schemas.microsoft.com/office/powerpoint/2010/main" val="979930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6374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467482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544D056-E094-A271-61A8-302298103E4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C5C9BF-68DA-657F-9404-2BF16D74C46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2B912AB-2B26-C88A-2E8F-6A8F021C55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D75E70-B76F-4F76-9575-EA7F545D535A}" type="datetimeFigureOut">
              <a:rPr lang="vi-VN" smtClean="0"/>
              <a:t>04/01/2025</a:t>
            </a:fld>
            <a:endParaRPr lang="vi-VN"/>
          </a:p>
        </p:txBody>
      </p:sp>
      <p:sp>
        <p:nvSpPr>
          <p:cNvPr id="5" name="Footer Placeholder 4">
            <a:extLst>
              <a:ext uri="{FF2B5EF4-FFF2-40B4-BE49-F238E27FC236}">
                <a16:creationId xmlns:a16="http://schemas.microsoft.com/office/drawing/2014/main" xmlns="" id="{232B3627-8F32-C437-D7B3-2714D24AF8B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8A8B2-F64F-A251-CC74-77E55CE121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3395273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youtube.com/watch?v=eLu2xKjVB9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51.svg"/><Relationship Id="rId7" Type="http://schemas.openxmlformats.org/officeDocument/2006/relationships/image" Target="../media/image48.gif"/><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0.jp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slide" Target="slide28.xm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slide" Target="slide30.xml"/><Relationship Id="rId4" Type="http://schemas.openxmlformats.org/officeDocument/2006/relationships/slide" Target="slide27.xml"/><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3.svg"/><Relationship Id="rId7" Type="http://schemas.openxmlformats.org/officeDocument/2006/relationships/image" Target="../media/image48.gif"/><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slide" Target="slide26.xml"/><Relationship Id="rId5" Type="http://schemas.openxmlformats.org/officeDocument/2006/relationships/image" Target="../media/image56.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63.svg"/><Relationship Id="rId7" Type="http://schemas.openxmlformats.org/officeDocument/2006/relationships/image" Target="../media/image48.gif"/><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slide" Target="slide26.xml"/><Relationship Id="rId5" Type="http://schemas.openxmlformats.org/officeDocument/2006/relationships/image" Target="../media/image56.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3.svg"/><Relationship Id="rId7" Type="http://schemas.openxmlformats.org/officeDocument/2006/relationships/image" Target="../media/image48.gif"/><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slide" Target="slide26.xml"/><Relationship Id="rId5" Type="http://schemas.openxmlformats.org/officeDocument/2006/relationships/image" Target="../media/image56.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3.svg"/><Relationship Id="rId7" Type="http://schemas.openxmlformats.org/officeDocument/2006/relationships/image" Target="../media/image48.gif"/><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slide" Target="slide26.xml"/><Relationship Id="rId5" Type="http://schemas.openxmlformats.org/officeDocument/2006/relationships/image" Target="../media/image56.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4" name="Picture 3" descr="A green and yellow text&#10;&#10;Description automatically generated">
            <a:extLst>
              <a:ext uri="{FF2B5EF4-FFF2-40B4-BE49-F238E27FC236}">
                <a16:creationId xmlns:a16="http://schemas.microsoft.com/office/drawing/2014/main" xmlns="" id="{C10F7565-1F11-C68B-DE8A-4AD88FA4DD13}"/>
              </a:ext>
            </a:extLst>
          </p:cNvPr>
          <p:cNvPicPr>
            <a:picLocks noChangeAspect="1"/>
          </p:cNvPicPr>
          <p:nvPr/>
        </p:nvPicPr>
        <p:blipFill>
          <a:blip r:embed="rId5"/>
          <a:stretch>
            <a:fillRect/>
          </a:stretch>
        </p:blipFill>
        <p:spPr>
          <a:xfrm>
            <a:off x="3034686" y="960120"/>
            <a:ext cx="3450301" cy="2910840"/>
          </a:xfrm>
          <a:prstGeom prst="rect">
            <a:avLst/>
          </a:prstGeom>
        </p:spPr>
      </p:pic>
    </p:spTree>
    <p:extLst>
      <p:ext uri="{BB962C8B-B14F-4D97-AF65-F5344CB8AC3E}">
        <p14:creationId xmlns:p14="http://schemas.microsoft.com/office/powerpoint/2010/main" val="27180864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CA133705-783C-2723-EEF8-C1804989B581}"/>
              </a:ext>
            </a:extLst>
          </p:cNvPr>
          <p:cNvSpPr txBox="1"/>
          <p:nvPr/>
        </p:nvSpPr>
        <p:spPr>
          <a:xfrm>
            <a:off x="878681" y="1607344"/>
            <a:ext cx="7493794" cy="830997"/>
          </a:xfrm>
          <a:prstGeom prst="rect">
            <a:avLst/>
          </a:prstGeom>
          <a:noFill/>
        </p:spPr>
        <p:txBody>
          <a:bodyPr wrap="square" rtlCol="0">
            <a:spAutoFit/>
          </a:bodyPr>
          <a:lstStyle/>
          <a:p>
            <a:pPr algn="ctr"/>
            <a:r>
              <a:rPr lang="en-US" sz="2400" dirty="0" err="1"/>
              <a:t>Xem</a:t>
            </a:r>
            <a:r>
              <a:rPr lang="en-US" sz="2400" dirty="0"/>
              <a:t> video </a:t>
            </a:r>
            <a:r>
              <a:rPr lang="en-US" sz="2400" dirty="0" err="1"/>
              <a:t>về</a:t>
            </a:r>
            <a:r>
              <a:rPr lang="en-US" sz="2400" dirty="0"/>
              <a:t> </a:t>
            </a:r>
            <a:r>
              <a:rPr lang="en-US" sz="2400" dirty="0" err="1"/>
              <a:t>vua</a:t>
            </a:r>
            <a:r>
              <a:rPr lang="en-US" sz="2400" dirty="0"/>
              <a:t> Gia Long</a:t>
            </a:r>
          </a:p>
          <a:p>
            <a:pPr algn="ctr"/>
            <a:r>
              <a:rPr lang="en-US" sz="2400" dirty="0">
                <a:hlinkClick r:id="rId4"/>
              </a:rPr>
              <a:t>https://www.youtube.com/watch?v=eLu2xKjVB9o</a:t>
            </a:r>
            <a:endParaRPr lang="en-US" sz="2400" dirty="0"/>
          </a:p>
        </p:txBody>
      </p:sp>
    </p:spTree>
    <p:extLst>
      <p:ext uri="{BB962C8B-B14F-4D97-AF65-F5344CB8AC3E}">
        <p14:creationId xmlns:p14="http://schemas.microsoft.com/office/powerpoint/2010/main" val="900686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ysClr val="windowText" lastClr="000000"/>
                </a:solidFill>
                <a:latin typeface="Calibri" panose="020F0502020204030204" pitchFamily="34" charset="0"/>
                <a:cs typeface="Calibri" panose="020F0502020204030204" pitchFamily="34" charset="0"/>
              </a:rPr>
              <a:t>Nguyễn Ánh đã nhờ tới sự trợ giúp của những nước nào? </a:t>
            </a:r>
            <a:endParaRPr lang="en-US" sz="3000" b="1" kern="1200" dirty="0">
              <a:solidFill>
                <a:sysClr val="windowText" lastClr="0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938992"/>
          </a:xfrm>
          <a:prstGeom prst="rect">
            <a:avLst/>
          </a:prstGeom>
          <a:solidFill>
            <a:schemeClr val="accent2">
              <a:lumMod val="20000"/>
              <a:lumOff val="80000"/>
            </a:schemeClr>
          </a:solidFill>
        </p:spPr>
        <p:txBody>
          <a:bodyPr wrap="square">
            <a:spAutoFit/>
          </a:bodyPr>
          <a:lstStyle/>
          <a:p>
            <a:pPr algn="just" defTabSz="685800">
              <a:buClrTx/>
            </a:pPr>
            <a:r>
              <a:rPr lang="vi-VN" sz="3000" b="1" kern="1200" dirty="0">
                <a:solidFill>
                  <a:srgbClr val="202124"/>
                </a:solidFill>
                <a:latin typeface="Cambria" panose="02040503050406030204" pitchFamily="18" charset="0"/>
                <a:ea typeface="Cambria" panose="02040503050406030204" pitchFamily="18" charset="0"/>
                <a:cs typeface="+mn-cs"/>
              </a:rPr>
              <a:t>Nguyễn Ánh đã chớp thời cơ Nguyễn Huệ qua đời, triều Tây Sơn đang suy yếu để lật đổ Triều Tây Sơn. </a:t>
            </a:r>
          </a:p>
        </p:txBody>
      </p:sp>
    </p:spTree>
    <p:extLst>
      <p:ext uri="{BB962C8B-B14F-4D97-AF65-F5344CB8AC3E}">
        <p14:creationId xmlns:p14="http://schemas.microsoft.com/office/powerpoint/2010/main" val="66833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Việc Nguyễn Ánh lên ngôi có ý nghĩa gì?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Việc Nguyễn Ánh lên ngôi có ý nghĩa thống nhất đất nước sau gần 300 năm chia cắt. </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240545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xmlns="" id="{3DE4A68D-3326-1850-7246-3916B869BF86}"/>
              </a:ext>
            </a:extLst>
          </p:cNvPr>
          <p:cNvSpPr txBox="1"/>
          <p:nvPr/>
        </p:nvSpPr>
        <p:spPr>
          <a:xfrm>
            <a:off x="571500" y="1341573"/>
            <a:ext cx="8350637" cy="3539430"/>
          </a:xfrm>
          <a:prstGeom prst="rect">
            <a:avLst/>
          </a:prstGeom>
          <a:noFill/>
        </p:spPr>
        <p:txBody>
          <a:bodyPr wrap="square" rtlCol="0">
            <a:spAutoFit/>
          </a:bodyPr>
          <a:lstStyle/>
          <a:p>
            <a:pPr lvl="0" algn="just">
              <a:spcAft>
                <a:spcPts val="500"/>
              </a:spcAft>
            </a:pPr>
            <a:r>
              <a:rPr lang="vi-VN" sz="3200" dirty="0">
                <a:solidFill>
                  <a:srgbClr val="002060"/>
                </a:solidFill>
                <a:latin typeface="Cambria" panose="02040503050406030204" pitchFamily="18" charset="0"/>
                <a:ea typeface="Cambria" panose="02040503050406030204" pitchFamily="18" charset="0"/>
              </a:rPr>
              <a:t>Nhiều vua Triều Nguyễn đã nỗ lực tổ chức khai hoang, mở rộng diện tích canh tác ở vùng ven biển Bắc Bộ và đồng bằng Nam Bộ để ổn định đời sống nhân dân. Một số quan lại đã có những đóng góp tích cực trong công cuộc khai hoang như Nguyễn Công Trứ, Nguyễn Tri Phương,...</a:t>
            </a:r>
          </a:p>
        </p:txBody>
      </p:sp>
    </p:spTree>
    <p:extLst>
      <p:ext uri="{BB962C8B-B14F-4D97-AF65-F5344CB8AC3E}">
        <p14:creationId xmlns:p14="http://schemas.microsoft.com/office/powerpoint/2010/main" val="1016153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675390"/>
              <a:ext cx="9229725" cy="3449313"/>
            </a:xfrm>
            <a:prstGeom prst="rect">
              <a:avLst/>
            </a:prstGeom>
            <a:noFill/>
          </p:spPr>
          <p:txBody>
            <a:bodyPr wrap="square" rtlCol="0">
              <a:spAutoFit/>
            </a:bodyPr>
            <a:lstStyle/>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thực hiện củng cố bộ máy nhà nước, thống nhất đất nước. </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Ban hành bộ Hoàng Việt luật lệ nhằm bảo vệ quyền lực tối cao của nhà vua, củng cố trật tự xã hội...</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tiếp tục các hoạt động thực thi quyền biển, đảo, đặc biệt đối với quần đảo Hoàng Sa và quần đảo Trường Sa. </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15809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Hoàng Việt luật lệ được tham khảo từ bộ luật Hồng Đức và Triều Thanh.</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744482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Pháp luật được vua Gia Long coi trọng như thế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754326"/>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Vua Gia Long coi pháp luật là nòng cốt cho việc trị nước lâu dài.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883427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a:solidFill>
                  <a:sysClr val="windowText" lastClr="000000"/>
                </a:solidFill>
                <a:latin typeface="Calibri" panose="020F0502020204030204" pitchFamily="34" charset="0"/>
                <a:cs typeface="Calibri" panose="020F0502020204030204" pitchFamily="34" charset="0"/>
              </a:rPr>
              <a:t>Điều luật trong Hoàng Việt luật lệ có tính chất như thế nào? Điều đó có tác dụng gì?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2862322"/>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Điều luật trong Hoàng Việt luật lệ rất nghiệm minh, có tác dụng răn đe đồng thời giúp cho xã hội ngày càng ổn định.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236775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36658D44-5906-A27C-67C8-C2E637B7DB93}"/>
              </a:ext>
            </a:extLst>
          </p:cNvPr>
          <p:cNvPicPr>
            <a:picLocks noChangeAspect="1"/>
          </p:cNvPicPr>
          <p:nvPr/>
        </p:nvPicPr>
        <p:blipFill>
          <a:blip r:embed="rId3"/>
          <a:stretch>
            <a:fillRect/>
          </a:stretch>
        </p:blipFill>
        <p:spPr>
          <a:xfrm>
            <a:off x="360996" y="788352"/>
            <a:ext cx="2667954" cy="2441964"/>
          </a:xfrm>
          <a:prstGeom prst="rect">
            <a:avLst/>
          </a:prstGeom>
        </p:spPr>
      </p:pic>
      <p:sp>
        <p:nvSpPr>
          <p:cNvPr id="4" name="TextBox 3">
            <a:extLst>
              <a:ext uri="{FF2B5EF4-FFF2-40B4-BE49-F238E27FC236}">
                <a16:creationId xmlns:a16="http://schemas.microsoft.com/office/drawing/2014/main" xmlns="" id="{C142CDB0-41D9-9F52-51CD-A6C2BEDFCAF4}"/>
              </a:ext>
            </a:extLst>
          </p:cNvPr>
          <p:cNvSpPr txBox="1"/>
          <p:nvPr/>
        </p:nvSpPr>
        <p:spPr>
          <a:xfrm>
            <a:off x="371475" y="3429000"/>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Mạng</a:t>
            </a:r>
            <a:endParaRPr lang="en-US" sz="2400" dirty="0">
              <a:latin typeface="Cambria" panose="02040503050406030204" pitchFamily="18" charset="0"/>
              <a:ea typeface="Cambria" panose="02040503050406030204" pitchFamily="18" charset="0"/>
            </a:endParaRPr>
          </a:p>
        </p:txBody>
      </p:sp>
      <p:pic>
        <p:nvPicPr>
          <p:cNvPr id="5" name="Picture 4" descr="Chính sách của vua Thiệu Trị đối với Phật giáo">
            <a:extLst>
              <a:ext uri="{FF2B5EF4-FFF2-40B4-BE49-F238E27FC236}">
                <a16:creationId xmlns:a16="http://schemas.microsoft.com/office/drawing/2014/main" xmlns="" id="{312ABE15-46B2-6152-E837-A91D2D6321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333" y="809783"/>
            <a:ext cx="2561533" cy="2426336"/>
          </a:xfrm>
          <a:prstGeom prst="rect">
            <a:avLst/>
          </a:prstGeom>
          <a:noFill/>
          <a:ln>
            <a:noFill/>
          </a:ln>
        </p:spPr>
      </p:pic>
      <p:sp>
        <p:nvSpPr>
          <p:cNvPr id="6" name="TextBox 5">
            <a:extLst>
              <a:ext uri="{FF2B5EF4-FFF2-40B4-BE49-F238E27FC236}">
                <a16:creationId xmlns:a16="http://schemas.microsoft.com/office/drawing/2014/main" xmlns="" id="{F4E91BFE-A328-9956-9299-8CBAB6A5937F}"/>
              </a:ext>
            </a:extLst>
          </p:cNvPr>
          <p:cNvSpPr txBox="1"/>
          <p:nvPr/>
        </p:nvSpPr>
        <p:spPr>
          <a:xfrm>
            <a:off x="3278981" y="3443287"/>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endParaRPr lang="en-US" sz="2400" dirty="0">
              <a:latin typeface="Cambria" panose="02040503050406030204" pitchFamily="18" charset="0"/>
              <a:ea typeface="Cambria" panose="02040503050406030204" pitchFamily="18" charset="0"/>
            </a:endParaRPr>
          </a:p>
        </p:txBody>
      </p:sp>
      <p:pic>
        <p:nvPicPr>
          <p:cNvPr id="7" name="Picture 6" descr="Vì sao vua Tự Đức thương Ưng Đăng nhưng lại truyền ngôi cho Ưng Chân ?">
            <a:extLst>
              <a:ext uri="{FF2B5EF4-FFF2-40B4-BE49-F238E27FC236}">
                <a16:creationId xmlns:a16="http://schemas.microsoft.com/office/drawing/2014/main" xmlns="" id="{6B0960FB-6530-E654-D540-CC536353F7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373" y="832801"/>
            <a:ext cx="2294415" cy="2430461"/>
          </a:xfrm>
          <a:prstGeom prst="rect">
            <a:avLst/>
          </a:prstGeom>
          <a:noFill/>
          <a:ln>
            <a:noFill/>
          </a:ln>
        </p:spPr>
      </p:pic>
      <p:sp>
        <p:nvSpPr>
          <p:cNvPr id="9" name="TextBox 8">
            <a:extLst>
              <a:ext uri="{FF2B5EF4-FFF2-40B4-BE49-F238E27FC236}">
                <a16:creationId xmlns:a16="http://schemas.microsoft.com/office/drawing/2014/main" xmlns="" id="{262A164F-23B9-F062-7063-0299A3173369}"/>
              </a:ext>
            </a:extLst>
          </p:cNvPr>
          <p:cNvSpPr txBox="1"/>
          <p:nvPr/>
        </p:nvSpPr>
        <p:spPr>
          <a:xfrm>
            <a:off x="6222206" y="3450431"/>
            <a:ext cx="2600325" cy="461665"/>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Vua Tự Đức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45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xmlns="" id="{7D72936F-D883-D7AB-1695-D8DFE3B2C7A6}"/>
              </a:ext>
            </a:extLst>
          </p:cNvPr>
          <p:cNvPicPr>
            <a:picLocks noChangeAspect="1"/>
          </p:cNvPicPr>
          <p:nvPr/>
        </p:nvPicPr>
        <p:blipFill>
          <a:blip r:embed="rId3"/>
          <a:stretch>
            <a:fillRect/>
          </a:stretch>
        </p:blipFill>
        <p:spPr>
          <a:xfrm>
            <a:off x="380047" y="609758"/>
            <a:ext cx="2822170" cy="2840673"/>
          </a:xfrm>
          <a:prstGeom prst="rect">
            <a:avLst/>
          </a:prstGeom>
        </p:spPr>
      </p:pic>
      <p:sp>
        <p:nvSpPr>
          <p:cNvPr id="10" name="TextBox 9">
            <a:extLst>
              <a:ext uri="{FF2B5EF4-FFF2-40B4-BE49-F238E27FC236}">
                <a16:creationId xmlns:a16="http://schemas.microsoft.com/office/drawing/2014/main" xmlns="" id="{78DD974F-F3CA-9F10-00B3-F22B96973A97}"/>
              </a:ext>
            </a:extLst>
          </p:cNvPr>
          <p:cNvSpPr txBox="1"/>
          <p:nvPr/>
        </p:nvSpPr>
        <p:spPr>
          <a:xfrm>
            <a:off x="435769" y="3536156"/>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Thành Thái </a:t>
            </a:r>
          </a:p>
        </p:txBody>
      </p:sp>
      <p:pic>
        <p:nvPicPr>
          <p:cNvPr id="12" name="Picture 11">
            <a:extLst>
              <a:ext uri="{FF2B5EF4-FFF2-40B4-BE49-F238E27FC236}">
                <a16:creationId xmlns:a16="http://schemas.microsoft.com/office/drawing/2014/main" xmlns="" id="{1B8C65D0-D014-35CF-1960-BD3D47309999}"/>
              </a:ext>
            </a:extLst>
          </p:cNvPr>
          <p:cNvPicPr>
            <a:picLocks noChangeAspect="1"/>
          </p:cNvPicPr>
          <p:nvPr/>
        </p:nvPicPr>
        <p:blipFill>
          <a:blip r:embed="rId4"/>
          <a:stretch>
            <a:fillRect/>
          </a:stretch>
        </p:blipFill>
        <p:spPr>
          <a:xfrm>
            <a:off x="3404235" y="638492"/>
            <a:ext cx="2594070" cy="2783364"/>
          </a:xfrm>
          <a:prstGeom prst="rect">
            <a:avLst/>
          </a:prstGeom>
        </p:spPr>
      </p:pic>
      <p:sp>
        <p:nvSpPr>
          <p:cNvPr id="13" name="TextBox 12">
            <a:extLst>
              <a:ext uri="{FF2B5EF4-FFF2-40B4-BE49-F238E27FC236}">
                <a16:creationId xmlns:a16="http://schemas.microsoft.com/office/drawing/2014/main" xmlns="" id="{7C1D733B-D170-D647-3263-FB810F31B1E1}"/>
              </a:ext>
            </a:extLst>
          </p:cNvPr>
          <p:cNvSpPr txBox="1"/>
          <p:nvPr/>
        </p:nvSpPr>
        <p:spPr>
          <a:xfrm>
            <a:off x="3350419" y="352186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Hàm</a:t>
            </a:r>
            <a:r>
              <a:rPr lang="en-US" sz="2400" dirty="0">
                <a:latin typeface="Cambria" panose="02040503050406030204" pitchFamily="18" charset="0"/>
                <a:ea typeface="Cambria" panose="02040503050406030204" pitchFamily="18" charset="0"/>
              </a:rPr>
              <a:t> Nghi</a:t>
            </a:r>
          </a:p>
        </p:txBody>
      </p:sp>
      <p:pic>
        <p:nvPicPr>
          <p:cNvPr id="14" name="Picture 13">
            <a:extLst>
              <a:ext uri="{FF2B5EF4-FFF2-40B4-BE49-F238E27FC236}">
                <a16:creationId xmlns:a16="http://schemas.microsoft.com/office/drawing/2014/main" xmlns="" id="{279685C3-69F3-C1E7-83CF-C49FDC6990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140" y="681354"/>
            <a:ext cx="2524394" cy="2690496"/>
          </a:xfrm>
          <a:prstGeom prst="rect">
            <a:avLst/>
          </a:prstGeom>
          <a:noFill/>
          <a:ln>
            <a:noFill/>
          </a:ln>
        </p:spPr>
      </p:pic>
      <p:sp>
        <p:nvSpPr>
          <p:cNvPr id="15" name="TextBox 14">
            <a:extLst>
              <a:ext uri="{FF2B5EF4-FFF2-40B4-BE49-F238E27FC236}">
                <a16:creationId xmlns:a16="http://schemas.microsoft.com/office/drawing/2014/main" xmlns="" id="{1A2DF28A-091F-6EFE-5130-67EEA97100AB}"/>
              </a:ext>
            </a:extLst>
          </p:cNvPr>
          <p:cNvSpPr txBox="1"/>
          <p:nvPr/>
        </p:nvSpPr>
        <p:spPr>
          <a:xfrm>
            <a:off x="6257925" y="346471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2876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73114" y="178653"/>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flipH="1">
            <a:off x="7086330" y="673917"/>
            <a:ext cx="1957242" cy="4226682"/>
          </a:xfrm>
          <a:prstGeom prst="rect">
            <a:avLst/>
          </a:prstGeom>
        </p:spPr>
      </p:pic>
      <p:sp>
        <p:nvSpPr>
          <p:cNvPr id="17" name="Text Box 401">
            <a:extLst>
              <a:ext uri="{FF2B5EF4-FFF2-40B4-BE49-F238E27FC236}">
                <a16:creationId xmlns:a16="http://schemas.microsoft.com/office/drawing/2014/main" xmlns="" id="{0A1C5948-3420-4C65-9B16-AAF9210E9962}"/>
              </a:ext>
            </a:extLst>
          </p:cNvPr>
          <p:cNvSpPr txBox="1">
            <a:spLocks noChangeArrowheads="1"/>
          </p:cNvSpPr>
          <p:nvPr/>
        </p:nvSpPr>
        <p:spPr bwMode="auto">
          <a:xfrm>
            <a:off x="328655" y="322227"/>
            <a:ext cx="6657247" cy="1736646"/>
          </a:xfrm>
          <a:prstGeom prst="roundRect">
            <a:avLst/>
          </a:prstGeom>
          <a:solidFill>
            <a:srgbClr val="FF0000">
              <a:alpha val="21000"/>
            </a:srgbClr>
          </a:solidFill>
          <a:ln w="25400" cap="flat" cmpd="sng" algn="ctr">
            <a:solidFill>
              <a:srgbClr val="C65885"/>
            </a:solidFill>
            <a:prstDash val="solid"/>
            <a:headEnd/>
            <a:tailEnd/>
          </a:ln>
          <a:effectLst/>
        </p:spPr>
        <p:txBody>
          <a:bodyPr wrap="square">
            <a:spAutoFit/>
          </a:bodyPr>
          <a:lstStyle/>
          <a:p>
            <a:pPr lvl="0" algn="ctr">
              <a:buClrTx/>
              <a:defRPr/>
            </a:pPr>
            <a:r>
              <a:rPr lang="en-US" sz="3200" b="1" kern="1200" dirty="0">
                <a:solidFill>
                  <a:schemeClr val="accent1">
                    <a:lumMod val="10000"/>
                  </a:schemeClr>
                </a:solidFill>
                <a:latin typeface="Calibri" panose="020F0502020204030204" pitchFamily="34" charset="0"/>
                <a:ea typeface="+mn-ea"/>
                <a:cs typeface="Calibri" panose="020F0502020204030204" pitchFamily="34" charset="0"/>
              </a:rPr>
              <a:t>C</a:t>
            </a:r>
            <a:r>
              <a:rPr lang="vi-VN" sz="3200" b="1" kern="1200" dirty="0">
                <a:solidFill>
                  <a:schemeClr val="accent1">
                    <a:lumMod val="10000"/>
                  </a:schemeClr>
                </a:solidFill>
                <a:latin typeface="Calibri" panose="020F0502020204030204" pitchFamily="34" charset="0"/>
                <a:ea typeface="+mn-ea"/>
                <a:cs typeface="Calibri" panose="020F0502020204030204" pitchFamily="34" charset="0"/>
              </a:rPr>
              <a:t>ho biết loại hình nghệ thuật </a:t>
            </a:r>
            <a:r>
              <a:rPr lang="en-US" sz="3200" b="1" kern="1200" dirty="0" err="1">
                <a:solidFill>
                  <a:schemeClr val="accent1">
                    <a:lumMod val="10000"/>
                  </a:schemeClr>
                </a:solidFill>
                <a:latin typeface="Calibri" panose="020F0502020204030204" pitchFamily="34" charset="0"/>
                <a:ea typeface="+mn-ea"/>
                <a:cs typeface="Calibri" panose="020F0502020204030204" pitchFamily="34" charset="0"/>
              </a:rPr>
              <a:t>vừa</a:t>
            </a:r>
            <a:r>
              <a:rPr lang="en-US" sz="3200" b="1" kern="1200" dirty="0">
                <a:solidFill>
                  <a:schemeClr val="accent1">
                    <a:lumMod val="10000"/>
                  </a:schemeClr>
                </a:solidFill>
                <a:latin typeface="Calibri" panose="020F0502020204030204" pitchFamily="34" charset="0"/>
                <a:ea typeface="+mn-ea"/>
                <a:cs typeface="Calibri" panose="020F0502020204030204" pitchFamily="34" charset="0"/>
              </a:rPr>
              <a:t> </a:t>
            </a:r>
            <a:r>
              <a:rPr lang="en-US" sz="3200" b="1" kern="1200" dirty="0" err="1">
                <a:solidFill>
                  <a:schemeClr val="accent1">
                    <a:lumMod val="10000"/>
                  </a:schemeClr>
                </a:solidFill>
                <a:latin typeface="Calibri" panose="020F0502020204030204" pitchFamily="34" charset="0"/>
                <a:ea typeface="+mn-ea"/>
                <a:cs typeface="Calibri" panose="020F0502020204030204" pitchFamily="34" charset="0"/>
              </a:rPr>
              <a:t>xem</a:t>
            </a:r>
            <a:r>
              <a:rPr lang="vi-VN" sz="3200" b="1" kern="1200" dirty="0">
                <a:solidFill>
                  <a:schemeClr val="accent1">
                    <a:lumMod val="10000"/>
                  </a:schemeClr>
                </a:solidFill>
                <a:latin typeface="Calibri" panose="020F0502020204030204" pitchFamily="34" charset="0"/>
                <a:ea typeface="+mn-ea"/>
                <a:cs typeface="Calibri" panose="020F0502020204030204" pitchFamily="34" charset="0"/>
              </a:rPr>
              <a:t> liên quan đến triều đại nào trong lịch sử dân tộc.</a:t>
            </a:r>
            <a:endParaRPr kumimoji="0" lang="en-US" sz="3200" b="1" i="0" u="none" strike="noStrike" kern="1200" cap="none" spc="0" normalizeH="0" baseline="0" noProof="0" dirty="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7" name="Text Box 401">
            <a:extLst>
              <a:ext uri="{FF2B5EF4-FFF2-40B4-BE49-F238E27FC236}">
                <a16:creationId xmlns:a16="http://schemas.microsoft.com/office/drawing/2014/main" xmlns="" id="{2E2DD12D-64BA-E93E-607A-F3A119AE2A05}"/>
              </a:ext>
            </a:extLst>
          </p:cNvPr>
          <p:cNvSpPr txBox="1">
            <a:spLocks noChangeArrowheads="1"/>
          </p:cNvSpPr>
          <p:nvPr/>
        </p:nvSpPr>
        <p:spPr bwMode="auto">
          <a:xfrm>
            <a:off x="2109892" y="2583092"/>
            <a:ext cx="3368888" cy="783193"/>
          </a:xfrm>
          <a:prstGeom prst="roundRect">
            <a:avLst/>
          </a:prstGeom>
          <a:solidFill>
            <a:srgbClr val="00B0F0">
              <a:alpha val="21000"/>
            </a:srgbClr>
          </a:solidFill>
          <a:ln w="25400" cap="flat" cmpd="sng" algn="ctr">
            <a:solidFill>
              <a:srgbClr val="00B050"/>
            </a:solidFill>
            <a:prstDash val="lgDash"/>
            <a:headEnd/>
            <a:tailEnd/>
          </a:ln>
          <a:effectLst/>
        </p:spPr>
        <p:txBody>
          <a:bodyPr wrap="square">
            <a:spAutoFit/>
          </a:bodyPr>
          <a:lstStyle/>
          <a:p>
            <a:pPr lvl="0" algn="ctr">
              <a:buClrTx/>
              <a:defRPr/>
            </a:pPr>
            <a:r>
              <a:rPr lang="vi-VN" sz="4000" b="1" kern="1200" dirty="0">
                <a:solidFill>
                  <a:schemeClr val="accent1">
                    <a:lumMod val="10000"/>
                  </a:schemeClr>
                </a:solidFill>
                <a:latin typeface="Calibri" panose="020F0502020204030204" pitchFamily="34" charset="0"/>
                <a:ea typeface="+mn-ea"/>
                <a:cs typeface="Calibri" panose="020F0502020204030204" pitchFamily="34" charset="0"/>
              </a:rPr>
              <a:t>Triều Nguyễn</a:t>
            </a:r>
            <a:endParaRPr kumimoji="0" lang="en-US" sz="4000" b="1" i="0" u="none" strike="noStrike" kern="1200" cap="none" spc="0" normalizeH="0" baseline="0" noProof="0" dirty="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99070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30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xmlns="" id="{3DE4A68D-3326-1850-7246-3916B869BF86}"/>
              </a:ext>
            </a:extLst>
          </p:cNvPr>
          <p:cNvSpPr txBox="1"/>
          <p:nvPr/>
        </p:nvSpPr>
        <p:spPr>
          <a:xfrm>
            <a:off x="571500" y="1341573"/>
            <a:ext cx="8350637" cy="1754326"/>
          </a:xfrm>
          <a:prstGeom prst="rect">
            <a:avLst/>
          </a:prstGeom>
          <a:noFill/>
        </p:spPr>
        <p:txBody>
          <a:bodyPr wrap="square" rtlCol="0">
            <a:spAutoFit/>
          </a:bodyPr>
          <a:lstStyle/>
          <a:p>
            <a:pPr lvl="0" algn="just">
              <a:spcAft>
                <a:spcPts val="500"/>
              </a:spcAft>
            </a:pPr>
            <a:r>
              <a:rPr lang="vi-VN" sz="3600" b="1" dirty="0">
                <a:solidFill>
                  <a:srgbClr val="002060"/>
                </a:solidFill>
                <a:latin typeface="Cambria" panose="02040503050406030204" pitchFamily="18" charset="0"/>
                <a:ea typeface="Cambria" panose="02040503050406030204" pitchFamily="18" charset="0"/>
              </a:rPr>
              <a:t>Đọc thông tin, em hãy nêu những đóng góp của Nguyễn Trường Tộ đối với lịch sử dân tộc.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xmlns="" id="{D210A27F-49A4-925B-527D-069B178A5907}"/>
              </a:ext>
            </a:extLst>
          </p:cNvPr>
          <p:cNvPicPr>
            <a:picLocks noChangeAspect="1"/>
          </p:cNvPicPr>
          <p:nvPr/>
        </p:nvPicPr>
        <p:blipFill>
          <a:blip r:embed="rId4"/>
          <a:stretch>
            <a:fillRect/>
          </a:stretch>
        </p:blipFill>
        <p:spPr>
          <a:xfrm>
            <a:off x="2514600" y="198911"/>
            <a:ext cx="4188038" cy="4737419"/>
          </a:xfrm>
          <a:prstGeom prst="rect">
            <a:avLst/>
          </a:prstGeom>
        </p:spPr>
      </p:pic>
    </p:spTree>
    <p:extLst>
      <p:ext uri="{BB962C8B-B14F-4D97-AF65-F5344CB8AC3E}">
        <p14:creationId xmlns:p14="http://schemas.microsoft.com/office/powerpoint/2010/main" val="3477424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675390"/>
              <a:ext cx="9229725" cy="2543433"/>
            </a:xfrm>
            <a:prstGeom prst="rect">
              <a:avLst/>
            </a:prstGeom>
            <a:noFill/>
          </p:spPr>
          <p:txBody>
            <a:bodyPr wrap="square" rtlCol="0">
              <a:spAutoFit/>
            </a:bodyPr>
            <a:lstStyle/>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Đóng góp của Nguyễn Công Trứ: </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Tổ chức nhân dân khai hoang ở đồng bằng Bắc Bộ.</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Lập nên hai huyện Tiền Hải (Thái Bình) và Kim Sơn (Ninh Bình). </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42401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99D35FF5-E633-FF49-99BC-7AF462FD6BE6}"/>
              </a:ext>
            </a:extLst>
          </p:cNvPr>
          <p:cNvPicPr>
            <a:picLocks noChangeAspect="1"/>
          </p:cNvPicPr>
          <p:nvPr/>
        </p:nvPicPr>
        <p:blipFill>
          <a:blip r:embed="rId4"/>
          <a:stretch>
            <a:fillRect/>
          </a:stretch>
        </p:blipFill>
        <p:spPr>
          <a:xfrm>
            <a:off x="338136" y="1514474"/>
            <a:ext cx="3823531" cy="2521745"/>
          </a:xfrm>
          <a:prstGeom prst="rect">
            <a:avLst/>
          </a:prstGeom>
        </p:spPr>
      </p:pic>
      <p:sp>
        <p:nvSpPr>
          <p:cNvPr id="5" name="TextBox 4">
            <a:extLst>
              <a:ext uri="{FF2B5EF4-FFF2-40B4-BE49-F238E27FC236}">
                <a16:creationId xmlns:a16="http://schemas.microsoft.com/office/drawing/2014/main" xmlns="" id="{BB96AC36-961A-4111-2B37-8035715D8CF8}"/>
              </a:ext>
            </a:extLst>
          </p:cNvPr>
          <p:cNvSpPr txBox="1"/>
          <p:nvPr/>
        </p:nvSpPr>
        <p:spPr>
          <a:xfrm>
            <a:off x="4400550" y="501671"/>
            <a:ext cx="4357688" cy="4093428"/>
          </a:xfrm>
          <a:prstGeom prst="rect">
            <a:avLst/>
          </a:prstGeom>
          <a:solidFill>
            <a:schemeClr val="accent2">
              <a:lumMod val="20000"/>
              <a:lumOff val="80000"/>
            </a:schemeClr>
          </a:solidFill>
        </p:spPr>
        <p:txBody>
          <a:bodyPr wrap="square">
            <a:spAutoFit/>
          </a:bodyPr>
          <a:lstStyle/>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Đền thờ Nguyễn Công Trứ có tên là Truy Tư Tử, ở xã Quang Thiện, huyện Kim Sơn, tỉnh Ninh Bình.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Ngôi đền thờ làm từ ngôi nhà do chính Nguyễn Công Trứ xây dựng và đã ở đó một thời gian (Sinh từ).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Năm 1858, sau khi Nguyễn Công Trứ mất, nhân dân huyện Kim Sơn xây dựng thêm Tiền đường, Sinh từ trở thành Chính cung và từ đó Sinh từ cũng được đổi tên là Truy Tư Từ.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Đền được công nhận là Di tích lịch sử văn hoá cấp quốc gia năm 1992.</a:t>
            </a:r>
          </a:p>
        </p:txBody>
      </p:sp>
    </p:spTree>
    <p:extLst>
      <p:ext uri="{BB962C8B-B14F-4D97-AF65-F5344CB8AC3E}">
        <p14:creationId xmlns:p14="http://schemas.microsoft.com/office/powerpoint/2010/main" val="34315942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xmlns="" id="{DC44B7EB-07F1-D83B-4A2F-845E845C23CC}"/>
              </a:ext>
            </a:extLst>
          </p:cNvPr>
          <p:cNvPicPr>
            <a:picLocks noChangeAspect="1"/>
          </p:cNvPicPr>
          <p:nvPr/>
        </p:nvPicPr>
        <p:blipFill>
          <a:blip r:embed="rId5"/>
          <a:stretch>
            <a:fillRect/>
          </a:stretch>
        </p:blipFill>
        <p:spPr>
          <a:xfrm>
            <a:off x="1775432" y="892970"/>
            <a:ext cx="6046133" cy="4672012"/>
          </a:xfrm>
          <a:prstGeom prst="rect">
            <a:avLst/>
          </a:prstGeom>
        </p:spPr>
      </p:pic>
    </p:spTree>
    <p:extLst>
      <p:ext uri="{BB962C8B-B14F-4D97-AF65-F5344CB8AC3E}">
        <p14:creationId xmlns:p14="http://schemas.microsoft.com/office/powerpoint/2010/main" val="1950765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539428" y="514350"/>
            <a:ext cx="8090222" cy="4130569"/>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1129122" y="1220087"/>
            <a:ext cx="8546503" cy="2217627"/>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98630" y="263156"/>
            <a:ext cx="1775359" cy="2045438"/>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7110589" y="3292413"/>
            <a:ext cx="1804811" cy="1851088"/>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0" y="3094378"/>
            <a:ext cx="1618807" cy="2049122"/>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7337079" y="0"/>
            <a:ext cx="1913247" cy="1865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srcRect/>
          <a:stretch/>
        </p:blipFill>
        <p:spPr bwMode="auto">
          <a:xfrm>
            <a:off x="-9138" y="0"/>
            <a:ext cx="9151211"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4640982" cy="3621338"/>
          </a:xfrm>
          <a:prstGeom prst="rect">
            <a:avLst/>
          </a:prstGeom>
        </p:spPr>
      </p:pic>
      <p:pic>
        <p:nvPicPr>
          <p:cNvPr id="20" name="Picture 19">
            <a:hlinkClick r:id="rId6" action="ppaction://hlinksldjump"/>
            <a:extLst>
              <a:ext uri="{FF2B5EF4-FFF2-40B4-BE49-F238E27FC236}">
                <a16:creationId xmlns:a16="http://schemas.microsoft.com/office/drawing/2014/main" xmlns="" id="{FBEC8DF5-1285-AE9F-F5F4-F472E056A412}"/>
              </a:ext>
            </a:extLst>
          </p:cNvPr>
          <p:cNvPicPr>
            <a:picLocks noChangeAspect="1"/>
          </p:cNvPicPr>
          <p:nvPr/>
        </p:nvPicPr>
        <p:blipFill>
          <a:blip r:embed="rId7"/>
          <a:stretch>
            <a:fillRect/>
          </a:stretch>
        </p:blipFill>
        <p:spPr>
          <a:xfrm>
            <a:off x="3565677" y="0"/>
            <a:ext cx="5578324" cy="2560542"/>
          </a:xfrm>
          <a:prstGeom prst="rect">
            <a:avLst/>
          </a:prstGeom>
        </p:spPr>
      </p:pic>
      <p:pic>
        <p:nvPicPr>
          <p:cNvPr id="21" name="Picture 20">
            <a:hlinkClick r:id="rId8"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9"/>
          <a:stretch>
            <a:fillRect/>
          </a:stretch>
        </p:blipFill>
        <p:spPr>
          <a:xfrm>
            <a:off x="1" y="2546379"/>
            <a:ext cx="5596613" cy="2597121"/>
          </a:xfrm>
          <a:prstGeom prst="rect">
            <a:avLst/>
          </a:prstGeom>
        </p:spPr>
      </p:pic>
      <p:pic>
        <p:nvPicPr>
          <p:cNvPr id="23" name="Picture 22">
            <a:hlinkClick r:id="rId10"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11"/>
          <a:stretch>
            <a:fillRect/>
          </a:stretch>
        </p:blipFill>
        <p:spPr>
          <a:xfrm>
            <a:off x="4580749" y="1526734"/>
            <a:ext cx="4563251" cy="3616766"/>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4" name="Freeform 3">
            <a:extLst>
              <a:ext uri="{FF2B5EF4-FFF2-40B4-BE49-F238E27FC236}">
                <a16:creationId xmlns:a16="http://schemas.microsoft.com/office/drawing/2014/main" xmlns="" id="{EBC31F5C-E8E7-607E-2CF9-0DA55070D0FE}"/>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srgbClr val="FF0000"/>
                </a:solidFill>
              </a:rPr>
              <a:t>Vua Hàm Nghi</a:t>
            </a:r>
            <a:endParaRPr lang="vi-VN" sz="3600" kern="1200" dirty="0">
              <a:solidFill>
                <a:srgbClr val="FF0000"/>
              </a:solidFill>
              <a:latin typeface="Arial" panose="020B0604020202020204" pitchFamily="34" charset="0"/>
            </a:endParaRPr>
          </a:p>
        </p:txBody>
      </p:sp>
      <p:pic>
        <p:nvPicPr>
          <p:cNvPr id="7" name="Picture 3">
            <a:hlinkClick r:id="rId6" action="ppaction://hlinksldjump"/>
            <a:extLst>
              <a:ext uri="{FF2B5EF4-FFF2-40B4-BE49-F238E27FC236}">
                <a16:creationId xmlns:a16="http://schemas.microsoft.com/office/drawing/2014/main" xmlns="" id="{713FCD81-596B-0CFA-4251-B37BA7F85771}"/>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8" name="Picture 7">
            <a:extLst>
              <a:ext uri="{FF2B5EF4-FFF2-40B4-BE49-F238E27FC236}">
                <a16:creationId xmlns:a16="http://schemas.microsoft.com/office/drawing/2014/main" xmlns="" id="{27E5DFA9-088C-FB23-9C84-EA4DCEC4C02D}"/>
              </a:ext>
            </a:extLst>
          </p:cNvPr>
          <p:cNvPicPr>
            <a:picLocks noChangeAspect="1"/>
          </p:cNvPicPr>
          <p:nvPr/>
        </p:nvPicPr>
        <p:blipFill>
          <a:blip r:embed="rId8"/>
          <a:stretch>
            <a:fillRect/>
          </a:stretch>
        </p:blipFill>
        <p:spPr>
          <a:xfrm>
            <a:off x="3400424" y="940292"/>
            <a:ext cx="2714625" cy="256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8EAC943E-F08F-0FE5-A8BC-3719A09A138F}"/>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9" name="Freeform 2">
            <a:extLst>
              <a:ext uri="{FF2B5EF4-FFF2-40B4-BE49-F238E27FC236}">
                <a16:creationId xmlns:a16="http://schemas.microsoft.com/office/drawing/2014/main" xmlns="" id="{A55C96FB-EA38-11E7-B48B-A218CA9047E8}"/>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55E9345F-5823-6B3A-6F35-A60288E8C083}"/>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4765D2FF-FEF5-8010-41AC-50CD37CDC484}"/>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2E0D5CEE-FD7D-1D6F-C763-6B845DC1606F}"/>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srgbClr val="FF0000"/>
                </a:solidFill>
              </a:rPr>
              <a:t>Vua Tự Đức</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85806282-4EB6-8390-0AAD-1FF733624340}"/>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descr="Vì sao vua Tự Đức thương Ưng Đăng nhưng lại truyền ngôi cho Ưng Chân ?">
            <a:extLst>
              <a:ext uri="{FF2B5EF4-FFF2-40B4-BE49-F238E27FC236}">
                <a16:creationId xmlns:a16="http://schemas.microsoft.com/office/drawing/2014/main" xmlns="" id="{7076D30B-6A04-D4C7-5F34-8ED862AF348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9019" y="968532"/>
            <a:ext cx="2507456" cy="2543969"/>
          </a:xfrm>
          <a:prstGeom prst="rect">
            <a:avLst/>
          </a:prstGeom>
          <a:noFill/>
          <a:ln>
            <a:noFill/>
          </a:ln>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C5AE812A-CD6C-3849-B9BD-9DD5CDB50116}"/>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9" name="Freeform 2">
            <a:extLst>
              <a:ext uri="{FF2B5EF4-FFF2-40B4-BE49-F238E27FC236}">
                <a16:creationId xmlns:a16="http://schemas.microsoft.com/office/drawing/2014/main" xmlns="" id="{9D3C7B71-337F-D27C-6E5E-CC2349726D70}"/>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F8B76813-6779-F446-72B7-BD4F0904F7FB}"/>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E89954F9-03D3-6654-29CE-F74F2FCD7C56}"/>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1BA70AA7-1C0A-7E92-910A-0A477DA22302}"/>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srgbClr val="FF0000"/>
                </a:solidFill>
              </a:rPr>
              <a:t>Vua</a:t>
            </a:r>
            <a:r>
              <a:rPr lang="en-US" sz="3600" kern="1200" dirty="0">
                <a:solidFill>
                  <a:srgbClr val="FF0000"/>
                </a:solidFill>
              </a:rPr>
              <a:t> Minh </a:t>
            </a:r>
            <a:r>
              <a:rPr lang="en-US" sz="3600" kern="1200" dirty="0" err="1">
                <a:solidFill>
                  <a:srgbClr val="FF0000"/>
                </a:solidFill>
              </a:rPr>
              <a:t>Mạng</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01F5366B-BC7B-CCF6-CE25-ECDDF5F3C894}"/>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a:extLst>
              <a:ext uri="{FF2B5EF4-FFF2-40B4-BE49-F238E27FC236}">
                <a16:creationId xmlns:a16="http://schemas.microsoft.com/office/drawing/2014/main" xmlns="" id="{810D6F9B-35E5-F05D-5D84-51E4804FA91E}"/>
              </a:ext>
            </a:extLst>
          </p:cNvPr>
          <p:cNvPicPr>
            <a:picLocks noChangeAspect="1"/>
          </p:cNvPicPr>
          <p:nvPr/>
        </p:nvPicPr>
        <p:blipFill>
          <a:blip r:embed="rId8"/>
          <a:stretch>
            <a:fillRect/>
          </a:stretch>
        </p:blipFill>
        <p:spPr>
          <a:xfrm>
            <a:off x="3341921" y="992980"/>
            <a:ext cx="2751698" cy="2315917"/>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xmlns="" id="{E64DEDA0-467E-C927-B4CC-7D1BBAAB693F}"/>
              </a:ext>
            </a:extLst>
          </p:cNvPr>
          <p:cNvPicPr>
            <a:picLocks noChangeAspect="1"/>
          </p:cNvPicPr>
          <p:nvPr/>
        </p:nvPicPr>
        <p:blipFill>
          <a:blip r:embed="rId3"/>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xmlns="" id="{F1DB87E1-7C02-1AD5-EF9C-4AC98040ACC9}"/>
              </a:ext>
            </a:extLst>
          </p:cNvPr>
          <p:cNvSpPr/>
          <p:nvPr/>
        </p:nvSpPr>
        <p:spPr>
          <a:xfrm>
            <a:off x="483870" y="1"/>
            <a:ext cx="8271510" cy="262128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6CA85580-08EF-F000-9F63-22014D71F302}"/>
              </a:ext>
            </a:extLst>
          </p:cNvPr>
          <p:cNvPicPr>
            <a:picLocks noChangeAspect="1"/>
          </p:cNvPicPr>
          <p:nvPr/>
        </p:nvPicPr>
        <p:blipFill>
          <a:blip r:embed="rId4"/>
          <a:stretch>
            <a:fillRect/>
          </a:stretch>
        </p:blipFill>
        <p:spPr>
          <a:xfrm>
            <a:off x="804740" y="-124650"/>
            <a:ext cx="7218290" cy="1457070"/>
          </a:xfrm>
          <a:prstGeom prst="rect">
            <a:avLst/>
          </a:prstGeom>
        </p:spPr>
      </p:pic>
      <p:pic>
        <p:nvPicPr>
          <p:cNvPr id="16" name="Picture 15">
            <a:extLst>
              <a:ext uri="{FF2B5EF4-FFF2-40B4-BE49-F238E27FC236}">
                <a16:creationId xmlns:a16="http://schemas.microsoft.com/office/drawing/2014/main" xmlns="" id="{B017A863-DC75-AD1E-642C-4344EC6ABB79}"/>
              </a:ext>
            </a:extLst>
          </p:cNvPr>
          <p:cNvPicPr>
            <a:picLocks noChangeAspect="1"/>
          </p:cNvPicPr>
          <p:nvPr/>
        </p:nvPicPr>
        <p:blipFill>
          <a:blip r:embed="rId5"/>
          <a:stretch>
            <a:fillRect/>
          </a:stretch>
        </p:blipFill>
        <p:spPr>
          <a:xfrm>
            <a:off x="682413" y="809936"/>
            <a:ext cx="7809653" cy="1603387"/>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xmlns="" id="{E6E97E6D-895A-DBA0-0879-3D1EA86A6174}"/>
              </a:ext>
            </a:extLst>
          </p:cNvPr>
          <p:cNvPicPr>
            <a:picLocks noChangeAspect="1"/>
          </p:cNvPicPr>
          <p:nvPr/>
        </p:nvPicPr>
        <p:blipFill>
          <a:blip r:embed="rId6"/>
          <a:stretch>
            <a:fillRect/>
          </a:stretch>
        </p:blipFill>
        <p:spPr>
          <a:xfrm>
            <a:off x="7476515" y="3877581"/>
            <a:ext cx="1211371" cy="121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3FE8B466-0F60-C179-3A1D-60E38C1AB108}"/>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8" name="Freeform 2">
            <a:extLst>
              <a:ext uri="{FF2B5EF4-FFF2-40B4-BE49-F238E27FC236}">
                <a16:creationId xmlns:a16="http://schemas.microsoft.com/office/drawing/2014/main" xmlns="" id="{23F376A2-75D8-650B-1FC6-CA8DE31854A0}"/>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78BA67ED-DF7A-0B3A-2A78-528FBE1AB832}"/>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3D8013A7-4DBC-2C0B-37DA-239D89E44A1C}"/>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4F6C1689-F7D0-97D6-A817-71C26EC5354D}"/>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srgbClr val="FF0000"/>
                </a:solidFill>
              </a:rPr>
              <a:t>Vua</a:t>
            </a:r>
            <a:r>
              <a:rPr lang="en-US" sz="3600" kern="1200" dirty="0">
                <a:solidFill>
                  <a:srgbClr val="FF0000"/>
                </a:solidFill>
              </a:rPr>
              <a:t> </a:t>
            </a:r>
            <a:r>
              <a:rPr lang="en-US" sz="3600" kern="1200" dirty="0" err="1">
                <a:solidFill>
                  <a:srgbClr val="FF0000"/>
                </a:solidFill>
              </a:rPr>
              <a:t>Bảo</a:t>
            </a:r>
            <a:r>
              <a:rPr lang="en-US" sz="3600" kern="1200" dirty="0">
                <a:solidFill>
                  <a:srgbClr val="FF0000"/>
                </a:solidFill>
              </a:rPr>
              <a:t> </a:t>
            </a:r>
            <a:r>
              <a:rPr lang="en-US" sz="3600" kern="1200" dirty="0" err="1">
                <a:solidFill>
                  <a:srgbClr val="FF0000"/>
                </a:solidFill>
              </a:rPr>
              <a:t>Đại</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D318A34C-F765-B0EE-059E-AC84EBAD9F26}"/>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a:extLst>
              <a:ext uri="{FF2B5EF4-FFF2-40B4-BE49-F238E27FC236}">
                <a16:creationId xmlns:a16="http://schemas.microsoft.com/office/drawing/2014/main" xmlns="" id="{538A515D-F814-7C99-8504-E54E4BD3BE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9025" y="934073"/>
            <a:ext cx="2657903" cy="2594940"/>
          </a:xfrm>
          <a:prstGeom prst="rect">
            <a:avLst/>
          </a:prstGeom>
          <a:noFill/>
          <a:ln>
            <a:noFill/>
          </a:ln>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xmlns=""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xmlns=""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xmlns=""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xmlns=""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xmlns=""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xmlns=""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xmlns=""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xmlns=""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xmlns=""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xmlns=""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pic>
        <p:nvPicPr>
          <p:cNvPr id="3" name="Picture 2">
            <a:extLst>
              <a:ext uri="{FF2B5EF4-FFF2-40B4-BE49-F238E27FC236}">
                <a16:creationId xmlns:a16="http://schemas.microsoft.com/office/drawing/2014/main" xmlns="" id="{5B83F700-A08D-317F-E3C2-5CDF1763F4C2}"/>
              </a:ext>
            </a:extLst>
          </p:cNvPr>
          <p:cNvPicPr>
            <a:picLocks noChangeAspect="1"/>
          </p:cNvPicPr>
          <p:nvPr/>
        </p:nvPicPr>
        <p:blipFill>
          <a:blip r:embed="rId8"/>
          <a:stretch>
            <a:fillRect/>
          </a:stretch>
        </p:blipFill>
        <p:spPr>
          <a:xfrm>
            <a:off x="742890" y="693198"/>
            <a:ext cx="8669263" cy="2121592"/>
          </a:xfrm>
          <a:prstGeom prst="rect">
            <a:avLst/>
          </a:prstGeom>
        </p:spPr>
      </p:pic>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par>
                                <p:cTn id="27" presetID="32" presetClass="emph" presetSubtype="0" repeatCount="4000" fill="hold" nodeType="withEffect">
                                  <p:stCondLst>
                                    <p:cond delay="0"/>
                                  </p:stCondLst>
                                  <p:childTnLst>
                                    <p:animRot by="120000">
                                      <p:cBhvr>
                                        <p:cTn id="28" dur="200" fill="hold">
                                          <p:stCondLst>
                                            <p:cond delay="0"/>
                                          </p:stCondLst>
                                        </p:cTn>
                                        <p:tgtEl>
                                          <p:spTgt spid="37"/>
                                        </p:tgtEl>
                                        <p:attrNameLst>
                                          <p:attrName>r</p:attrName>
                                        </p:attrNameLst>
                                      </p:cBhvr>
                                    </p:animRot>
                                    <p:animRot by="-240000">
                                      <p:cBhvr>
                                        <p:cTn id="29" dur="400" fill="hold">
                                          <p:stCondLst>
                                            <p:cond delay="400"/>
                                          </p:stCondLst>
                                        </p:cTn>
                                        <p:tgtEl>
                                          <p:spTgt spid="37"/>
                                        </p:tgtEl>
                                        <p:attrNameLst>
                                          <p:attrName>r</p:attrName>
                                        </p:attrNameLst>
                                      </p:cBhvr>
                                    </p:animRot>
                                    <p:animRot by="240000">
                                      <p:cBhvr>
                                        <p:cTn id="30" dur="400" fill="hold">
                                          <p:stCondLst>
                                            <p:cond delay="800"/>
                                          </p:stCondLst>
                                        </p:cTn>
                                        <p:tgtEl>
                                          <p:spTgt spid="37"/>
                                        </p:tgtEl>
                                        <p:attrNameLst>
                                          <p:attrName>r</p:attrName>
                                        </p:attrNameLst>
                                      </p:cBhvr>
                                    </p:animRot>
                                    <p:animRot by="-240000">
                                      <p:cBhvr>
                                        <p:cTn id="31" dur="400" fill="hold">
                                          <p:stCondLst>
                                            <p:cond delay="1200"/>
                                          </p:stCondLst>
                                        </p:cTn>
                                        <p:tgtEl>
                                          <p:spTgt spid="37"/>
                                        </p:tgtEl>
                                        <p:attrNameLst>
                                          <p:attrName>r</p:attrName>
                                        </p:attrNameLst>
                                      </p:cBhvr>
                                    </p:animRot>
                                    <p:animRot by="120000">
                                      <p:cBhvr>
                                        <p:cTn id="32" dur="400" fill="hold">
                                          <p:stCondLst>
                                            <p:cond delay="1600"/>
                                          </p:stCondLst>
                                        </p:cTn>
                                        <p:tgtEl>
                                          <p:spTgt spid="3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xmlns="" id="{716D987F-C125-476E-B546-60ACE0C6FA40}"/>
              </a:ext>
            </a:extLst>
          </p:cNvPr>
          <p:cNvSpPr/>
          <p:nvPr/>
        </p:nvSpPr>
        <p:spPr>
          <a:xfrm>
            <a:off x="334944" y="1183505"/>
            <a:ext cx="8422444" cy="2677656"/>
          </a:xfrm>
          <a:prstGeom prst="rect">
            <a:avLst/>
          </a:prstGeom>
        </p:spPr>
        <p:txBody>
          <a:bodyPr wrap="square">
            <a:spAutoFit/>
          </a:bodyPr>
          <a:lstStyle/>
          <a:p>
            <a:pPr lvl="0" indent="457200" algn="just"/>
            <a:r>
              <a:rPr lang="vi-VN" sz="2400" b="1" dirty="0">
                <a:latin typeface="Cambria" panose="02040503050406030204" pitchFamily="18" charset="0"/>
                <a:ea typeface="Cambria" panose="02040503050406030204" pitchFamily="18" charset="0"/>
              </a:rPr>
              <a:t>- Tìm hiểu,sưu tầm và giới thiệu được một số tư liệu lịch sử (câu chuyện, văn bản, tranh ảnh...)</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liên quan đến Triều Nguyễn.</a:t>
            </a:r>
          </a:p>
          <a:p>
            <a:pPr lvl="0" indent="457200" algn="just"/>
            <a:r>
              <a:rPr lang="vi-VN" sz="2400" b="1" dirty="0">
                <a:latin typeface="Cambria" panose="02040503050406030204" pitchFamily="18" charset="0"/>
                <a:ea typeface="Cambria" panose="02040503050406030204" pitchFamily="18" charset="0"/>
              </a:rPr>
              <a:t>- Trình bày được những nét chính về lịch sử Việt Nam thời nhà Nguyễn thông qua các câu chuyện về một số nhân vật lịch sử: vua Gia Long, vua Minh Mạng, Nguyễn Công Trứ, Nguyễn T</a:t>
            </a:r>
            <a:r>
              <a:rPr lang="en-US" sz="2400" b="1" dirty="0">
                <a:latin typeface="Cambria" panose="02040503050406030204" pitchFamily="18" charset="0"/>
                <a:ea typeface="Cambria" panose="02040503050406030204" pitchFamily="18" charset="0"/>
              </a:rPr>
              <a:t>r</a:t>
            </a:r>
            <a:r>
              <a:rPr lang="vi-VN" sz="2400" b="1" dirty="0">
                <a:latin typeface="Cambria" panose="02040503050406030204" pitchFamily="18" charset="0"/>
                <a:ea typeface="Cambria" panose="02040503050406030204" pitchFamily="18" charset="0"/>
              </a:rPr>
              <a:t>ường Tộ.</a:t>
            </a:r>
          </a:p>
        </p:txBody>
      </p:sp>
      <p:pic>
        <p:nvPicPr>
          <p:cNvPr id="2" name="Picture 1">
            <a:extLst>
              <a:ext uri="{FF2B5EF4-FFF2-40B4-BE49-F238E27FC236}">
                <a16:creationId xmlns:a16="http://schemas.microsoft.com/office/drawing/2014/main" xmlns="" id="{54E3F4FE-49C0-38C2-11C3-085C29D6F41D}"/>
              </a:ext>
            </a:extLst>
          </p:cNvPr>
          <p:cNvPicPr>
            <a:picLocks noChangeAspect="1"/>
          </p:cNvPicPr>
          <p:nvPr/>
        </p:nvPicPr>
        <p:blipFill>
          <a:blip r:embed="rId4"/>
          <a:stretch>
            <a:fillRect/>
          </a:stretch>
        </p:blipFill>
        <p:spPr>
          <a:xfrm>
            <a:off x="-1882277" y="263583"/>
            <a:ext cx="12628701" cy="852571"/>
          </a:xfrm>
          <a:prstGeom prst="rect">
            <a:avLst/>
          </a:prstGeom>
        </p:spPr>
      </p:pic>
    </p:spTree>
    <p:extLst>
      <p:ext uri="{BB962C8B-B14F-4D97-AF65-F5344CB8AC3E}">
        <p14:creationId xmlns:p14="http://schemas.microsoft.com/office/powerpoint/2010/main" val="2435599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xmlns="" id="{F53D446F-AD52-AFC5-75F5-DE675FA02ABF}"/>
              </a:ext>
            </a:extLst>
          </p:cNvPr>
          <p:cNvPicPr>
            <a:picLocks noChangeAspect="1"/>
          </p:cNvPicPr>
          <p:nvPr/>
        </p:nvPicPr>
        <p:blipFill>
          <a:blip r:embed="rId5"/>
          <a:stretch>
            <a:fillRect/>
          </a:stretch>
        </p:blipFill>
        <p:spPr>
          <a:xfrm>
            <a:off x="1857231" y="1557338"/>
            <a:ext cx="5286520" cy="1797048"/>
          </a:xfrm>
          <a:prstGeom prst="rect">
            <a:avLst/>
          </a:prstGeom>
        </p:spPr>
      </p:pic>
    </p:spTree>
    <p:extLst>
      <p:ext uri="{BB962C8B-B14F-4D97-AF65-F5344CB8AC3E}">
        <p14:creationId xmlns:p14="http://schemas.microsoft.com/office/powerpoint/2010/main" val="2721061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457223">
              <a:buClrTx/>
            </a:pPr>
            <a:endParaRPr lang="en-US" sz="900" kern="1200">
              <a:solidFill>
                <a:prstClr val="black"/>
              </a:solidFill>
              <a:latin typeface="Calibri"/>
              <a:ea typeface="+mn-ea"/>
              <a:cs typeface="+mn-cs"/>
            </a:endParaRPr>
          </a:p>
        </p:txBody>
      </p:sp>
      <p:sp>
        <p:nvSpPr>
          <p:cNvPr id="3" name="Freeform 3"/>
          <p:cNvSpPr/>
          <p:nvPr/>
        </p:nvSpPr>
        <p:spPr>
          <a:xfrm>
            <a:off x="1662372" y="4314895"/>
            <a:ext cx="3782015" cy="3252533"/>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4" name="Freeform 4"/>
          <p:cNvSpPr/>
          <p:nvPr/>
        </p:nvSpPr>
        <p:spPr>
          <a:xfrm rot="1366441" flipH="1">
            <a:off x="-132081" y="2630204"/>
            <a:ext cx="1073564" cy="2399026"/>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5" name="Freeform 5"/>
          <p:cNvSpPr/>
          <p:nvPr/>
        </p:nvSpPr>
        <p:spPr>
          <a:xfrm>
            <a:off x="-1291476" y="3210365"/>
            <a:ext cx="3247256" cy="3088953"/>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6" name="Freeform 6"/>
          <p:cNvSpPr/>
          <p:nvPr/>
        </p:nvSpPr>
        <p:spPr>
          <a:xfrm rot="1743279">
            <a:off x="6951812" y="-805922"/>
            <a:ext cx="2411527" cy="1739314"/>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7" name="Freeform 7"/>
          <p:cNvSpPr/>
          <p:nvPr/>
        </p:nvSpPr>
        <p:spPr>
          <a:xfrm rot="-1506940">
            <a:off x="7671504" y="692720"/>
            <a:ext cx="2485774" cy="1199386"/>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8" name="Freeform 8"/>
          <p:cNvSpPr/>
          <p:nvPr/>
        </p:nvSpPr>
        <p:spPr>
          <a:xfrm rot="-2381061">
            <a:off x="8293730" y="3001595"/>
            <a:ext cx="1073564" cy="2399026"/>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9" name="Freeform 9"/>
          <p:cNvSpPr/>
          <p:nvPr/>
        </p:nvSpPr>
        <p:spPr>
          <a:xfrm rot="-1389702">
            <a:off x="-875217" y="667009"/>
            <a:ext cx="1644989" cy="271898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0" name="Freeform 10"/>
          <p:cNvSpPr/>
          <p:nvPr/>
        </p:nvSpPr>
        <p:spPr>
          <a:xfrm rot="3100737">
            <a:off x="-409946" y="-1237380"/>
            <a:ext cx="2044033" cy="3039455"/>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1" name="Freeform 11"/>
          <p:cNvSpPr/>
          <p:nvPr/>
        </p:nvSpPr>
        <p:spPr>
          <a:xfrm rot="-456390">
            <a:off x="7238427" y="4095751"/>
            <a:ext cx="2782447" cy="1318184"/>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2" name="Freeform 12"/>
          <p:cNvSpPr/>
          <p:nvPr/>
        </p:nvSpPr>
        <p:spPr>
          <a:xfrm rot="9179013" flipH="1">
            <a:off x="3550147" y="-1298307"/>
            <a:ext cx="1073564" cy="2399026"/>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3" name="Freeform 13"/>
          <p:cNvSpPr/>
          <p:nvPr/>
        </p:nvSpPr>
        <p:spPr>
          <a:xfrm rot="1070216">
            <a:off x="4337077" y="-1514383"/>
            <a:ext cx="2783567" cy="2439101"/>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4" name="Freeform 14"/>
          <p:cNvSpPr/>
          <p:nvPr/>
        </p:nvSpPr>
        <p:spPr>
          <a:xfrm rot="4437633">
            <a:off x="2609856" y="-977571"/>
            <a:ext cx="1078471" cy="2173241"/>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5" name="Freeform 15"/>
          <p:cNvSpPr/>
          <p:nvPr/>
        </p:nvSpPr>
        <p:spPr>
          <a:xfrm rot="-2474619" flipH="1">
            <a:off x="8411704" y="1575733"/>
            <a:ext cx="1644989" cy="271898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6" name="Freeform 16"/>
          <p:cNvSpPr/>
          <p:nvPr/>
        </p:nvSpPr>
        <p:spPr>
          <a:xfrm>
            <a:off x="5995078" y="4238378"/>
            <a:ext cx="1608272" cy="1560024"/>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7" name="Freeform 17"/>
          <p:cNvSpPr/>
          <p:nvPr/>
        </p:nvSpPr>
        <p:spPr>
          <a:xfrm rot="-2207307">
            <a:off x="3632686" y="4149303"/>
            <a:ext cx="2074550" cy="2138711"/>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334729" y="1585451"/>
            <a:ext cx="6238568" cy="1107996"/>
          </a:xfrm>
          <a:prstGeom prst="rect">
            <a:avLst/>
          </a:prstGeom>
          <a:noFill/>
        </p:spPr>
        <p:txBody>
          <a:bodyPr wrap="square" rtlCol="0">
            <a:spAutoFit/>
          </a:bodyPr>
          <a:lstStyle/>
          <a:p>
            <a:pPr algn="ctr" defTabSz="685800">
              <a:buClrTx/>
            </a:pPr>
            <a:r>
              <a:rPr lang="vi-VN" sz="3300" b="1" kern="1200" dirty="0">
                <a:solidFill>
                  <a:prstClr val="black"/>
                </a:solidFill>
                <a:latin typeface="Cambria" panose="02040503050406030204" pitchFamily="18" charset="0"/>
                <a:ea typeface="Cambria" panose="02040503050406030204" pitchFamily="18" charset="0"/>
                <a:cs typeface="+mn-cs"/>
              </a:rPr>
              <a:t>Hoạt động 1</a:t>
            </a:r>
            <a:r>
              <a:rPr lang="en-US" sz="3300" b="1" kern="1200" dirty="0">
                <a:solidFill>
                  <a:prstClr val="black"/>
                </a:solidFill>
                <a:latin typeface="Cambria" panose="02040503050406030204" pitchFamily="18" charset="0"/>
                <a:ea typeface="Cambria" panose="02040503050406030204" pitchFamily="18" charset="0"/>
                <a:cs typeface="+mn-cs"/>
              </a:rPr>
              <a:t>: </a:t>
            </a:r>
            <a:r>
              <a:rPr lang="vi-VN" sz="3300" b="1" kern="1200" dirty="0">
                <a:solidFill>
                  <a:prstClr val="black"/>
                </a:solidFill>
                <a:latin typeface="Cambria" panose="02040503050406030204" pitchFamily="18" charset="0"/>
                <a:ea typeface="Cambria" panose="02040503050406030204" pitchFamily="18" charset="0"/>
                <a:cs typeface="+mn-cs"/>
              </a:rPr>
              <a:t>Triều Nguyễn và công cuộc xây dựng đất nước.</a:t>
            </a:r>
            <a:endParaRPr lang="en-US" sz="3300" kern="1200" dirty="0">
              <a:solidFill>
                <a:prstClr val="black"/>
              </a:solidFill>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79035" y="57186"/>
            <a:ext cx="6679580" cy="641624"/>
            <a:chOff x="3317309" y="3496366"/>
            <a:chExt cx="5960444" cy="769039"/>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559017"/>
              <a:ext cx="5840048" cy="461665"/>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a, Triều Nguyễn buổi đầu xây dựng đất nước</a:t>
              </a:r>
              <a:endParaRPr lang="en-US" sz="2400" b="1" dirty="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8607DDCA-C252-F1BB-13A5-9E3E498180B3}"/>
              </a:ext>
            </a:extLst>
          </p:cNvPr>
          <p:cNvSpPr txBox="1"/>
          <p:nvPr/>
        </p:nvSpPr>
        <p:spPr>
          <a:xfrm>
            <a:off x="217078" y="1811198"/>
            <a:ext cx="3656112" cy="1569660"/>
          </a:xfrm>
          <a:prstGeom prst="rect">
            <a:avLst/>
          </a:prstGeom>
          <a:solidFill>
            <a:schemeClr val="accent2">
              <a:lumMod val="20000"/>
              <a:lumOff val="80000"/>
            </a:schemeClr>
          </a:solidFill>
        </p:spPr>
        <p:txBody>
          <a:bodyPr wrap="square">
            <a:spAutoFit/>
          </a:bodyPr>
          <a:lstStyle/>
          <a:p>
            <a:pPr lvl="0" algn="just"/>
            <a:r>
              <a:rPr lang="en-US" sz="2400" b="1" dirty="0">
                <a:solidFill>
                  <a:srgbClr val="202124"/>
                </a:solidFill>
                <a:latin typeface="Cambria" panose="02040503050406030204" pitchFamily="18" charset="0"/>
                <a:ea typeface="Cambria" panose="02040503050406030204" pitchFamily="18" charset="0"/>
              </a:rPr>
              <a:t>Đ</a:t>
            </a:r>
            <a:r>
              <a:rPr lang="vi-VN" sz="2400" b="1" dirty="0">
                <a:solidFill>
                  <a:srgbClr val="202124"/>
                </a:solidFill>
                <a:latin typeface="Cambria" panose="02040503050406030204" pitchFamily="18" charset="0"/>
                <a:ea typeface="Cambria" panose="02040503050406030204" pitchFamily="18" charset="0"/>
              </a:rPr>
              <a:t>ọc thông tin SGK tr.56, làm việc nhóm thực hiện yêu cầu: </a:t>
            </a:r>
            <a:r>
              <a:rPr lang="vi-VN" sz="2400" dirty="0">
                <a:solidFill>
                  <a:srgbClr val="202124"/>
                </a:solidFill>
                <a:latin typeface="Cambria" panose="02040503050406030204" pitchFamily="18" charset="0"/>
                <a:ea typeface="Cambria" panose="02040503050406030204" pitchFamily="18" charset="0"/>
              </a:rPr>
              <a:t>Nêu sự thành lập của Triều Nguyễn. </a:t>
            </a:r>
          </a:p>
        </p:txBody>
      </p:sp>
      <p:sp>
        <p:nvSpPr>
          <p:cNvPr id="12" name="TextBox 11">
            <a:extLst>
              <a:ext uri="{FF2B5EF4-FFF2-40B4-BE49-F238E27FC236}">
                <a16:creationId xmlns:a16="http://schemas.microsoft.com/office/drawing/2014/main" xmlns="" id="{3DE4A68D-3326-1850-7246-3916B869BF86}"/>
              </a:ext>
            </a:extLst>
          </p:cNvPr>
          <p:cNvSpPr txBox="1"/>
          <p:nvPr/>
        </p:nvSpPr>
        <p:spPr>
          <a:xfrm>
            <a:off x="4185424" y="877229"/>
            <a:ext cx="4765288" cy="4314001"/>
          </a:xfrm>
          <a:prstGeom prst="rect">
            <a:avLst/>
          </a:prstGeom>
          <a:noFill/>
        </p:spPr>
        <p:txBody>
          <a:bodyPr wrap="square" rtlCol="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Năm 1802, sau khi đánh bại Triều Tây Sơn, Nguyễn Ánh lập ra Triều Nguyễn, định đô ở Phú Xuân (Huế), lấy niên hiệu là Gia Long. Các vua Triều Nguyễn đã từng bước củng cố bộ máy nhà nước, cải cách hành chính, thống nhất đất nước,...</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Vua Gia Long ban hành bộ Hoàng Việt luật lệ nhằm củng cố trật tự xã hội. Trong những năm 1831 – 1832, vua Minh Mạng tiến hành cải cách hành chính, chia cả nước thành 30 tỉnh và 1 phủ.</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Các vị vua Triều Nguyễn tiếp tục các hoạt động thực thi chủ quyền biển, đảo, đặc biệt là đối với quần đảo Hoàng Sa và quần đảo Trường Sa.</a:t>
            </a:r>
            <a:r>
              <a:rPr lang="vi-VN" dirty="0">
                <a:solidFill>
                  <a:srgbClr val="002060"/>
                </a:solidFill>
                <a:latin typeface="Cambria" panose="02040503050406030204" pitchFamily="18" charset="0"/>
                <a:ea typeface="Cambria" panose="02040503050406030204" pitchFamily="18" charset="0"/>
              </a:rPr>
              <a:t/>
            </a:r>
            <a:br>
              <a:rPr lang="vi-VN" dirty="0">
                <a:solidFill>
                  <a:srgbClr val="002060"/>
                </a:solidFill>
                <a:latin typeface="Cambria" panose="02040503050406030204" pitchFamily="18" charset="0"/>
                <a:ea typeface="Cambria" panose="02040503050406030204" pitchFamily="18" charset="0"/>
              </a:rPr>
            </a:b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9935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457223">
                    <a:buClrTx/>
                    <a:defRPr/>
                  </a:pPr>
                  <a:endParaRPr lang="en-US" sz="900" kern="1200">
                    <a:solidFill>
                      <a:prstClr val="black"/>
                    </a:solidFill>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457223">
                  <a:buClrTx/>
                  <a:defRPr/>
                </a:pPr>
                <a:endParaRPr lang="en-US" sz="900" kern="1200" dirty="0">
                  <a:solidFill>
                    <a:prstClr val="black"/>
                  </a:solidFill>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defTabSz="457223">
                  <a:buClrTx/>
                  <a:defRPr/>
                </a:pPr>
                <a:endParaRPr lang="en-US" sz="900" kern="1200">
                  <a:solidFill>
                    <a:prstClr val="black"/>
                  </a:solidFill>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812868"/>
              <a:ext cx="9229725" cy="3031214"/>
            </a:xfrm>
            <a:prstGeom prst="rect">
              <a:avLst/>
            </a:prstGeom>
            <a:noFill/>
          </p:spPr>
          <p:txBody>
            <a:bodyPr wrap="square" rtlCol="0">
              <a:spAutoFit/>
            </a:bodyPr>
            <a:lstStyle/>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Năm 1802, sau khi đánh bại Triều Tây Sơn, Nguyễn Ánh lập ra Triều Nguyễn. </a:t>
              </a:r>
            </a:p>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Định đô ở Phú Xuân (Huế) lấy niên hiệu là Gia Long.</a:t>
              </a:r>
            </a:p>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Các vua Triều Nguyễn đã từng bước củng cố bộ máy nhà nước, cải cách hành chính, thống nhất đất nước...</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xmlns="" id="{B608F3A8-3E64-D9D0-7BC0-08E0F4C20531}"/>
              </a:ext>
            </a:extLst>
          </p:cNvPr>
          <p:cNvPicPr>
            <a:picLocks noChangeAspect="1"/>
          </p:cNvPicPr>
          <p:nvPr/>
        </p:nvPicPr>
        <p:blipFill>
          <a:blip r:embed="rId4"/>
          <a:stretch>
            <a:fillRect/>
          </a:stretch>
        </p:blipFill>
        <p:spPr>
          <a:xfrm>
            <a:off x="603726" y="317024"/>
            <a:ext cx="2903082" cy="3754914"/>
          </a:xfrm>
          <a:prstGeom prst="rect">
            <a:avLst/>
          </a:prstGeom>
        </p:spPr>
      </p:pic>
      <p:sp>
        <p:nvSpPr>
          <p:cNvPr id="19" name="TextBox 18">
            <a:extLst>
              <a:ext uri="{FF2B5EF4-FFF2-40B4-BE49-F238E27FC236}">
                <a16:creationId xmlns:a16="http://schemas.microsoft.com/office/drawing/2014/main" xmlns="" id="{09C04E8C-1494-1AAF-9D93-1B1993D3F2A8}"/>
              </a:ext>
            </a:extLst>
          </p:cNvPr>
          <p:cNvSpPr txBox="1"/>
          <p:nvPr/>
        </p:nvSpPr>
        <p:spPr>
          <a:xfrm>
            <a:off x="792956" y="4150518"/>
            <a:ext cx="2643188"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Vua</a:t>
            </a:r>
            <a:r>
              <a:rPr lang="en-US" sz="2800" b="1" dirty="0">
                <a:latin typeface="Cambria" panose="02040503050406030204" pitchFamily="18" charset="0"/>
                <a:ea typeface="Cambria" panose="02040503050406030204" pitchFamily="18" charset="0"/>
              </a:rPr>
              <a:t> Gia Long</a:t>
            </a:r>
          </a:p>
        </p:txBody>
      </p:sp>
      <p:sp>
        <p:nvSpPr>
          <p:cNvPr id="20" name="TextBox 19">
            <a:extLst>
              <a:ext uri="{FF2B5EF4-FFF2-40B4-BE49-F238E27FC236}">
                <a16:creationId xmlns:a16="http://schemas.microsoft.com/office/drawing/2014/main" xmlns="" id="{49EAAB9F-3EBC-C55E-E61C-4186969032D6}"/>
              </a:ext>
            </a:extLst>
          </p:cNvPr>
          <p:cNvSpPr txBox="1"/>
          <p:nvPr/>
        </p:nvSpPr>
        <p:spPr>
          <a:xfrm>
            <a:off x="3881820" y="1153973"/>
            <a:ext cx="4604955" cy="2677656"/>
          </a:xfrm>
          <a:prstGeom prst="rect">
            <a:avLst/>
          </a:prstGeom>
          <a:solidFill>
            <a:schemeClr val="accent2">
              <a:lumMod val="20000"/>
              <a:lumOff val="80000"/>
            </a:schemeClr>
          </a:solidFill>
        </p:spPr>
        <p:txBody>
          <a:bodyPr wrap="square">
            <a:spAutoFit/>
          </a:bodyPr>
          <a:lstStyle/>
          <a:p>
            <a:pPr lvl="0" algn="just"/>
            <a:r>
              <a:rPr lang="en-US" sz="2800" b="1" dirty="0">
                <a:solidFill>
                  <a:srgbClr val="202124"/>
                </a:solidFill>
                <a:latin typeface="Cambria" panose="02040503050406030204" pitchFamily="18" charset="0"/>
                <a:ea typeface="Cambria" panose="02040503050406030204" pitchFamily="18" charset="0"/>
              </a:rPr>
              <a:t>Trong </a:t>
            </a:r>
            <a:r>
              <a:rPr lang="en-US" sz="2800" b="1" dirty="0" err="1">
                <a:solidFill>
                  <a:srgbClr val="202124"/>
                </a:solidFill>
                <a:latin typeface="Cambria" panose="02040503050406030204" pitchFamily="18" charset="0"/>
                <a:ea typeface="Cambria" panose="02040503050406030204" pitchFamily="18" charset="0"/>
              </a:rPr>
              <a:t>hình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là</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Gia Long – </a:t>
            </a:r>
            <a:r>
              <a:rPr lang="en-US" sz="2800" b="1" dirty="0" err="1">
                <a:solidFill>
                  <a:srgbClr val="202124"/>
                </a:solidFill>
                <a:latin typeface="Cambria" panose="02040503050406030204" pitchFamily="18" charset="0"/>
                <a:ea typeface="Cambria" panose="02040503050406030204" pitchFamily="18" charset="0"/>
              </a:rPr>
              <a:t>vị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sáng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lập</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ra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Nguyễn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đại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quân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chủ</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cuối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cùng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trong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lịch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sử</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Việt</a:t>
            </a:r>
            <a:r>
              <a:rPr lang="en-US" sz="2800" b="1" dirty="0">
                <a:solidFill>
                  <a:srgbClr val="202124"/>
                </a:solidFill>
                <a:latin typeface="Cambria" panose="02040503050406030204" pitchFamily="18" charset="0"/>
                <a:ea typeface="Cambria" panose="02040503050406030204" pitchFamily="18" charset="0"/>
              </a:rPr>
              <a:t> Nam. </a:t>
            </a:r>
            <a:r>
              <a:rPr lang="en-US" sz="2800" b="1" dirty="0" err="1">
                <a:solidFill>
                  <a:srgbClr val="202124"/>
                </a:solidFill>
                <a:latin typeface="Cambria" panose="02040503050406030204" pitchFamily="18" charset="0"/>
                <a:ea typeface="Cambria" panose="02040503050406030204" pitchFamily="18" charset="0"/>
              </a:rPr>
              <a:t>Ông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vì</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từ</a:t>
            </a:r>
            <a:r>
              <a:rPr lang="en-US" sz="2800" b="1" dirty="0">
                <a:solidFill>
                  <a:srgbClr val="202124"/>
                </a:solidFill>
                <a:latin typeface="Cambria" panose="02040503050406030204" pitchFamily="18" charset="0"/>
                <a:ea typeface="Cambria" panose="02040503050406030204" pitchFamily="18" charset="0"/>
              </a:rPr>
              <a:t> 1802 </a:t>
            </a:r>
            <a:r>
              <a:rPr lang="en-US" sz="2800" b="1" dirty="0" err="1">
                <a:solidFill>
                  <a:srgbClr val="202124"/>
                </a:solidFill>
                <a:latin typeface="Cambria" panose="02040503050406030204" pitchFamily="18" charset="0"/>
                <a:ea typeface="Cambria" panose="02040503050406030204" pitchFamily="18" charset="0"/>
              </a:rPr>
              <a:t>đến</a:t>
            </a:r>
            <a:r>
              <a:rPr lang="en-US" sz="2800" b="1" dirty="0">
                <a:solidFill>
                  <a:srgbClr val="202124"/>
                </a:solidFill>
                <a:latin typeface="Cambria" panose="02040503050406030204" pitchFamily="18" charset="0"/>
                <a:ea typeface="Cambria" panose="02040503050406030204" pitchFamily="18" charset="0"/>
              </a:rPr>
              <a:t> 1820. </a:t>
            </a:r>
            <a:endParaRPr lang="vi-VN" sz="2800" dirty="0">
              <a:solidFill>
                <a:srgbClr val="2021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9876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1057</TotalTime>
  <Words>989</Words>
  <Application>Microsoft Office PowerPoint</Application>
  <PresentationFormat>On-screen Show (16:9)</PresentationFormat>
  <Paragraphs>61</Paragraphs>
  <Slides>31</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Arial</vt:lpstr>
      <vt:lpstr>Calibri</vt:lpstr>
      <vt:lpstr>Calibri Light</vt:lpstr>
      <vt:lpstr>Cambria</vt:lpstr>
      <vt:lpstr>Times New Roman</vt:lpstr>
      <vt:lpstr>UTM Karate</vt:lpstr>
      <vt:lpstr>UVN May Chu P12</vt:lpstr>
      <vt:lpstr>Classic English Novels by Slidesgo</vt:lpstr>
      <vt:lpstr>1_Custom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Acer</cp:lastModifiedBy>
  <cp:revision>44</cp:revision>
  <dcterms:modified xsi:type="dcterms:W3CDTF">2025-01-04T02:19:32Z</dcterms:modified>
  <cp:category>9Slide.vn</cp:category>
</cp:coreProperties>
</file>