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4" r:id="rId3"/>
    <p:sldId id="267" r:id="rId4"/>
    <p:sldId id="268" r:id="rId5"/>
    <p:sldId id="272" r:id="rId6"/>
    <p:sldId id="269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aytone One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3: </a:t>
            </a:r>
            <a:r>
              <a:rPr lang="vi-VN" sz="7200" dirty="0" err="1">
                <a:latin typeface="Paytone One" panose="020B0604020202020204" charset="0"/>
              </a:rPr>
              <a:t>Tìm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kiếm</a:t>
            </a:r>
            <a:r>
              <a:rPr lang="vi-VN" sz="7200" dirty="0">
                <a:latin typeface="Paytone One" panose="020B0604020202020204" charset="0"/>
              </a:rPr>
              <a:t> thông tin trong </a:t>
            </a:r>
            <a:r>
              <a:rPr lang="vi-VN" sz="7200" dirty="0" err="1">
                <a:latin typeface="Paytone One" panose="020B0604020202020204" charset="0"/>
              </a:rPr>
              <a:t>giải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quyết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vấn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đề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1482285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1115646" y="106046"/>
              <a:ext cx="6320918" cy="761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3. TỔ CHỨC LƯU TRỮ, </a:t>
              </a:r>
            </a:p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TÌM KIẾM VÀ TRAO ĐỔI THÔNG TIN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75879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521676" y="652152"/>
            <a:ext cx="14064127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Sự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cần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thiết</a:t>
            </a:r>
            <a:r>
              <a:rPr lang="vi-VN" sz="5400" b="1" dirty="0">
                <a:latin typeface="Paytone One"/>
                <a:sym typeface="Paytone One"/>
              </a:rPr>
              <a:t>, </a:t>
            </a:r>
            <a:r>
              <a:rPr lang="vi-VN" sz="5400" b="1" dirty="0" err="1">
                <a:latin typeface="Paytone One"/>
                <a:sym typeface="Paytone One"/>
              </a:rPr>
              <a:t>tầm</a:t>
            </a:r>
            <a:r>
              <a:rPr lang="vi-VN" sz="5400" b="1" dirty="0">
                <a:latin typeface="Paytone One"/>
                <a:sym typeface="Paytone One"/>
              </a:rPr>
              <a:t> quan </a:t>
            </a:r>
            <a:r>
              <a:rPr lang="vi-VN" sz="5400" b="1" dirty="0" err="1">
                <a:latin typeface="Paytone One"/>
                <a:sym typeface="Paytone One"/>
              </a:rPr>
              <a:t>trọng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của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việc</a:t>
            </a:r>
            <a:r>
              <a:rPr lang="vi-VN" sz="5400" b="1" dirty="0">
                <a:latin typeface="Paytone One"/>
                <a:sym typeface="Paytone One"/>
              </a:rPr>
              <a:t> thu </a:t>
            </a:r>
            <a:r>
              <a:rPr lang="vi-VN" sz="5400" b="1" dirty="0" err="1">
                <a:latin typeface="Paytone One"/>
                <a:sym typeface="Paytone One"/>
              </a:rPr>
              <a:t>thập</a:t>
            </a:r>
            <a:r>
              <a:rPr lang="vi-VN" sz="5400" b="1" dirty="0">
                <a:latin typeface="Paytone One"/>
                <a:sym typeface="Paytone One"/>
              </a:rPr>
              <a:t>,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thông tin</a:t>
            </a:r>
            <a:endParaRPr sz="5400" dirty="0"/>
          </a:p>
        </p:txBody>
      </p:sp>
      <p:sp>
        <p:nvSpPr>
          <p:cNvPr id="338" name="Google Shape;338;p21"/>
          <p:cNvSpPr txBox="1"/>
          <p:nvPr/>
        </p:nvSpPr>
        <p:spPr>
          <a:xfrm>
            <a:off x="977727" y="4734193"/>
            <a:ext cx="8385419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1. Nha Trang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quanh năm </a:t>
            </a:r>
            <a:r>
              <a:rPr lang="vi-VN" sz="2400" dirty="0" err="1">
                <a:latin typeface="+mj-lt"/>
              </a:rPr>
              <a:t>nắng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nóng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An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6EEB86-2FAF-419E-9626-BCA88AAA8B7D}"/>
              </a:ext>
            </a:extLst>
          </p:cNvPr>
          <p:cNvSpPr txBox="1"/>
          <p:nvPr/>
        </p:nvSpPr>
        <p:spPr>
          <a:xfrm>
            <a:off x="5656904" y="3381190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74605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9930062" y="7331152"/>
            <a:ext cx="33045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15.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</a:t>
            </a:r>
            <a:endParaRPr sz="24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EF6612-ACD9-44A7-B25C-6C59F2DFC89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905296" y="4258069"/>
            <a:ext cx="3018256" cy="3073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2ED5AA-4F69-4CA0-A789-1884F9A5DC9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032277" y="4225329"/>
            <a:ext cx="3018256" cy="3064906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id="{88CF3459-A744-481A-9133-39E9BC0A25BE}"/>
              </a:ext>
            </a:extLst>
          </p:cNvPr>
          <p:cNvSpPr txBox="1"/>
          <p:nvPr/>
        </p:nvSpPr>
        <p:spPr>
          <a:xfrm>
            <a:off x="14039091" y="7331152"/>
            <a:ext cx="33045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16.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Minh</a:t>
            </a:r>
            <a:endParaRPr sz="2400" dirty="0">
              <a:latin typeface="+mj-lt"/>
            </a:endParaRPr>
          </a:p>
        </p:txBody>
      </p:sp>
      <p:sp>
        <p:nvSpPr>
          <p:cNvPr id="25" name="Google Shape;338;p21">
            <a:extLst>
              <a:ext uri="{FF2B5EF4-FFF2-40B4-BE49-F238E27FC236}">
                <a16:creationId xmlns:a16="http://schemas.microsoft.com/office/drawing/2014/main" id="{4A9DD2A1-6B72-482E-95CF-5BF74B73EC40}"/>
              </a:ext>
            </a:extLst>
          </p:cNvPr>
          <p:cNvSpPr txBox="1"/>
          <p:nvPr/>
        </p:nvSpPr>
        <p:spPr>
          <a:xfrm>
            <a:off x="1068542" y="6378748"/>
            <a:ext cx="8385419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2. </a:t>
            </a:r>
            <a:r>
              <a:rPr lang="vi-VN" sz="2400" dirty="0" err="1">
                <a:latin typeface="+mj-lt"/>
              </a:rPr>
              <a:t>Đà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phố</a:t>
            </a:r>
            <a:r>
              <a:rPr lang="vi-VN" sz="2400" dirty="0">
                <a:latin typeface="+mj-lt"/>
              </a:rPr>
              <a:t> cao nguyên, </a:t>
            </a:r>
            <a:r>
              <a:rPr lang="vi-VN" sz="2400" dirty="0" err="1">
                <a:latin typeface="+mj-lt"/>
              </a:rPr>
              <a:t>thời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tiết</a:t>
            </a:r>
            <a:r>
              <a:rPr lang="vi-VN" sz="2400" dirty="0">
                <a:latin typeface="+mj-lt"/>
              </a:rPr>
              <a:t> quanh năm </a:t>
            </a:r>
            <a:r>
              <a:rPr lang="vi-VN" sz="2400" dirty="0" err="1">
                <a:latin typeface="+mj-lt"/>
              </a:rPr>
              <a:t>mát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mẻ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tối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đêm </a:t>
            </a:r>
            <a:r>
              <a:rPr lang="vi-VN" sz="2400" dirty="0" err="1">
                <a:latin typeface="+mj-lt"/>
              </a:rPr>
              <a:t>khá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lạnh</a:t>
            </a:r>
            <a:r>
              <a:rPr lang="vi-VN" sz="2400" dirty="0">
                <a:latin typeface="+mj-lt"/>
              </a:rPr>
              <a:t>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Khoa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sp>
        <p:nvSpPr>
          <p:cNvPr id="28" name="Google Shape;338;p21">
            <a:extLst>
              <a:ext uri="{FF2B5EF4-FFF2-40B4-BE49-F238E27FC236}">
                <a16:creationId xmlns:a16="http://schemas.microsoft.com/office/drawing/2014/main" id="{FADFBBBA-B502-463D-A8D1-FDDB34FBC932}"/>
              </a:ext>
            </a:extLst>
          </p:cNvPr>
          <p:cNvSpPr txBox="1"/>
          <p:nvPr/>
        </p:nvSpPr>
        <p:spPr>
          <a:xfrm>
            <a:off x="1079236" y="8549102"/>
            <a:ext cx="1503610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3.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nước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nằm</a:t>
            </a:r>
            <a:r>
              <a:rPr lang="vi-VN" sz="2400" dirty="0">
                <a:latin typeface="+mj-lt"/>
              </a:rPr>
              <a:t> ở Nam </a:t>
            </a:r>
            <a:r>
              <a:rPr lang="vi-VN" sz="2400" dirty="0" err="1">
                <a:latin typeface="+mj-lt"/>
              </a:rPr>
              <a:t>bán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lúc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Úc</a:t>
            </a:r>
            <a:r>
              <a:rPr lang="vi-VN" sz="2400" dirty="0">
                <a:latin typeface="+mj-lt"/>
              </a:rPr>
              <a:t> đang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mùa</a:t>
            </a:r>
            <a:r>
              <a:rPr lang="vi-VN" sz="2400" dirty="0">
                <a:latin typeface="+mj-lt"/>
              </a:rPr>
              <a:t> đông. </a:t>
            </a:r>
            <a:r>
              <a:rPr lang="vi-VN" sz="2400" dirty="0" err="1">
                <a:latin typeface="+mj-lt"/>
              </a:rPr>
              <a:t>Với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chuẩn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bị</a:t>
            </a:r>
            <a:r>
              <a:rPr lang="vi-VN" sz="2400" dirty="0">
                <a:latin typeface="+mj-lt"/>
              </a:rPr>
              <a:t>, Minh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nghỉ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thế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?</a:t>
            </a:r>
          </a:p>
        </p:txBody>
      </p:sp>
      <p:pic>
        <p:nvPicPr>
          <p:cNvPr id="29" name="Google Shape;121;p14">
            <a:extLst>
              <a:ext uri="{FF2B5EF4-FFF2-40B4-BE49-F238E27FC236}">
                <a16:creationId xmlns:a16="http://schemas.microsoft.com/office/drawing/2014/main" id="{ACC84C14-BD76-4141-93B6-3B0EBF26227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2183" y="482606"/>
            <a:ext cx="3846484" cy="352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6" grpId="0"/>
      <p:bldP spid="47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8503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2" y="1596298"/>
            <a:ext cx="6765170" cy="2679803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091846" y="1953290"/>
            <a:ext cx="55803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Thu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tin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276778" y="4722482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148562" y="4711761"/>
            <a:ext cx="5160176" cy="9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E740571-B128-4B99-BA08-7F2078CFB4A2}"/>
              </a:ext>
            </a:extLst>
          </p:cNvPr>
          <p:cNvSpPr txBox="1"/>
          <p:nvPr/>
        </p:nvSpPr>
        <p:spPr>
          <a:xfrm>
            <a:off x="2645232" y="6078505"/>
            <a:ext cx="5558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CDEFAA-F601-4EDB-A326-9CB9B357B507}"/>
              </a:ext>
            </a:extLst>
          </p:cNvPr>
          <p:cNvSpPr txBox="1"/>
          <p:nvPr/>
        </p:nvSpPr>
        <p:spPr>
          <a:xfrm>
            <a:off x="2645232" y="6905438"/>
            <a:ext cx="5352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tham quan.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EC9CD7-1B44-4C6F-B7C9-0856A125532F}"/>
              </a:ext>
            </a:extLst>
          </p:cNvPr>
          <p:cNvSpPr txBox="1"/>
          <p:nvPr/>
        </p:nvSpPr>
        <p:spPr>
          <a:xfrm>
            <a:off x="2629393" y="7937634"/>
            <a:ext cx="528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quan.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3DDF3D4-7644-469E-A662-546908C4C15A}"/>
              </a:ext>
            </a:extLst>
          </p:cNvPr>
          <p:cNvSpPr txBox="1"/>
          <p:nvPr/>
        </p:nvSpPr>
        <p:spPr>
          <a:xfrm>
            <a:off x="2629393" y="8609526"/>
            <a:ext cx="5368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quan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/>
              <a:t>.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80415" y="1954797"/>
            <a:ext cx="1112520" cy="1016784"/>
          </a:xfrm>
          <a:prstGeom prst="rect">
            <a:avLst/>
          </a:prstGeom>
        </p:spPr>
      </p:pic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33022190-C0DD-44A7-9BA2-DD7C22E908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7653" y="6229086"/>
            <a:ext cx="271449" cy="271449"/>
          </a:xfrm>
          <a:prstGeom prst="rect">
            <a:avLst/>
          </a:prstGeom>
        </p:spPr>
      </p:pic>
      <p:pic>
        <p:nvPicPr>
          <p:cNvPr id="51" name="Graphic 50" descr="Checkmark with solid fill">
            <a:extLst>
              <a:ext uri="{FF2B5EF4-FFF2-40B4-BE49-F238E27FC236}">
                <a16:creationId xmlns:a16="http://schemas.microsoft.com/office/drawing/2014/main" id="{3A2063B1-B48E-464C-ACAB-F19766FAA1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61359" y="7391008"/>
            <a:ext cx="271449" cy="271449"/>
          </a:xfrm>
          <a:prstGeom prst="rect">
            <a:avLst/>
          </a:prstGeom>
        </p:spPr>
      </p:pic>
      <p:pic>
        <p:nvPicPr>
          <p:cNvPr id="52" name="Graphic 51" descr="Checkmark with solid fill">
            <a:extLst>
              <a:ext uri="{FF2B5EF4-FFF2-40B4-BE49-F238E27FC236}">
                <a16:creationId xmlns:a16="http://schemas.microsoft.com/office/drawing/2014/main" id="{42FB01E6-216C-4F9F-90B5-56FB9B5CD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29314" y="8037256"/>
            <a:ext cx="271449" cy="271449"/>
          </a:xfrm>
          <a:prstGeom prst="rect">
            <a:avLst/>
          </a:prstGeom>
        </p:spPr>
      </p:pic>
      <p:pic>
        <p:nvPicPr>
          <p:cNvPr id="53" name="Graphic 52" descr="Checkmark with solid fill">
            <a:extLst>
              <a:ext uri="{FF2B5EF4-FFF2-40B4-BE49-F238E27FC236}">
                <a16:creationId xmlns:a16="http://schemas.microsoft.com/office/drawing/2014/main" id="{16CEE549-D190-4641-B231-FFD7275209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86464" y="9060082"/>
            <a:ext cx="271449" cy="271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5" grpId="0"/>
      <p:bldP spid="46" grpId="0"/>
      <p:bldP spid="4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-2079186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633026" y="5006895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477" y="662599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1829229" y="1934575"/>
            <a:ext cx="6091703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tác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để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giải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quyết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vấn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đề</a:t>
            </a:r>
            <a:endParaRPr sz="54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95CF4C-AFC9-4E32-BA75-9826028E11D4}"/>
              </a:ext>
            </a:extLst>
          </p:cNvPr>
          <p:cNvGrpSpPr/>
          <p:nvPr/>
        </p:nvGrpSpPr>
        <p:grpSpPr>
          <a:xfrm>
            <a:off x="10679274" y="2401792"/>
            <a:ext cx="2042475" cy="759433"/>
            <a:chOff x="10697" y="0"/>
            <a:chExt cx="1437576" cy="502095"/>
          </a:xfrm>
        </p:grpSpPr>
        <p:sp>
          <p:nvSpPr>
            <p:cNvPr id="23" name="Shape 652">
              <a:extLst>
                <a:ext uri="{FF2B5EF4-FFF2-40B4-BE49-F238E27FC236}">
                  <a16:creationId xmlns:a16="http://schemas.microsoft.com/office/drawing/2014/main" id="{E53ADF78-D63C-4076-84CD-E0C5B317309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654">
              <a:extLst>
                <a:ext uri="{FF2B5EF4-FFF2-40B4-BE49-F238E27FC236}">
                  <a16:creationId xmlns:a16="http://schemas.microsoft.com/office/drawing/2014/main" id="{C8EDBC0D-9A7A-4B32-89CE-834D88FA05D2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655">
              <a:extLst>
                <a:ext uri="{FF2B5EF4-FFF2-40B4-BE49-F238E27FC236}">
                  <a16:creationId xmlns:a16="http://schemas.microsoft.com/office/drawing/2014/main" id="{D48D9AB4-729C-413E-B7A5-AA27F4BBCE1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A63606-39FB-4C21-A048-151FE9D20B35}"/>
              </a:ext>
            </a:extLst>
          </p:cNvPr>
          <p:cNvSpPr txBox="1"/>
          <p:nvPr/>
        </p:nvSpPr>
        <p:spPr>
          <a:xfrm>
            <a:off x="12753754" y="2578224"/>
            <a:ext cx="3404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5F4F6B-C757-4A82-BCFF-125D1B953E1A}"/>
              </a:ext>
            </a:extLst>
          </p:cNvPr>
          <p:cNvSpPr txBox="1"/>
          <p:nvPr/>
        </p:nvSpPr>
        <p:spPr>
          <a:xfrm>
            <a:off x="10711280" y="2572615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E0C340-EF9B-4185-9B5E-C55DF44DBD5D}"/>
              </a:ext>
            </a:extLst>
          </p:cNvPr>
          <p:cNvSpPr txBox="1"/>
          <p:nvPr/>
        </p:nvSpPr>
        <p:spPr>
          <a:xfrm>
            <a:off x="10750307" y="3312920"/>
            <a:ext cx="570846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Theo em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An, Minh, Khoa nên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theo phương </a:t>
            </a:r>
            <a:r>
              <a:rPr lang="vi-VN" sz="2400" dirty="0" err="1">
                <a:latin typeface="+mj-lt"/>
              </a:rPr>
              <a:t>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trinh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? </a:t>
            </a:r>
            <a:r>
              <a:rPr lang="vi-VN" sz="2400" dirty="0" err="1">
                <a:latin typeface="+mj-lt"/>
              </a:rPr>
              <a:t>Tại</a:t>
            </a:r>
            <a:r>
              <a:rPr lang="vi-VN" sz="2400" dirty="0">
                <a:latin typeface="+mj-lt"/>
              </a:rPr>
              <a:t> sao?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A. </a:t>
            </a:r>
            <a:r>
              <a:rPr lang="vi-VN" sz="2400" dirty="0">
                <a:latin typeface="+mj-lt"/>
              </a:rPr>
              <a:t>Ai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khả</a:t>
            </a:r>
            <a:r>
              <a:rPr lang="vi-VN" sz="2400" dirty="0">
                <a:latin typeface="+mj-lt"/>
              </a:rPr>
              <a:t> năng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thì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hộ</a:t>
            </a:r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.</a:t>
            </a:r>
          </a:p>
          <a:p>
            <a:pPr marL="457200" indent="-457200" algn="just">
              <a:buAutoNum type="alphaUcPeriod"/>
            </a:pPr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B.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riêng </a:t>
            </a:r>
            <a:r>
              <a:rPr lang="vi-VN" sz="2400" dirty="0" err="1">
                <a:latin typeface="+mj-lt"/>
              </a:rPr>
              <a:t>mình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nào</a:t>
            </a:r>
            <a:r>
              <a:rPr lang="vi-VN" sz="2400" dirty="0">
                <a:latin typeface="+mj-lt"/>
              </a:rPr>
              <a:t> hay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solidFill>
                  <a:srgbClr val="00B050"/>
                </a:solidFill>
                <a:latin typeface="+mj-lt"/>
              </a:rPr>
              <a:t>C. </a:t>
            </a:r>
            <a:r>
              <a:rPr lang="vi-VN" sz="2400" dirty="0">
                <a:latin typeface="+mj-lt"/>
              </a:rPr>
              <a:t>Chia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nhỏ</a:t>
            </a:r>
            <a:r>
              <a:rPr lang="vi-VN" sz="2400" dirty="0">
                <a:latin typeface="+mj-lt"/>
              </a:rPr>
              <a:t> hơn, phân công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tuỳ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điểm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mạnh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người</a:t>
            </a:r>
            <a:r>
              <a:rPr lang="vi-VN" sz="2400" dirty="0">
                <a:latin typeface="+mj-lt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846C09-D5C6-472B-97D0-FBCD3346FD0D}"/>
              </a:ext>
            </a:extLst>
          </p:cNvPr>
          <p:cNvSpPr/>
          <p:nvPr/>
        </p:nvSpPr>
        <p:spPr>
          <a:xfrm>
            <a:off x="10750307" y="6954436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8004316" y="861221"/>
            <a:ext cx="6974901" cy="20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khác</a:t>
            </a:r>
            <a:r>
              <a:rPr lang="vi-VN" sz="2400" dirty="0">
                <a:latin typeface="+mj-lt"/>
              </a:rPr>
              <a:t> nhau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chiếu</a:t>
            </a:r>
            <a:r>
              <a:rPr lang="vi-VN" sz="2400" dirty="0">
                <a:latin typeface="+mj-lt"/>
              </a:rPr>
              <a:t>. Tuy nhiên,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cả</a:t>
            </a:r>
            <a:r>
              <a:rPr lang="vi-VN" sz="2400" dirty="0">
                <a:latin typeface="+mj-lt"/>
              </a:rPr>
              <a:t> ba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cùng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sức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thành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chung.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29427" y="972779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7152068" y="3285356"/>
            <a:ext cx="7692846" cy="4948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Trong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nhóm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giải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quyết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vấn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đề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viên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dựa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điểm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mạnh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Ví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dụ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cho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bài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An, Minh,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Khoa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được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phân công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công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việc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dựa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kỹ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năng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sở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thích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của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: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An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chịu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trách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nhiệm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chỉnh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sửa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văn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bản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Minh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tập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trung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chỉnh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sửa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hình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ảnh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- Khoa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người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ghép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trang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chiếu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. 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Mỗi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viên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đều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có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ý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thức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tinh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thần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trách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nhiệm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,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hợp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tác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để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hoàn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thành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công </a:t>
            </a:r>
            <a:r>
              <a:rPr lang="vi-VN" sz="2400" b="0" i="0" dirty="0" err="1">
                <a:solidFill>
                  <a:srgbClr val="374151"/>
                </a:solidFill>
                <a:effectLst/>
                <a:latin typeface="+mj-lt"/>
              </a:rPr>
              <a:t>việc</a:t>
            </a:r>
            <a:r>
              <a:rPr lang="vi-VN" sz="2400" b="0" i="0" dirty="0">
                <a:solidFill>
                  <a:srgbClr val="374151"/>
                </a:solidFill>
                <a:effectLst/>
                <a:latin typeface="+mj-lt"/>
              </a:rPr>
              <a:t> chung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9083394" y="637600"/>
            <a:ext cx="8438411" cy="8903304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2" name="Google Shape;462;p26"/>
          <p:cNvPicPr preferRelativeResize="0"/>
          <p:nvPr/>
        </p:nvPicPr>
        <p:blipFill rotWithShape="1">
          <a:blip r:embed="rId4">
            <a:alphaModFix/>
          </a:blip>
          <a:srcRect l="18029" r="18028"/>
          <a:stretch/>
        </p:blipFill>
        <p:spPr>
          <a:xfrm>
            <a:off x="9144000" y="807618"/>
            <a:ext cx="8317199" cy="86717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039803" y="722052"/>
            <a:ext cx="7332672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64701" y="5143500"/>
            <a:ext cx="4328049" cy="49695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2257669" y="1216806"/>
            <a:ext cx="5743321" cy="251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làm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nhóm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thảo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luận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phân công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công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việc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dựa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vào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điểm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mạnh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của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mỗi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người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 </a:t>
            </a: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Khi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phân công,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có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ý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thức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, tinh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trách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nhiệm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;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hợp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tác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giúp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đỡ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nhau.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6633" y="1087295"/>
            <a:ext cx="1112520" cy="1016784"/>
          </a:xfrm>
          <a:prstGeom prst="rect">
            <a:avLst/>
          </a:prstGeom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249" y="4344380"/>
            <a:ext cx="8149102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685611" y="53741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2605565" y="5527285"/>
            <a:ext cx="3377702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/>
              <a:t>Chọn</a:t>
            </a:r>
            <a:r>
              <a:rPr lang="vi-VN" sz="2400" dirty="0"/>
              <a:t> </a:t>
            </a:r>
            <a:r>
              <a:rPr lang="vi-VN" sz="2400" dirty="0" err="1"/>
              <a:t>phát</a:t>
            </a:r>
            <a:r>
              <a:rPr lang="vi-VN" sz="2400" dirty="0"/>
              <a:t> </a:t>
            </a:r>
            <a:r>
              <a:rPr lang="vi-VN" sz="2400" dirty="0" err="1"/>
              <a:t>biểu</a:t>
            </a:r>
            <a:r>
              <a:rPr lang="vi-VN" sz="2400" dirty="0"/>
              <a:t> </a:t>
            </a:r>
            <a:r>
              <a:rPr lang="vi-VN" sz="2400" dirty="0" err="1"/>
              <a:t>đúng</a:t>
            </a:r>
            <a:r>
              <a:rPr lang="vi-VN" sz="2400" dirty="0"/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2353970" y="6240237"/>
            <a:ext cx="5148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2353970" y="7333613"/>
            <a:ext cx="5344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2353970" y="8385765"/>
            <a:ext cx="55093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49524A-4CCC-45BE-9857-02590B4EE60D}"/>
              </a:ext>
            </a:extLst>
          </p:cNvPr>
          <p:cNvSpPr/>
          <p:nvPr/>
        </p:nvSpPr>
        <p:spPr>
          <a:xfrm>
            <a:off x="2353970" y="7306804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627</Words>
  <Application>Microsoft Office PowerPoint</Application>
  <PresentationFormat>Custom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Calibri</vt:lpstr>
      <vt:lpstr>Arial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STD</cp:lastModifiedBy>
  <cp:revision>37</cp:revision>
  <dcterms:modified xsi:type="dcterms:W3CDTF">2025-10-05T12:44:03Z</dcterms:modified>
</cp:coreProperties>
</file>