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08" r:id="rId2"/>
    <p:sldId id="318" r:id="rId3"/>
    <p:sldId id="280" r:id="rId4"/>
    <p:sldId id="319" r:id="rId5"/>
    <p:sldId id="336" r:id="rId6"/>
    <p:sldId id="337" r:id="rId7"/>
    <p:sldId id="338" r:id="rId8"/>
    <p:sldId id="339" r:id="rId9"/>
    <p:sldId id="340" r:id="rId10"/>
    <p:sldId id="341" r:id="rId11"/>
    <p:sldId id="343" r:id="rId12"/>
    <p:sldId id="345" r:id="rId13"/>
    <p:sldId id="346" r:id="rId14"/>
    <p:sldId id="347" r:id="rId15"/>
    <p:sldId id="34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165" autoAdjust="0"/>
  </p:normalViewPr>
  <p:slideViewPr>
    <p:cSldViewPr snapToGrid="0">
      <p:cViewPr varScale="1">
        <p:scale>
          <a:sx n="58" d="100"/>
          <a:sy n="58" d="100"/>
        </p:scale>
        <p:origin x="9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16CEB-FE64-4DF2-91C1-9B29C284D7DA}" type="datetimeFigureOut">
              <a:rPr lang="en-US" smtClean="0"/>
              <a:t>05/10/2025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D7C723-BFE8-4355-BD82-AF705C176D13}" type="slidenum">
              <a:rPr lang="en-US" smtClean="0"/>
              <a:t>‹#›</a:t>
            </a:fld>
            <a:endParaRPr lang="en-US"/>
          </a:p>
        </p:txBody>
      </p:sp>
    </p:spTree>
    <p:extLst>
      <p:ext uri="{BB962C8B-B14F-4D97-AF65-F5344CB8AC3E}">
        <p14:creationId xmlns:p14="http://schemas.microsoft.com/office/powerpoint/2010/main" val="129014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ở</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4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rắn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lỏng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DD7C723-BFE8-4355-BD82-AF705C176D13}" type="slidenum">
              <a:rPr lang="en-US" smtClean="0"/>
              <a:t>1</a:t>
            </a:fld>
            <a:endParaRPr lang="en-US"/>
          </a:p>
        </p:txBody>
      </p:sp>
    </p:spTree>
    <p:extLst>
      <p:ext uri="{BB962C8B-B14F-4D97-AF65-F5344CB8AC3E}">
        <p14:creationId xmlns:p14="http://schemas.microsoft.com/office/powerpoint/2010/main" val="3105479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5054"/>
          <a:stretch/>
        </p:blipFill>
        <p:spPr>
          <a:xfrm>
            <a:off x="0" y="4919914"/>
            <a:ext cx="12192000" cy="3082413"/>
          </a:xfrm>
          <a:prstGeom prst="rect">
            <a:avLst/>
          </a:prstGeom>
        </p:spPr>
      </p:pic>
    </p:spTree>
    <p:extLst>
      <p:ext uri="{BB962C8B-B14F-4D97-AF65-F5344CB8AC3E}">
        <p14:creationId xmlns:p14="http://schemas.microsoft.com/office/powerpoint/2010/main" val="856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54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48CA52D-B9DA-2465-7F53-2E62957F91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314504030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svg"/><Relationship Id="rId1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9355" b="48817"/>
          <a:stretch/>
        </p:blipFill>
        <p:spPr>
          <a:xfrm>
            <a:off x="0" y="-573824"/>
            <a:ext cx="8613058" cy="3510116"/>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2741" r="20645" b="11398"/>
          <a:stretch/>
        </p:blipFill>
        <p:spPr>
          <a:xfrm>
            <a:off x="2667512" y="1"/>
            <a:ext cx="6909666" cy="6082868"/>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4113" t="18065" b="4946"/>
          <a:stretch/>
        </p:blipFill>
        <p:spPr>
          <a:xfrm>
            <a:off x="7624640" y="1007166"/>
            <a:ext cx="4567359" cy="5511622"/>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23226" r="66613" b="10322"/>
          <a:stretch/>
        </p:blipFill>
        <p:spPr>
          <a:xfrm>
            <a:off x="-88237" y="1107041"/>
            <a:ext cx="4302800" cy="4817264"/>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7">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t="55054"/>
          <a:stretch/>
        </p:blipFill>
        <p:spPr>
          <a:xfrm>
            <a:off x="56235" y="3815895"/>
            <a:ext cx="12192000" cy="3082413"/>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sp>
        <p:nvSpPr>
          <p:cNvPr id="11" name="Rectangle: Rounded Corners 10">
            <a:extLst>
              <a:ext uri="{FF2B5EF4-FFF2-40B4-BE49-F238E27FC236}">
                <a16:creationId xmlns:a16="http://schemas.microsoft.com/office/drawing/2014/main" id="{0BCB72B4-8D4F-4B83-8488-1BC9CB69C171}"/>
              </a:ext>
            </a:extLst>
          </p:cNvPr>
          <p:cNvSpPr/>
          <p:nvPr/>
        </p:nvSpPr>
        <p:spPr>
          <a:xfrm>
            <a:off x="2769704" y="933695"/>
            <a:ext cx="7196673" cy="3553198"/>
          </a:xfrm>
          <a:prstGeom prst="roundRect">
            <a:avLst>
              <a:gd name="adj" fmla="val 13777"/>
            </a:avLst>
          </a:prstGeom>
          <a:solidFill>
            <a:srgbClr val="96E0F9">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17号-萌趣果冻体"/>
              <a:cs typeface="+mn-cs"/>
            </a:endParaRPr>
          </a:p>
        </p:txBody>
      </p:sp>
      <p:pic>
        <p:nvPicPr>
          <p:cNvPr id="25" name="图片 24"/>
          <p:cNvPicPr>
            <a:picLocks noChangeAspect="1"/>
          </p:cNvPicPr>
          <p:nvPr/>
        </p:nvPicPr>
        <p:blipFill rotWithShape="1">
          <a:blip r:embed="rId10" cstate="print">
            <a:extLst>
              <a:ext uri="{28A0092B-C50C-407E-A947-70E740481C1C}">
                <a14:useLocalDpi xmlns:a14="http://schemas.microsoft.com/office/drawing/2010/main" val="0"/>
              </a:ext>
            </a:extLst>
          </a:blip>
          <a:srcRect l="17540" r="58871" b="49462"/>
          <a:stretch/>
        </p:blipFill>
        <p:spPr>
          <a:xfrm>
            <a:off x="1746326" y="118256"/>
            <a:ext cx="2875936" cy="3465872"/>
          </a:xfrm>
          <a:prstGeom prst="rect">
            <a:avLst/>
          </a:prstGeom>
        </p:spPr>
      </p:pic>
      <p:pic>
        <p:nvPicPr>
          <p:cNvPr id="21" name="Picture 20">
            <a:extLst>
              <a:ext uri="{FF2B5EF4-FFF2-40B4-BE49-F238E27FC236}">
                <a16:creationId xmlns:a16="http://schemas.microsoft.com/office/drawing/2014/main" id="{F1D3A831-09DF-4796-919A-50759580A352}"/>
              </a:ext>
            </a:extLst>
          </p:cNvPr>
          <p:cNvPicPr>
            <a:picLocks noChangeAspect="1"/>
          </p:cNvPicPr>
          <p:nvPr/>
        </p:nvPicPr>
        <p:blipFill>
          <a:blip r:embed="rId11"/>
          <a:stretch>
            <a:fillRect/>
          </a:stretch>
        </p:blipFill>
        <p:spPr>
          <a:xfrm>
            <a:off x="2246061" y="8912787"/>
            <a:ext cx="7260965" cy="1889924"/>
          </a:xfrm>
          <a:prstGeom prst="rect">
            <a:avLst/>
          </a:prstGeom>
        </p:spPr>
      </p:pic>
      <p:sp>
        <p:nvSpPr>
          <p:cNvPr id="12" name="Freeform 6">
            <a:extLst>
              <a:ext uri="{FF2B5EF4-FFF2-40B4-BE49-F238E27FC236}">
                <a16:creationId xmlns:a16="http://schemas.microsoft.com/office/drawing/2014/main" id="{72507C0E-4014-9B53-1DD9-06427D8E601C}"/>
              </a:ext>
            </a:extLst>
          </p:cNvPr>
          <p:cNvSpPr/>
          <p:nvPr/>
        </p:nvSpPr>
        <p:spPr>
          <a:xfrm>
            <a:off x="9803490" y="3624450"/>
            <a:ext cx="1867320" cy="3024000"/>
          </a:xfrm>
          <a:custGeom>
            <a:avLst/>
            <a:gdLst/>
            <a:ahLst/>
            <a:cxnLst/>
            <a:rect l="l" t="t" r="r" b="b"/>
            <a:pathLst>
              <a:path w="1867320" h="3024000">
                <a:moveTo>
                  <a:pt x="0" y="0"/>
                </a:moveTo>
                <a:lnTo>
                  <a:pt x="1867320" y="0"/>
                </a:lnTo>
                <a:lnTo>
                  <a:pt x="1867320" y="3024000"/>
                </a:lnTo>
                <a:lnTo>
                  <a:pt x="0" y="3024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2">
            <a:extLst>
              <a:ext uri="{FF2B5EF4-FFF2-40B4-BE49-F238E27FC236}">
                <a16:creationId xmlns:a16="http://schemas.microsoft.com/office/drawing/2014/main" id="{7E0EE687-B346-3507-C34D-2B84832D341B}"/>
              </a:ext>
            </a:extLst>
          </p:cNvPr>
          <p:cNvSpPr/>
          <p:nvPr/>
        </p:nvSpPr>
        <p:spPr>
          <a:xfrm>
            <a:off x="1089617"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2">
            <a:extLst>
              <a:ext uri="{FF2B5EF4-FFF2-40B4-BE49-F238E27FC236}">
                <a16:creationId xmlns:a16="http://schemas.microsoft.com/office/drawing/2014/main" id="{27BDBD30-DB99-866F-E495-3D433D52F175}"/>
              </a:ext>
            </a:extLst>
          </p:cNvPr>
          <p:cNvSpPr/>
          <p:nvPr/>
        </p:nvSpPr>
        <p:spPr>
          <a:xfrm>
            <a:off x="70442" y="5404575"/>
            <a:ext cx="1510708" cy="1453425"/>
          </a:xfrm>
          <a:custGeom>
            <a:avLst/>
            <a:gdLst/>
            <a:ahLst/>
            <a:cxnLst/>
            <a:rect l="l" t="t" r="r" b="b"/>
            <a:pathLst>
              <a:path w="3274016" h="3024000">
                <a:moveTo>
                  <a:pt x="0" y="0"/>
                </a:moveTo>
                <a:lnTo>
                  <a:pt x="3274016" y="0"/>
                </a:lnTo>
                <a:lnTo>
                  <a:pt x="3274016" y="3024000"/>
                </a:lnTo>
                <a:lnTo>
                  <a:pt x="0" y="3024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4C8F2C02-0A69-DC88-0EFC-2E8718096FC2}"/>
              </a:ext>
            </a:extLst>
          </p:cNvPr>
          <p:cNvPicPr>
            <a:picLocks noChangeAspect="1"/>
          </p:cNvPicPr>
          <p:nvPr/>
        </p:nvPicPr>
        <p:blipFill>
          <a:blip r:embed="rId16"/>
          <a:stretch>
            <a:fillRect/>
          </a:stretch>
        </p:blipFill>
        <p:spPr>
          <a:xfrm>
            <a:off x="4095204" y="1030188"/>
            <a:ext cx="3792041" cy="835224"/>
          </a:xfrm>
          <a:prstGeom prst="rect">
            <a:avLst/>
          </a:prstGeom>
        </p:spPr>
      </p:pic>
      <p:pic>
        <p:nvPicPr>
          <p:cNvPr id="17" name="Picture 16">
            <a:extLst>
              <a:ext uri="{FF2B5EF4-FFF2-40B4-BE49-F238E27FC236}">
                <a16:creationId xmlns:a16="http://schemas.microsoft.com/office/drawing/2014/main" id="{E768BF2A-913C-14D5-E312-CDB32078845C}"/>
              </a:ext>
            </a:extLst>
          </p:cNvPr>
          <p:cNvPicPr>
            <a:picLocks noChangeAspect="1"/>
          </p:cNvPicPr>
          <p:nvPr/>
        </p:nvPicPr>
        <p:blipFill>
          <a:blip r:embed="rId17"/>
          <a:stretch>
            <a:fillRect/>
          </a:stretch>
        </p:blipFill>
        <p:spPr>
          <a:xfrm>
            <a:off x="3047349" y="2054626"/>
            <a:ext cx="6230652" cy="2462997"/>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5FB30517-CA2C-6083-899A-A42BFC810EA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31907" y="80013"/>
            <a:ext cx="1661372" cy="1661372"/>
          </a:xfrm>
          <a:prstGeom prst="rect">
            <a:avLst/>
          </a:prstGeom>
        </p:spPr>
      </p:pic>
    </p:spTree>
    <p:extLst>
      <p:ext uri="{BB962C8B-B14F-4D97-AF65-F5344CB8AC3E}">
        <p14:creationId xmlns:p14="http://schemas.microsoft.com/office/powerpoint/2010/main" val="165566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E180D4A7-C9FB-4DFB-919C-405C955672EB}">
      <p14:showEvtLst xmlns:p14="http://schemas.microsoft.com/office/powerpoint/2010/main">
        <p14:playEvt time="1" objId="70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800767"/>
          </a:xfrm>
          <a:prstGeom prst="rect">
            <a:avLst/>
          </a:prstGeom>
          <a:solidFill>
            <a:schemeClr val="bg1"/>
          </a:solidFill>
        </p:spPr>
        <p:txBody>
          <a:bodyPr wrap="square" rtlCol="0">
            <a:spAutoFit/>
          </a:bodyPr>
          <a:lstStyle/>
          <a:p>
            <a:pPr algn="ctr"/>
            <a:r>
              <a:rPr lang="nl-NL" sz="4400" b="1" dirty="0">
                <a:solidFill>
                  <a:srgbClr val="FF0000"/>
                </a:solidFill>
                <a:latin typeface="Calibri" panose="020F0502020204030204" pitchFamily="34" charset="0"/>
                <a:cs typeface="Calibri" panose="020F0502020204030204" pitchFamily="34" charset="0"/>
              </a:rPr>
              <a:t>Hoạt động 3: Nêu ví dụ về sự biến đổi trạng thái của chất trong đời sống hằng ngày</a:t>
            </a:r>
            <a:endParaRPr lang="en-US" sz="44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457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61B09E9-42B5-5EB3-2A0F-491F996371D2}"/>
              </a:ext>
            </a:extLst>
          </p:cNvPr>
          <p:cNvGraphicFramePr>
            <a:graphicFrameLocks noGrp="1"/>
          </p:cNvGraphicFramePr>
          <p:nvPr>
            <p:extLst>
              <p:ext uri="{D42A27DB-BD31-4B8C-83A1-F6EECF244321}">
                <p14:modId xmlns:p14="http://schemas.microsoft.com/office/powerpoint/2010/main" val="4005308337"/>
              </p:ext>
            </p:extLst>
          </p:nvPr>
        </p:nvGraphicFramePr>
        <p:xfrm>
          <a:off x="896883" y="756745"/>
          <a:ext cx="9960303" cy="4508938"/>
        </p:xfrm>
        <a:graphic>
          <a:graphicData uri="http://schemas.openxmlformats.org/drawingml/2006/table">
            <a:tbl>
              <a:tblPr firstRow="1" bandRow="1">
                <a:tableStyleId>{5C22544A-7EE6-4342-B048-85BDC9FD1C3A}</a:tableStyleId>
              </a:tblPr>
              <a:tblGrid>
                <a:gridCol w="3320101">
                  <a:extLst>
                    <a:ext uri="{9D8B030D-6E8A-4147-A177-3AD203B41FA5}">
                      <a16:colId xmlns:a16="http://schemas.microsoft.com/office/drawing/2014/main" val="3792167953"/>
                    </a:ext>
                  </a:extLst>
                </a:gridCol>
                <a:gridCol w="3320101">
                  <a:extLst>
                    <a:ext uri="{9D8B030D-6E8A-4147-A177-3AD203B41FA5}">
                      <a16:colId xmlns:a16="http://schemas.microsoft.com/office/drawing/2014/main" val="3090250587"/>
                    </a:ext>
                  </a:extLst>
                </a:gridCol>
                <a:gridCol w="3320101">
                  <a:extLst>
                    <a:ext uri="{9D8B030D-6E8A-4147-A177-3AD203B41FA5}">
                      <a16:colId xmlns:a16="http://schemas.microsoft.com/office/drawing/2014/main" val="1990767606"/>
                    </a:ext>
                  </a:extLst>
                </a:gridCol>
              </a:tblGrid>
              <a:tr h="1210394">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lỏng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rắn</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b="1" dirty="0" err="1">
                          <a:latin typeface="Cambria" panose="02040503050406030204" pitchFamily="18" charset="0"/>
                          <a:ea typeface="Cambria" panose="02040503050406030204" pitchFamily="18" charset="0"/>
                        </a:rPr>
                        <a:t>Trạng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rắn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chuyển</a:t>
                      </a:r>
                      <a:r>
                        <a:rPr lang="en-US" sz="2800" b="1" dirty="0">
                          <a:latin typeface="Cambria" panose="02040503050406030204" pitchFamily="18" charset="0"/>
                          <a:ea typeface="Cambria" panose="02040503050406030204" pitchFamily="18" charset="0"/>
                        </a:rPr>
                        <a:t> sang </a:t>
                      </a:r>
                      <a:r>
                        <a:rPr lang="en-US" sz="2800" b="1" dirty="0" err="1">
                          <a:latin typeface="Cambria" panose="02040503050406030204" pitchFamily="18" charset="0"/>
                          <a:ea typeface="Cambria" panose="02040503050406030204" pitchFamily="18" charset="0"/>
                        </a:rPr>
                        <a:t>lỏng</a:t>
                      </a:r>
                      <a:endParaRPr lang="en-US" sz="28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4096020719"/>
                  </a:ext>
                </a:extLst>
              </a:tr>
              <a:tr h="32985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7793779"/>
                  </a:ext>
                </a:extLst>
              </a:tr>
            </a:tbl>
          </a:graphicData>
        </a:graphic>
      </p:graphicFrame>
      <p:sp>
        <p:nvSpPr>
          <p:cNvPr id="3" name="TextBox 2">
            <a:extLst>
              <a:ext uri="{FF2B5EF4-FFF2-40B4-BE49-F238E27FC236}">
                <a16:creationId xmlns:a16="http://schemas.microsoft.com/office/drawing/2014/main" id="{E1AAF7DE-63A1-00F1-D040-6023F6574385}"/>
              </a:ext>
            </a:extLst>
          </p:cNvPr>
          <p:cNvSpPr txBox="1"/>
          <p:nvPr/>
        </p:nvSpPr>
        <p:spPr>
          <a:xfrm>
            <a:off x="1765737" y="2007476"/>
            <a:ext cx="2123090" cy="646331"/>
          </a:xfrm>
          <a:prstGeom prst="rect">
            <a:avLst/>
          </a:prstGeom>
          <a:noFill/>
        </p:spPr>
        <p:txBody>
          <a:bodyPr wrap="square" rtlCol="0">
            <a:spAutoFit/>
          </a:bodyPr>
          <a:lstStyle/>
          <a:p>
            <a:r>
              <a:rPr lang="nl-NL" sz="3600" b="1" i="1" kern="0" dirty="0">
                <a:effectLst/>
                <a:latin typeface="Cambria" panose="02040503050406030204" pitchFamily="18" charset="0"/>
                <a:ea typeface="Cambria" panose="02040503050406030204" pitchFamily="18" charset="0"/>
              </a:rPr>
              <a:t>nước</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3D78D72-9C5E-1205-15D6-1E66B503103B}"/>
              </a:ext>
            </a:extLst>
          </p:cNvPr>
          <p:cNvSpPr txBox="1"/>
          <p:nvPr/>
        </p:nvSpPr>
        <p:spPr>
          <a:xfrm>
            <a:off x="4246177" y="1944413"/>
            <a:ext cx="3216167" cy="2246769"/>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để ở nhiệt độ thường hoặc làm lạnh.</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4E681AD-070C-4F09-878C-136D5588707D}"/>
              </a:ext>
            </a:extLst>
          </p:cNvPr>
          <p:cNvSpPr txBox="1"/>
          <p:nvPr/>
        </p:nvSpPr>
        <p:spPr>
          <a:xfrm>
            <a:off x="7577957" y="1933903"/>
            <a:ext cx="3216167" cy="1815882"/>
          </a:xfrm>
          <a:prstGeom prst="rect">
            <a:avLst/>
          </a:prstGeom>
          <a:noFill/>
        </p:spPr>
        <p:txBody>
          <a:bodyPr wrap="square" rtlCol="0">
            <a:spAutoFit/>
          </a:bodyPr>
          <a:lstStyle/>
          <a:p>
            <a:pPr algn="just"/>
            <a:r>
              <a:rPr lang="vi-VN" sz="2800" b="1" i="1" kern="0" dirty="0">
                <a:latin typeface="Cambria" panose="02040503050406030204" pitchFamily="18" charset="0"/>
                <a:ea typeface="Cambria" panose="02040503050406030204" pitchFamily="18" charset="0"/>
              </a:rPr>
              <a:t>cồn khô, nến, bơ, sô-cô-la, thủy tinh, sắt, đồng,... khi bị đun nóng.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776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9" name="Picture 8" descr="A logo with a black background&#10;&#10;Description automatically generated">
            <a:extLst>
              <a:ext uri="{FF2B5EF4-FFF2-40B4-BE49-F238E27FC236}">
                <a16:creationId xmlns:a16="http://schemas.microsoft.com/office/drawing/2014/main" id="{704C5C57-1F53-79C1-407A-51319B731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42663" y="541950"/>
            <a:ext cx="8315665" cy="6425741"/>
          </a:xfrm>
          <a:prstGeom prst="rect">
            <a:avLst/>
          </a:prstGeom>
        </p:spPr>
      </p:pic>
    </p:spTree>
    <p:extLst>
      <p:ext uri="{BB962C8B-B14F-4D97-AF65-F5344CB8AC3E}">
        <p14:creationId xmlns:p14="http://schemas.microsoft.com/office/powerpoint/2010/main" val="406813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0731" y="2758440"/>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03782" y="562671"/>
            <a:ext cx="8922656" cy="2119727"/>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en-US"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1. </a:t>
            </a:r>
            <a:r>
              <a:rPr lang="vi-VN" altLang="zh-CN" sz="40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Giải thích vì sao người ta sử dụng cồn là thành phần chính trong nước rửa tay khô?</a:t>
            </a:r>
            <a:endParaRPr kumimoji="0" lang="en-US" altLang="zh-CN" sz="40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grpSp>
        <p:nvGrpSpPr>
          <p:cNvPr id="4" name="Group 3">
            <a:extLst>
              <a:ext uri="{FF2B5EF4-FFF2-40B4-BE49-F238E27FC236}">
                <a16:creationId xmlns:a16="http://schemas.microsoft.com/office/drawing/2014/main" id="{D6279FBA-91D9-116D-3E05-F97FC3D1E3E0}"/>
              </a:ext>
            </a:extLst>
          </p:cNvPr>
          <p:cNvGrpSpPr/>
          <p:nvPr/>
        </p:nvGrpSpPr>
        <p:grpSpPr>
          <a:xfrm>
            <a:off x="408301" y="3360815"/>
            <a:ext cx="7600581" cy="3323764"/>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3576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1" i="1" dirty="0">
                  <a:solidFill>
                    <a:srgbClr val="07172E"/>
                  </a:solidFill>
                  <a:latin typeface="Calibri" panose="020F0502020204030204" pitchFamily="34" charset="0"/>
                  <a:ea typeface="字魂17号-萌趣果冻体"/>
                  <a:cs typeface="Calibri" panose="020F0502020204030204" pitchFamily="34" charset="0"/>
                </a:rPr>
                <a:t>Thành phần chính trong nước rửa tay khô là cồn (chiếm 60% đến 65%). Cồn là chất lỏng dễ bay hơi nên nhanh chóng chuyển từ trạng thái lỏng sang trạng thái khí giúp tay khô và sạch nhanh chóng</a:t>
              </a:r>
            </a:p>
          </p:txBody>
        </p:sp>
      </p:grpSp>
    </p:spTree>
    <p:extLst>
      <p:ext uri="{BB962C8B-B14F-4D97-AF65-F5344CB8AC3E}">
        <p14:creationId xmlns:p14="http://schemas.microsoft.com/office/powerpoint/2010/main" val="111865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B0E3D-66C3-0BD5-1302-706076538B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179" y="2106799"/>
            <a:ext cx="4541520" cy="4541520"/>
          </a:xfrm>
          <a:prstGeom prst="rect">
            <a:avLst/>
          </a:prstGeom>
        </p:spPr>
      </p:pic>
      <p:sp>
        <p:nvSpPr>
          <p:cNvPr id="3" name="矩形 8">
            <a:extLst>
              <a:ext uri="{FF2B5EF4-FFF2-40B4-BE49-F238E27FC236}">
                <a16:creationId xmlns:a16="http://schemas.microsoft.com/office/drawing/2014/main" id="{2A47D467-8251-516A-F7A1-F25E280DBF29}"/>
              </a:ext>
            </a:extLst>
          </p:cNvPr>
          <p:cNvSpPr/>
          <p:nvPr/>
        </p:nvSpPr>
        <p:spPr>
          <a:xfrm>
            <a:off x="2166844" y="331443"/>
            <a:ext cx="8922656" cy="1915416"/>
          </a:xfrm>
          <a:prstGeom prst="wedgeRoundRectCallout">
            <a:avLst>
              <a:gd name="adj1" fmla="val 46929"/>
              <a:gd name="adj2" fmla="val 77494"/>
              <a:gd name="adj3" fmla="val 16667"/>
            </a:avLst>
          </a:prstGeom>
          <a:solidFill>
            <a:schemeClr val="accent2">
              <a:lumMod val="60000"/>
              <a:lumOff val="40000"/>
            </a:schemeClr>
          </a:solidFill>
          <a:ln w="38100">
            <a:solidFill>
              <a:schemeClr val="tx1"/>
            </a:solidFill>
          </a:ln>
        </p:spPr>
        <p:txBody>
          <a:bodyPr wrap="square" lIns="68579" tIns="34289" rIns="68579" bIns="34289" rtlCol="0">
            <a:spAutoFit/>
          </a:bodyPr>
          <a:lstStyle/>
          <a:p>
            <a:pPr lvl="0" algn="ctr" defTabSz="685800"/>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 </a:t>
            </a:r>
            <a:r>
              <a:rPr lang="en-US"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2. </a:t>
            </a:r>
            <a:r>
              <a:rPr lang="vi-VN" altLang="zh-CN" sz="3600" b="1" kern="800" dirty="0">
                <a:ln w="22225">
                  <a:no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mn-lt"/>
              </a:rPr>
              <a:t>Đọc thông tin và giải thích vì sao trong tương lai gấu Bắc Cực có thể không còn nơi để sinh sống?</a:t>
            </a:r>
            <a:endParaRPr kumimoji="0" lang="en-US" altLang="zh-CN" sz="3600" b="1" i="0" u="none" strike="noStrike" kern="800" cap="none" spc="0" normalizeH="0" baseline="0" noProof="0" dirty="0">
              <a:ln w="22225">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ea"/>
              <a:sym typeface="+mn-lt"/>
            </a:endParaRPr>
          </a:p>
        </p:txBody>
      </p:sp>
      <p:pic>
        <p:nvPicPr>
          <p:cNvPr id="8" name="Picture 7">
            <a:extLst>
              <a:ext uri="{FF2B5EF4-FFF2-40B4-BE49-F238E27FC236}">
                <a16:creationId xmlns:a16="http://schemas.microsoft.com/office/drawing/2014/main" id="{182F8643-38CE-A829-3D9B-CADD0F625DE1}"/>
              </a:ext>
            </a:extLst>
          </p:cNvPr>
          <p:cNvPicPr>
            <a:picLocks noChangeAspect="1"/>
          </p:cNvPicPr>
          <p:nvPr/>
        </p:nvPicPr>
        <p:blipFill>
          <a:blip r:embed="rId3"/>
          <a:stretch>
            <a:fillRect/>
          </a:stretch>
        </p:blipFill>
        <p:spPr>
          <a:xfrm>
            <a:off x="379686" y="2708876"/>
            <a:ext cx="7566135" cy="3014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137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279FBA-91D9-116D-3E05-F97FC3D1E3E0}"/>
              </a:ext>
            </a:extLst>
          </p:cNvPr>
          <p:cNvGrpSpPr/>
          <p:nvPr/>
        </p:nvGrpSpPr>
        <p:grpSpPr>
          <a:xfrm>
            <a:off x="1091473" y="176180"/>
            <a:ext cx="10722155" cy="2293751"/>
            <a:chOff x="1637577" y="2467437"/>
            <a:chExt cx="8958020" cy="3921071"/>
          </a:xfrm>
        </p:grpSpPr>
        <p:sp>
          <p:nvSpPr>
            <p:cNvPr id="5" name="Rectangle: Diagonal Corners Rounded 4">
              <a:extLst>
                <a:ext uri="{FF2B5EF4-FFF2-40B4-BE49-F238E27FC236}">
                  <a16:creationId xmlns:a16="http://schemas.microsoft.com/office/drawing/2014/main" id="{7229B3E4-12F5-72E7-D12A-0793C67003D5}"/>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6" name="TextBox 5">
              <a:extLst>
                <a:ext uri="{FF2B5EF4-FFF2-40B4-BE49-F238E27FC236}">
                  <a16:creationId xmlns:a16="http://schemas.microsoft.com/office/drawing/2014/main" id="{4F794F1D-8232-7472-BE3A-7F65F02B4CBA}"/>
                </a:ext>
              </a:extLst>
            </p:cNvPr>
            <p:cNvSpPr txBox="1"/>
            <p:nvPr/>
          </p:nvSpPr>
          <p:spPr>
            <a:xfrm>
              <a:off x="1768741" y="2723887"/>
              <a:ext cx="8672569" cy="24326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Khi môi trường ô nhiễm, nhiệt độ trung bình của Trái Đất tăng làm băng tan ra. Quá trình băng chuyển từ trạng thái rắn sang trạng thái lỏng làm môi trường sống của gấu Bắc Cực là băng dần biến mất. </a:t>
              </a:r>
            </a:p>
          </p:txBody>
        </p:sp>
      </p:grpSp>
      <p:pic>
        <p:nvPicPr>
          <p:cNvPr id="10" name="Picture 9">
            <a:extLst>
              <a:ext uri="{FF2B5EF4-FFF2-40B4-BE49-F238E27FC236}">
                <a16:creationId xmlns:a16="http://schemas.microsoft.com/office/drawing/2014/main" id="{0C3C21F7-C005-1F23-DA35-4981B0715583}"/>
              </a:ext>
            </a:extLst>
          </p:cNvPr>
          <p:cNvPicPr>
            <a:picLocks noChangeAspect="1"/>
          </p:cNvPicPr>
          <p:nvPr/>
        </p:nvPicPr>
        <p:blipFill>
          <a:blip r:embed="rId2"/>
          <a:stretch>
            <a:fillRect/>
          </a:stretch>
        </p:blipFill>
        <p:spPr>
          <a:xfrm>
            <a:off x="2585545" y="2623944"/>
            <a:ext cx="7378262" cy="3972322"/>
          </a:xfrm>
          <a:prstGeom prst="rect">
            <a:avLst/>
          </a:prstGeom>
        </p:spPr>
      </p:pic>
    </p:spTree>
    <p:extLst>
      <p:ext uri="{BB962C8B-B14F-4D97-AF65-F5344CB8AC3E}">
        <p14:creationId xmlns:p14="http://schemas.microsoft.com/office/powerpoint/2010/main" val="17942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29355" b="48817"/>
          <a:stretch/>
        </p:blipFill>
        <p:spPr>
          <a:xfrm>
            <a:off x="0" y="0"/>
            <a:ext cx="8613058" cy="3510116"/>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22741" r="20645" b="11398"/>
          <a:stretch/>
        </p:blipFill>
        <p:spPr>
          <a:xfrm>
            <a:off x="2772696" y="0"/>
            <a:ext cx="6902245" cy="6076335"/>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64113" t="18065" b="4946"/>
          <a:stretch/>
        </p:blipFill>
        <p:spPr>
          <a:xfrm>
            <a:off x="7816644" y="1238864"/>
            <a:ext cx="4375355" cy="5279923"/>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226" r="66613" b="10322"/>
          <a:stretch/>
        </p:blipFill>
        <p:spPr>
          <a:xfrm>
            <a:off x="0" y="1592826"/>
            <a:ext cx="4070555" cy="4557251"/>
          </a:xfrm>
          <a:prstGeom prst="rect">
            <a:avLst/>
          </a:prstGeom>
        </p:spPr>
      </p:pic>
      <p:pic>
        <p:nvPicPr>
          <p:cNvPr id="700" name="图片 699" hidden="1">
            <a:extLst>
              <a:ext uri="{FF2B5EF4-FFF2-40B4-BE49-F238E27FC236}">
                <a16:creationId xmlns:a16="http://schemas.microsoft.com/office/drawing/2014/main" id="{18AF94C1-4EF8-4962-BFD2-79910FB014E1}"/>
              </a:ext>
            </a:extLst>
          </p:cNvPr>
          <p:cNvPicPr>
            <a:picLocks noChangeAspect="1"/>
          </p:cNvPicPr>
          <p:nvPr/>
        </p:nvPicPr>
        <p:blipFill rotWithShape="1">
          <a:blip r:embed="rId6">
            <a:extLst>
              <a:ext uri="{28A0092B-C50C-407E-A947-70E740481C1C}">
                <a14:useLocalDpi xmlns:a14="http://schemas.microsoft.com/office/drawing/2010/main" val="0"/>
              </a:ext>
            </a:extLst>
          </a:blip>
          <a:srcRect l="65023" t="70922" r="21987" b="1596"/>
          <a:stretch/>
        </p:blipFill>
        <p:spPr>
          <a:xfrm>
            <a:off x="-50501" y="4803156"/>
            <a:ext cx="1527480" cy="1809193"/>
          </a:xfrm>
          <a:prstGeom prst="rect">
            <a:avLst/>
          </a:prstGeom>
        </p:spPr>
      </p:pic>
      <p:pic>
        <p:nvPicPr>
          <p:cNvPr id="2" name="图片 1"/>
          <p:cNvPicPr>
            <a:picLocks noChangeAspect="1"/>
          </p:cNvPicPr>
          <p:nvPr/>
        </p:nvPicPr>
        <p:blipFill rotWithShape="1">
          <a:blip r:embed="rId7" cstate="print">
            <a:extLst>
              <a:ext uri="{28A0092B-C50C-407E-A947-70E740481C1C}">
                <a14:useLocalDpi xmlns:a14="http://schemas.microsoft.com/office/drawing/2010/main" val="0"/>
              </a:ext>
            </a:extLst>
          </a:blip>
          <a:srcRect t="55054"/>
          <a:stretch/>
        </p:blipFill>
        <p:spPr>
          <a:xfrm>
            <a:off x="0" y="3775587"/>
            <a:ext cx="12192000" cy="3082413"/>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56008" t="10967" b="52258"/>
          <a:stretch/>
        </p:blipFill>
        <p:spPr>
          <a:xfrm>
            <a:off x="6828502" y="752168"/>
            <a:ext cx="5363497" cy="2521974"/>
          </a:xfrm>
          <a:prstGeom prst="rect">
            <a:avLst/>
          </a:prstGeom>
        </p:spPr>
      </p:pic>
      <p:pic>
        <p:nvPicPr>
          <p:cNvPr id="25" name="图片 24"/>
          <p:cNvPicPr>
            <a:picLocks noChangeAspect="1"/>
          </p:cNvPicPr>
          <p:nvPr/>
        </p:nvPicPr>
        <p:blipFill rotWithShape="1">
          <a:blip r:embed="rId9" cstate="print">
            <a:extLst>
              <a:ext uri="{28A0092B-C50C-407E-A947-70E740481C1C}">
                <a14:useLocalDpi xmlns:a14="http://schemas.microsoft.com/office/drawing/2010/main" val="0"/>
              </a:ext>
            </a:extLst>
          </a:blip>
          <a:srcRect l="17540" r="58871" b="49462"/>
          <a:stretch/>
        </p:blipFill>
        <p:spPr>
          <a:xfrm>
            <a:off x="2138516" y="0"/>
            <a:ext cx="2875936" cy="3465872"/>
          </a:xfrm>
          <a:prstGeom prst="rect">
            <a:avLst/>
          </a:prstGeom>
        </p:spPr>
      </p:pic>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l="64476" t="20430" r="9395" b="17634"/>
          <a:stretch/>
        </p:blipFill>
        <p:spPr>
          <a:xfrm>
            <a:off x="7860890" y="1401097"/>
            <a:ext cx="3185652" cy="4247536"/>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60672" t="51941" r="22313" b="4079"/>
          <a:stretch/>
        </p:blipFill>
        <p:spPr>
          <a:xfrm>
            <a:off x="7397087" y="3562066"/>
            <a:ext cx="2074459" cy="3016155"/>
          </a:xfrm>
          <a:prstGeom prst="rect">
            <a:avLst/>
          </a:prstGeom>
        </p:spPr>
      </p:pic>
      <p:pic>
        <p:nvPicPr>
          <p:cNvPr id="8" name="Picture 7">
            <a:extLst>
              <a:ext uri="{FF2B5EF4-FFF2-40B4-BE49-F238E27FC236}">
                <a16:creationId xmlns:a16="http://schemas.microsoft.com/office/drawing/2014/main" id="{1425C6E3-A8A9-633F-3256-438F9D68E175}"/>
              </a:ext>
            </a:extLst>
          </p:cNvPr>
          <p:cNvPicPr>
            <a:picLocks noChangeAspect="1"/>
          </p:cNvPicPr>
          <p:nvPr/>
        </p:nvPicPr>
        <p:blipFill>
          <a:blip r:embed="rId12"/>
          <a:stretch>
            <a:fillRect/>
          </a:stretch>
        </p:blipFill>
        <p:spPr>
          <a:xfrm>
            <a:off x="2249918" y="1923131"/>
            <a:ext cx="7986452" cy="3621338"/>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66F727C-4D9A-530A-CD7D-53091C0568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1348" y="143075"/>
            <a:ext cx="1661372" cy="1661372"/>
          </a:xfrm>
          <a:prstGeom prst="rect">
            <a:avLst/>
          </a:prstGeom>
        </p:spPr>
      </p:pic>
    </p:spTree>
    <p:extLst>
      <p:ext uri="{BB962C8B-B14F-4D97-AF65-F5344CB8AC3E}">
        <p14:creationId xmlns:p14="http://schemas.microsoft.com/office/powerpoint/2010/main" val="410610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70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123658"/>
          </a:xfrm>
          <a:prstGeom prst="rect">
            <a:avLst/>
          </a:prstGeom>
          <a:solidFill>
            <a:schemeClr val="bg1"/>
          </a:solidFill>
        </p:spPr>
        <p:txBody>
          <a:bodyPr wrap="square" rtlCol="0">
            <a:spAutoFit/>
          </a:bodyPr>
          <a:lstStyle/>
          <a:p>
            <a:pPr lvl="0" algn="ctr"/>
            <a:r>
              <a:rPr lang="en-US" sz="4400" b="1" dirty="0" err="1">
                <a:solidFill>
                  <a:srgbClr val="AC2427"/>
                </a:solidFill>
                <a:latin typeface="Arial" panose="020B0604020202020204" pitchFamily="34" charset="0"/>
                <a:cs typeface="Arial" panose="020B0604020202020204" pitchFamily="34" charset="0"/>
              </a:rPr>
              <a:t>Hoạt</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động</a:t>
            </a:r>
            <a:r>
              <a:rPr lang="en-US" sz="4400" b="1" dirty="0">
                <a:solidFill>
                  <a:srgbClr val="AC2427"/>
                </a:solidFill>
                <a:latin typeface="Arial" panose="020B0604020202020204" pitchFamily="34" charset="0"/>
                <a:cs typeface="Arial" panose="020B0604020202020204" pitchFamily="34" charset="0"/>
              </a:rPr>
              <a:t> 1: </a:t>
            </a:r>
          </a:p>
          <a:p>
            <a:pPr lvl="0" algn="ctr"/>
            <a:r>
              <a:rPr lang="en-US" sz="4400" b="1" dirty="0" err="1">
                <a:solidFill>
                  <a:srgbClr val="AC2427"/>
                </a:solidFill>
                <a:latin typeface="Arial" panose="020B0604020202020204" pitchFamily="34" charset="0"/>
                <a:cs typeface="Arial" panose="020B0604020202020204" pitchFamily="34" charset="0"/>
              </a:rPr>
              <a:t>Tìm</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hiểu</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sự</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biến</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đổi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trạng</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thái</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của</a:t>
            </a:r>
            <a:r>
              <a:rPr lang="en-US" sz="4400" b="1" dirty="0">
                <a:solidFill>
                  <a:srgbClr val="AC2427"/>
                </a:solidFill>
                <a:latin typeface="Arial" panose="020B0604020202020204" pitchFamily="34" charset="0"/>
                <a:cs typeface="Arial" panose="020B0604020202020204" pitchFamily="34" charset="0"/>
              </a:rPr>
              <a:t> </a:t>
            </a:r>
            <a:r>
              <a:rPr lang="en-US" sz="4400" b="1" dirty="0" err="1">
                <a:solidFill>
                  <a:srgbClr val="AC2427"/>
                </a:solidFill>
                <a:latin typeface="Arial" panose="020B0604020202020204" pitchFamily="34" charset="0"/>
                <a:cs typeface="Arial" panose="020B0604020202020204" pitchFamily="34" charset="0"/>
              </a:rPr>
              <a:t>nến</a:t>
            </a:r>
            <a:endParaRPr kumimoji="0" lang="vi-VN" sz="4400" b="1" i="0" u="none" strike="noStrike" kern="1200" cap="none" spc="0" normalizeH="0" baseline="0" noProof="0" dirty="0">
              <a:ln>
                <a:noFill/>
              </a:ln>
              <a:solidFill>
                <a:srgbClr val="AC2427"/>
              </a:solidFill>
              <a:effectLst/>
              <a:uLnTx/>
              <a:uFillTx/>
              <a:latin typeface="Arial" panose="020B0604020202020204" pitchFamily="34" charset="0"/>
              <a:ea typeface="字魂17号-萌趣果冻体"/>
              <a:cs typeface="Arial" panose="020B0604020202020204" pitchFamily="34" charset="0"/>
            </a:endParaRPr>
          </a:p>
        </p:txBody>
      </p:sp>
    </p:spTree>
    <p:extLst>
      <p:ext uri="{BB962C8B-B14F-4D97-AF65-F5344CB8AC3E}">
        <p14:creationId xmlns:p14="http://schemas.microsoft.com/office/powerpoint/2010/main" val="34511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3"/>
            <a:ext cx="13285075" cy="1969718"/>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158187" y="578040"/>
              <a:ext cx="23203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Thí</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nghiệm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tìm</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hiểu</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biến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đổi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trạng</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thái</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sự</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chuyển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thể</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của</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 </a:t>
              </a:r>
              <a:r>
                <a:rPr kumimoji="0" lang="en-US" sz="2800" b="1" i="0" u="none" strike="noStrike" kern="1200" cap="none" spc="0" normalizeH="0" baseline="0" noProof="0" dirty="0" err="1">
                  <a:ln>
                    <a:noFill/>
                  </a:ln>
                  <a:solidFill>
                    <a:srgbClr val="981414"/>
                  </a:solidFill>
                  <a:effectLst/>
                  <a:uLnTx/>
                  <a:uFillTx/>
                  <a:latin typeface="Arial" panose="020B0604020202020204" pitchFamily="34" charset="0"/>
                  <a:ea typeface="字魂17号-萌趣果冻体"/>
                  <a:cs typeface="Arial" panose="020B0604020202020204" pitchFamily="34" charset="0"/>
                </a:rPr>
                <a:t>nến</a:t>
              </a:r>
              <a:r>
                <a:rPr kumimoji="0" lang="en-US"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rPr>
                <a:t>.</a:t>
              </a:r>
              <a:endParaRPr kumimoji="0" lang="vi-VN" sz="2800" b="1" i="0" u="none" strike="noStrike" kern="1200" cap="none" spc="0" normalizeH="0" baseline="0" noProof="0" dirty="0">
                <a:ln>
                  <a:noFill/>
                </a:ln>
                <a:solidFill>
                  <a:srgbClr val="981414"/>
                </a:solidFill>
                <a:effectLst/>
                <a:uLnTx/>
                <a:uFillTx/>
                <a:latin typeface="Arial" panose="020B0604020202020204" pitchFamily="34" charset="0"/>
                <a:ea typeface="字魂17号-萌趣果冻体"/>
                <a:cs typeface="Arial" panose="020B0604020202020204" pitchFamily="34" charset="0"/>
              </a:endParaRPr>
            </a:p>
          </p:txBody>
        </p:sp>
      </p:grpSp>
      <p:grpSp>
        <p:nvGrpSpPr>
          <p:cNvPr id="10" name="Group 9">
            <a:extLst>
              <a:ext uri="{FF2B5EF4-FFF2-40B4-BE49-F238E27FC236}">
                <a16:creationId xmlns:a16="http://schemas.microsoft.com/office/drawing/2014/main" id="{BE756545-F1BB-2544-7E6E-09CAF4111023}"/>
              </a:ext>
            </a:extLst>
          </p:cNvPr>
          <p:cNvGrpSpPr/>
          <p:nvPr/>
        </p:nvGrpSpPr>
        <p:grpSpPr>
          <a:xfrm>
            <a:off x="334729" y="1616099"/>
            <a:ext cx="4573603" cy="294539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2087713" y="2760345"/>
              <a:ext cx="8016575"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Chuẩn bị: </a:t>
              </a:r>
              <a:r>
                <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nến vụn, 1 bát sứ chịu nhiệt, 1 đũa thuỷ tinh, 1 kiềng sắt, 1 lưới tản nhiệt, 1 cốc nến, 1 bật lửa.</a:t>
              </a:r>
            </a:p>
          </p:txBody>
        </p:sp>
      </p:grpSp>
      <p:pic>
        <p:nvPicPr>
          <p:cNvPr id="15" name="Picture 14">
            <a:extLst>
              <a:ext uri="{FF2B5EF4-FFF2-40B4-BE49-F238E27FC236}">
                <a16:creationId xmlns:a16="http://schemas.microsoft.com/office/drawing/2014/main" id="{71C98F11-039B-D1AC-6E42-AF58E0892EEE}"/>
              </a:ext>
            </a:extLst>
          </p:cNvPr>
          <p:cNvPicPr>
            <a:picLocks noChangeAspect="1"/>
          </p:cNvPicPr>
          <p:nvPr/>
        </p:nvPicPr>
        <p:blipFill>
          <a:blip r:embed="rId3"/>
          <a:stretch>
            <a:fillRect/>
          </a:stretch>
        </p:blipFill>
        <p:spPr>
          <a:xfrm>
            <a:off x="5286074" y="1681656"/>
            <a:ext cx="6790313" cy="2543503"/>
          </a:xfrm>
          <a:prstGeom prst="rect">
            <a:avLst/>
          </a:prstGeom>
        </p:spPr>
      </p:pic>
      <p:sp>
        <p:nvSpPr>
          <p:cNvPr id="17" name="Rectangle: Rounded Corners 16">
            <a:extLst>
              <a:ext uri="{FF2B5EF4-FFF2-40B4-BE49-F238E27FC236}">
                <a16:creationId xmlns:a16="http://schemas.microsoft.com/office/drawing/2014/main" id="{3D8CFD4C-D317-2B57-1F9F-7DEEA0F55786}"/>
              </a:ext>
            </a:extLst>
          </p:cNvPr>
          <p:cNvSpPr/>
          <p:nvPr/>
        </p:nvSpPr>
        <p:spPr>
          <a:xfrm>
            <a:off x="515007" y="4866290"/>
            <a:ext cx="11225048" cy="19917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i="1" dirty="0">
                <a:solidFill>
                  <a:srgbClr val="000000"/>
                </a:solidFill>
                <a:effectLst/>
                <a:latin typeface="Calibri" panose="020F0502020204030204" pitchFamily="34" charset="0"/>
                <a:cs typeface="Calibri" panose="020F0502020204030204" pitchFamily="34" charset="0"/>
              </a:rPr>
              <a:t>Tiến hành:</a:t>
            </a:r>
            <a:endParaRPr lang="vi-VN" sz="2400" b="1" i="0" dirty="0">
              <a:solidFill>
                <a:srgbClr val="000000"/>
              </a:solidFill>
              <a:effectLst/>
              <a:latin typeface="Calibri" panose="020F0502020204030204" pitchFamily="34" charset="0"/>
              <a:cs typeface="Calibri" panose="020F0502020204030204" pitchFamily="34" charset="0"/>
            </a:endParaRPr>
          </a:p>
          <a:p>
            <a:pPr algn="just"/>
            <a:r>
              <a:rPr lang="vi-VN" sz="2400" b="0" i="0" dirty="0">
                <a:solidFill>
                  <a:srgbClr val="000000"/>
                </a:solidFill>
                <a:effectLst/>
                <a:latin typeface="Calibri" panose="020F0502020204030204" pitchFamily="34" charset="0"/>
                <a:cs typeface="Calibri" panose="020F0502020204030204" pitchFamily="34" charset="0"/>
              </a:rPr>
              <a:t>- Cho một ít nến vụn vào bát sứ và đặt bát lên kiềng sắt có lưới tản nhiệt (hình 8a).</a:t>
            </a:r>
          </a:p>
          <a:p>
            <a:pPr algn="just"/>
            <a:r>
              <a:rPr lang="vi-VN" sz="2400" b="0" i="0" dirty="0">
                <a:solidFill>
                  <a:srgbClr val="000000"/>
                </a:solidFill>
                <a:effectLst/>
                <a:latin typeface="Calibri" panose="020F0502020204030204" pitchFamily="34" charset="0"/>
                <a:cs typeface="Calibri" panose="020F0502020204030204" pitchFamily="34" charset="0"/>
              </a:rPr>
              <a:t>- Đốt nến và đun nóng bát sứ đến khi nến trong bát chảy lỏng (hình 8b).</a:t>
            </a:r>
          </a:p>
          <a:p>
            <a:pPr algn="just"/>
            <a:r>
              <a:rPr lang="vi-VN" sz="2400" b="0" i="0" dirty="0">
                <a:solidFill>
                  <a:srgbClr val="000000"/>
                </a:solidFill>
                <a:effectLst/>
                <a:latin typeface="Calibri" panose="020F0502020204030204" pitchFamily="34" charset="0"/>
                <a:cs typeface="Calibri" panose="020F0502020204030204" pitchFamily="34" charset="0"/>
              </a:rPr>
              <a:t>- Tắt nến, để nguội bát sứ và dùng đũa thuỷ tinh đẩy nhẹ lớp nến trong bát (hình 8c).</a:t>
            </a:r>
          </a:p>
          <a:p>
            <a:pPr algn="just"/>
            <a:r>
              <a:rPr lang="vi-VN" sz="2400" b="0" i="0" dirty="0">
                <a:solidFill>
                  <a:srgbClr val="000000"/>
                </a:solidFill>
                <a:effectLst/>
                <a:latin typeface="Calibri" panose="020F0502020204030204" pitchFamily="34" charset="0"/>
                <a:cs typeface="Calibri" panose="020F0502020204030204" pitchFamily="34" charset="0"/>
              </a:rPr>
              <a:t>Quan sát và nhận xét sự biến đổi trạng thái của nến vụn dưới tác dụng của nhiệt.</a:t>
            </a:r>
          </a:p>
        </p:txBody>
      </p:sp>
    </p:spTree>
    <p:extLst>
      <p:ext uri="{BB962C8B-B14F-4D97-AF65-F5344CB8AC3E}">
        <p14:creationId xmlns:p14="http://schemas.microsoft.com/office/powerpoint/2010/main" val="10323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E9B7053-6903-65CF-318D-EB9865603F9A}"/>
              </a:ext>
            </a:extLst>
          </p:cNvPr>
          <p:cNvGraphicFramePr>
            <a:graphicFrameLocks noGrp="1"/>
          </p:cNvGraphicFramePr>
          <p:nvPr>
            <p:extLst>
              <p:ext uri="{D42A27DB-BD31-4B8C-83A1-F6EECF244321}">
                <p14:modId xmlns:p14="http://schemas.microsoft.com/office/powerpoint/2010/main" val="2008151557"/>
              </p:ext>
            </p:extLst>
          </p:nvPr>
        </p:nvGraphicFramePr>
        <p:xfrm>
          <a:off x="613104" y="578828"/>
          <a:ext cx="10517352" cy="5359516"/>
        </p:xfrm>
        <a:graphic>
          <a:graphicData uri="http://schemas.openxmlformats.org/drawingml/2006/table">
            <a:tbl>
              <a:tblPr firstRow="1" bandRow="1">
                <a:tableStyleId>{5C22544A-7EE6-4342-B048-85BDC9FD1C3A}</a:tableStyleId>
              </a:tblPr>
              <a:tblGrid>
                <a:gridCol w="3738179">
                  <a:extLst>
                    <a:ext uri="{9D8B030D-6E8A-4147-A177-3AD203B41FA5}">
                      <a16:colId xmlns:a16="http://schemas.microsoft.com/office/drawing/2014/main" val="2886909545"/>
                    </a:ext>
                  </a:extLst>
                </a:gridCol>
                <a:gridCol w="3273389">
                  <a:extLst>
                    <a:ext uri="{9D8B030D-6E8A-4147-A177-3AD203B41FA5}">
                      <a16:colId xmlns:a16="http://schemas.microsoft.com/office/drawing/2014/main" val="93795498"/>
                    </a:ext>
                  </a:extLst>
                </a:gridCol>
                <a:gridCol w="3505784">
                  <a:extLst>
                    <a:ext uri="{9D8B030D-6E8A-4147-A177-3AD203B41FA5}">
                      <a16:colId xmlns:a16="http://schemas.microsoft.com/office/drawing/2014/main" val="3968180270"/>
                    </a:ext>
                  </a:extLst>
                </a:gridCol>
              </a:tblGrid>
              <a:tr h="789484">
                <a:tc>
                  <a:txBody>
                    <a:bodyPr/>
                    <a:lstStyle/>
                    <a:p>
                      <a:pPr algn="ct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hành</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tượng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870429127"/>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4512771"/>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036012"/>
                  </a:ext>
                </a:extLst>
              </a:tr>
              <a:tr h="15233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285977"/>
                  </a:ext>
                </a:extLst>
              </a:tr>
            </a:tbl>
          </a:graphicData>
        </a:graphic>
      </p:graphicFrame>
      <p:sp>
        <p:nvSpPr>
          <p:cNvPr id="10" name="TextBox 9">
            <a:extLst>
              <a:ext uri="{FF2B5EF4-FFF2-40B4-BE49-F238E27FC236}">
                <a16:creationId xmlns:a16="http://schemas.microsoft.com/office/drawing/2014/main" id="{8CE39038-CC5F-E14A-D51A-F6AD7FA5BBDD}"/>
              </a:ext>
            </a:extLst>
          </p:cNvPr>
          <p:cNvSpPr txBox="1"/>
          <p:nvPr/>
        </p:nvSpPr>
        <p:spPr>
          <a:xfrm>
            <a:off x="651641" y="1545021"/>
            <a:ext cx="3668111" cy="1200329"/>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vụn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kiềng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lưới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nhiệt</a:t>
            </a:r>
            <a:r>
              <a:rPr lang="en-US" sz="2400" dirty="0">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12ADD4F-D384-02F3-D256-E82E37D9864A}"/>
              </a:ext>
            </a:extLst>
          </p:cNvPr>
          <p:cNvSpPr txBox="1"/>
          <p:nvPr/>
        </p:nvSpPr>
        <p:spPr>
          <a:xfrm>
            <a:off x="4487918" y="1545021"/>
            <a:ext cx="2974428"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đổi</a:t>
            </a:r>
            <a:endParaRPr lang="en-US" sz="24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9E659168-BEC3-4538-FA30-2145FA77BD89}"/>
              </a:ext>
            </a:extLst>
          </p:cNvPr>
          <p:cNvSpPr txBox="1"/>
          <p:nvPr/>
        </p:nvSpPr>
        <p:spPr>
          <a:xfrm>
            <a:off x="7767146" y="1460939"/>
            <a:ext cx="2974428" cy="830997"/>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vẫn</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F7CFB77A-1270-0C7F-8B13-65A0C438F918}"/>
              </a:ext>
            </a:extLst>
          </p:cNvPr>
          <p:cNvSpPr txBox="1"/>
          <p:nvPr/>
        </p:nvSpPr>
        <p:spPr>
          <a:xfrm>
            <a:off x="746234" y="301646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Đốt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endParaRPr lang="en-US" sz="24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D3397085-EFB1-B937-55A0-EF3AD19C1808}"/>
              </a:ext>
            </a:extLst>
          </p:cNvPr>
          <p:cNvSpPr txBox="1"/>
          <p:nvPr/>
        </p:nvSpPr>
        <p:spPr>
          <a:xfrm>
            <a:off x="4435365" y="3026979"/>
            <a:ext cx="3069021" cy="83099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Khi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đun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chảy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3D52377A-D0F6-6504-2A48-95CD71F18392}"/>
              </a:ext>
            </a:extLst>
          </p:cNvPr>
          <p:cNvSpPr txBox="1"/>
          <p:nvPr/>
        </p:nvSpPr>
        <p:spPr>
          <a:xfrm>
            <a:off x="7725103" y="3037489"/>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rắn</a:t>
            </a:r>
            <a:r>
              <a:rPr lang="en-US" sz="2400" dirty="0">
                <a:latin typeface="Cambria" panose="02040503050406030204" pitchFamily="18" charset="0"/>
                <a:ea typeface="Cambria" panose="02040503050406030204" pitchFamily="18" charset="0"/>
              </a:rPr>
              <a:t> sang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A73E06B3-609C-7D9D-563D-9498CA005FA2}"/>
              </a:ext>
            </a:extLst>
          </p:cNvPr>
          <p:cNvSpPr txBox="1"/>
          <p:nvPr/>
        </p:nvSpPr>
        <p:spPr>
          <a:xfrm>
            <a:off x="735724" y="4561489"/>
            <a:ext cx="366811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Tắt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dùng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thuỷ</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đẩy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lớp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endParaRPr lang="en-US" sz="2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C4BC401-8887-5FB6-6898-3B7A6106CF22}"/>
              </a:ext>
            </a:extLst>
          </p:cNvPr>
          <p:cNvSpPr txBox="1"/>
          <p:nvPr/>
        </p:nvSpPr>
        <p:spPr>
          <a:xfrm>
            <a:off x="4435365" y="4403833"/>
            <a:ext cx="306902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nguội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dần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đầu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lại</a:t>
            </a:r>
            <a:endParaRPr lang="en-US" sz="2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C58774A-1221-31D5-43F5-D6623C51B5C4}"/>
              </a:ext>
            </a:extLst>
          </p:cNvPr>
          <p:cNvSpPr txBox="1"/>
          <p:nvPr/>
        </p:nvSpPr>
        <p:spPr>
          <a:xfrm>
            <a:off x="7641020" y="4645572"/>
            <a:ext cx="3352801" cy="1200329"/>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Nến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lỏng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chuyển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nóng</a:t>
            </a:r>
            <a:r>
              <a:rPr lang="en-US"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3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16745" y="-329908"/>
            <a:ext cx="6043612" cy="1562957"/>
            <a:chOff x="-916745" y="-329908"/>
            <a:chExt cx="6043612" cy="1562957"/>
          </a:xfrm>
        </p:grpSpPr>
        <p:pic>
          <p:nvPicPr>
            <p:cNvPr id="14" name="图片 13"/>
            <p:cNvPicPr>
              <a:picLocks noChangeAspect="1"/>
            </p:cNvPicPr>
            <p:nvPr/>
          </p:nvPicPr>
          <p:blipFill>
            <a:blip r:embed="rId2">
              <a:biLevel thresh="25000"/>
            </a:blip>
            <a:stretch>
              <a:fillRect/>
            </a:stretch>
          </p:blipFill>
          <p:spPr>
            <a:xfrm>
              <a:off x="-916745" y="-329908"/>
              <a:ext cx="6043612" cy="1562957"/>
            </a:xfrm>
            <a:prstGeom prst="rect">
              <a:avLst/>
            </a:prstGeom>
          </p:spPr>
        </p:pic>
        <p:pic>
          <p:nvPicPr>
            <p:cNvPr id="17" name="图片 16">
              <a:extLst>
                <a:ext uri="{FF2B5EF4-FFF2-40B4-BE49-F238E27FC236}">
                  <a16:creationId xmlns:a16="http://schemas.microsoft.com/office/drawing/2014/main" id="{68209F6C-18E3-4BF0-A1BC-981B80591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6972" y="189895"/>
              <a:ext cx="647201" cy="648000"/>
            </a:xfrm>
            <a:prstGeom prst="rect">
              <a:avLst/>
            </a:prstGeom>
          </p:spPr>
        </p:pic>
      </p:grpSp>
      <p:pic>
        <p:nvPicPr>
          <p:cNvPr id="13" name="图片 12">
            <a:extLst>
              <a:ext uri="{FF2B5EF4-FFF2-40B4-BE49-F238E27FC236}">
                <a16:creationId xmlns:a16="http://schemas.microsoft.com/office/drawing/2014/main" id="{ED1DAFAF-41A1-4AD3-AB98-51227EE0E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5993" b="24912"/>
          <a:stretch/>
        </p:blipFill>
        <p:spPr>
          <a:xfrm flipH="1">
            <a:off x="1168315" y="636029"/>
            <a:ext cx="10088264" cy="5770401"/>
          </a:xfrm>
          <a:prstGeom prst="rect">
            <a:avLst/>
          </a:prstGeom>
        </p:spPr>
      </p:pic>
      <p:pic>
        <p:nvPicPr>
          <p:cNvPr id="21" name="图片 20"/>
          <p:cNvPicPr>
            <a:picLocks noChangeAspect="1"/>
          </p:cNvPicPr>
          <p:nvPr/>
        </p:nvPicPr>
        <p:blipFill>
          <a:blip r:embed="rId2">
            <a:biLevel thresh="25000"/>
          </a:blip>
          <a:stretch>
            <a:fillRect/>
          </a:stretch>
        </p:blipFill>
        <p:spPr>
          <a:xfrm>
            <a:off x="9194882" y="1869431"/>
            <a:ext cx="4862512" cy="1257509"/>
          </a:xfrm>
          <a:prstGeom prst="rect">
            <a:avLst/>
          </a:prstGeom>
        </p:spPr>
      </p:pic>
      <p:pic>
        <p:nvPicPr>
          <p:cNvPr id="22" name="图片 2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45220" y="451570"/>
            <a:ext cx="2557463" cy="2557463"/>
          </a:xfrm>
          <a:prstGeom prst="rect">
            <a:avLst/>
          </a:prstGeom>
        </p:spPr>
      </p:pic>
      <p:pic>
        <p:nvPicPr>
          <p:cNvPr id="5" name="Picture 4">
            <a:extLst>
              <a:ext uri="{FF2B5EF4-FFF2-40B4-BE49-F238E27FC236}">
                <a16:creationId xmlns:a16="http://schemas.microsoft.com/office/drawing/2014/main" id="{96A19FA2-0839-469F-95E9-E57BEB6485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798" l="9980" r="89980">
                        <a14:foregroundMark x1="35879" y1="24929" x2="59677" y2="33051"/>
                        <a14:foregroundMark x1="59677" y1="33051" x2="59677" y2="33051"/>
                        <a14:foregroundMark x1="54061" y1="25333" x2="47111" y2="58343"/>
                        <a14:foregroundMark x1="38990" y1="49091" x2="44768" y2="53737"/>
                        <a14:foregroundMark x1="44768" y1="53737" x2="44768" y2="53899"/>
                        <a14:foregroundMark x1="43636" y1="83879" x2="43434" y2="91394"/>
                        <a14:foregroundMark x1="43434" y1="91394" x2="43434" y2="91394"/>
                        <a14:foregroundMark x1="50949" y1="85010" x2="54828" y2="91798"/>
                        <a14:foregroundMark x1="54828" y1="91798" x2="54828" y2="91798"/>
                        <a14:foregroundMark x1="55394" y1="89657" x2="55798" y2="91192"/>
                        <a14:foregroundMark x1="43030" y1="89091" x2="37051" y2="90222"/>
                      </a14:backgroundRemoval>
                    </a14:imgEffect>
                  </a14:imgLayer>
                </a14:imgProps>
              </a:ext>
              <a:ext uri="{28A0092B-C50C-407E-A947-70E740481C1C}">
                <a14:useLocalDpi xmlns:a14="http://schemas.microsoft.com/office/drawing/2010/main" val="0"/>
              </a:ext>
            </a:extLst>
          </a:blip>
          <a:srcRect l="28528" r="31490"/>
          <a:stretch/>
        </p:blipFill>
        <p:spPr>
          <a:xfrm>
            <a:off x="1258955" y="1471912"/>
            <a:ext cx="1895061" cy="4739773"/>
          </a:xfrm>
          <a:prstGeom prst="rect">
            <a:avLst/>
          </a:prstGeom>
        </p:spPr>
      </p:pic>
      <p:sp>
        <p:nvSpPr>
          <p:cNvPr id="19" name="TextBox 18">
            <a:extLst>
              <a:ext uri="{FF2B5EF4-FFF2-40B4-BE49-F238E27FC236}">
                <a16:creationId xmlns:a16="http://schemas.microsoft.com/office/drawing/2014/main" id="{5DD3C6E9-D408-4847-8FCA-82D3B236B88A}"/>
              </a:ext>
            </a:extLst>
          </p:cNvPr>
          <p:cNvSpPr txBox="1"/>
          <p:nvPr/>
        </p:nvSpPr>
        <p:spPr>
          <a:xfrm>
            <a:off x="3556902" y="2096607"/>
            <a:ext cx="5786794" cy="2585323"/>
          </a:xfrm>
          <a:prstGeom prst="rect">
            <a:avLst/>
          </a:prstGeom>
          <a:solidFill>
            <a:schemeClr val="bg1"/>
          </a:solidFill>
        </p:spPr>
        <p:txBody>
          <a:bodyPr wrap="square" rtlCol="0">
            <a:spAutoFit/>
          </a:bodyPr>
          <a:lstStyle/>
          <a:p>
            <a:pPr lvl="0" algn="ctr"/>
            <a:r>
              <a:rPr lang="en-US" sz="5400" b="1" dirty="0" err="1">
                <a:solidFill>
                  <a:srgbClr val="AC2427"/>
                </a:solidFill>
                <a:latin typeface="Calibri" panose="020F0502020204030204" pitchFamily="34" charset="0"/>
                <a:cs typeface="Calibri" panose="020F0502020204030204" pitchFamily="34" charset="0"/>
              </a:rPr>
              <a:t>Hoạt</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động</a:t>
            </a:r>
            <a:r>
              <a:rPr lang="en-US" sz="5400" b="1" dirty="0">
                <a:solidFill>
                  <a:srgbClr val="AC2427"/>
                </a:solidFill>
                <a:latin typeface="Calibri" panose="020F0502020204030204" pitchFamily="34" charset="0"/>
                <a:cs typeface="Calibri" panose="020F0502020204030204" pitchFamily="34" charset="0"/>
              </a:rPr>
              <a:t> 2: </a:t>
            </a:r>
            <a:r>
              <a:rPr lang="en-US" sz="5400" b="1" dirty="0" err="1">
                <a:solidFill>
                  <a:srgbClr val="AC2427"/>
                </a:solidFill>
                <a:latin typeface="Calibri" panose="020F0502020204030204" pitchFamily="34" charset="0"/>
                <a:cs typeface="Calibri" panose="020F0502020204030204" pitchFamily="34" charset="0"/>
              </a:rPr>
              <a:t>Tìm</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hiểu</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sự</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biến</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đổi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trạng</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thái</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của</a:t>
            </a:r>
            <a:r>
              <a:rPr lang="en-US" sz="5400" b="1" dirty="0">
                <a:solidFill>
                  <a:srgbClr val="AC2427"/>
                </a:solidFill>
                <a:latin typeface="Calibri" panose="020F0502020204030204" pitchFamily="34" charset="0"/>
                <a:cs typeface="Calibri" panose="020F0502020204030204" pitchFamily="34" charset="0"/>
              </a:rPr>
              <a:t> </a:t>
            </a:r>
            <a:r>
              <a:rPr lang="en-US" sz="5400" b="1" dirty="0" err="1">
                <a:solidFill>
                  <a:srgbClr val="AC2427"/>
                </a:solidFill>
                <a:latin typeface="Calibri" panose="020F0502020204030204" pitchFamily="34" charset="0"/>
                <a:cs typeface="Calibri" panose="020F0502020204030204" pitchFamily="34" charset="0"/>
              </a:rPr>
              <a:t>cồn</a:t>
            </a:r>
            <a:endParaRPr kumimoji="0" lang="vi-VN" sz="5400" b="1" i="0" u="none" strike="noStrike" kern="1200" cap="none" spc="0" normalizeH="0" baseline="0" noProof="0" dirty="0">
              <a:ln>
                <a:noFill/>
              </a:ln>
              <a:solidFill>
                <a:srgbClr val="AC2427"/>
              </a:solidFill>
              <a:effectLst/>
              <a:uLnTx/>
              <a:uFillTx/>
              <a:latin typeface="Calibri" panose="020F0502020204030204" pitchFamily="34" charset="0"/>
              <a:ea typeface="字魂17号-萌趣果冻体"/>
              <a:cs typeface="Calibri" panose="020F0502020204030204" pitchFamily="34" charset="0"/>
            </a:endParaRPr>
          </a:p>
        </p:txBody>
      </p:sp>
    </p:spTree>
    <p:extLst>
      <p:ext uri="{BB962C8B-B14F-4D97-AF65-F5344CB8AC3E}">
        <p14:creationId xmlns:p14="http://schemas.microsoft.com/office/powerpoint/2010/main" val="38504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1000" fill="hold"/>
                                        <p:tgtEl>
                                          <p:spTgt spid="21"/>
                                        </p:tgtEl>
                                        <p:attrNameLst>
                                          <p:attrName>ppt_x</p:attrName>
                                        </p:attrNameLst>
                                      </p:cBhvr>
                                      <p:tavLst>
                                        <p:tav tm="0">
                                          <p:val>
                                            <p:strVal val="1+#ppt_w/2"/>
                                          </p:val>
                                        </p:tav>
                                        <p:tav tm="100000">
                                          <p:val>
                                            <p:strVal val="#ppt_x"/>
                                          </p:val>
                                        </p:tav>
                                      </p:tavLst>
                                    </p:anim>
                                    <p:anim calcmode="lin" valueType="num">
                                      <p:cBhvr additive="base">
                                        <p:cTn id="11" dur="1000" fill="hold"/>
                                        <p:tgtEl>
                                          <p:spTgt spid="21"/>
                                        </p:tgtEl>
                                        <p:attrNameLst>
                                          <p:attrName>ppt_y</p:attrName>
                                        </p:attrNameLst>
                                      </p:cBhvr>
                                      <p:tavLst>
                                        <p:tav tm="0">
                                          <p:val>
                                            <p:strVal val="#ppt_y"/>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8" presetClass="emph" presetSubtype="0" fill="hold" nodeType="withEffect">
                                  <p:stCondLst>
                                    <p:cond delay="0"/>
                                  </p:stCondLst>
                                  <p:childTnLst>
                                    <p:animRot by="21600000">
                                      <p:cBhvr>
                                        <p:cTn id="16" dur="1000" fill="hold"/>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943E8A5-A437-4913-8BDB-2400C2E2D88D}"/>
              </a:ext>
            </a:extLst>
          </p:cNvPr>
          <p:cNvGrpSpPr/>
          <p:nvPr/>
        </p:nvGrpSpPr>
        <p:grpSpPr>
          <a:xfrm>
            <a:off x="-409903" y="-288064"/>
            <a:ext cx="13285075" cy="2978711"/>
            <a:chOff x="-173021" y="-309084"/>
            <a:chExt cx="3035490" cy="3035490"/>
          </a:xfrm>
        </p:grpSpPr>
        <p:pic>
          <p:nvPicPr>
            <p:cNvPr id="2" name="图片 25">
              <a:extLst>
                <a:ext uri="{FF2B5EF4-FFF2-40B4-BE49-F238E27FC236}">
                  <a16:creationId xmlns:a16="http://schemas.microsoft.com/office/drawing/2014/main" id="{32323465-6D36-4353-9EE1-EC43D1F975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3021" y="-309084"/>
              <a:ext cx="3035490" cy="3035490"/>
            </a:xfrm>
            <a:prstGeom prst="rect">
              <a:avLst/>
            </a:prstGeom>
          </p:spPr>
        </p:pic>
        <p:sp>
          <p:nvSpPr>
            <p:cNvPr id="4" name="TextBox 3">
              <a:extLst>
                <a:ext uri="{FF2B5EF4-FFF2-40B4-BE49-F238E27FC236}">
                  <a16:creationId xmlns:a16="http://schemas.microsoft.com/office/drawing/2014/main" id="{463ED812-6852-4343-AC65-8D2BC3627AF3}"/>
                </a:ext>
              </a:extLst>
            </p:cNvPr>
            <p:cNvSpPr txBox="1"/>
            <p:nvPr/>
          </p:nvSpPr>
          <p:spPr>
            <a:xfrm>
              <a:off x="220824" y="603896"/>
              <a:ext cx="2260066" cy="1223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Đọc</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thông</a:t>
              </a:r>
              <a:r>
                <a:rPr lang="en-US" sz="3600" b="1" i="0" dirty="0">
                  <a:solidFill>
                    <a:schemeClr val="accent2">
                      <a:lumMod val="75000"/>
                    </a:schemeClr>
                  </a:solidFill>
                  <a:effectLst/>
                  <a:latin typeface="Calibri" panose="020F0502020204030204" pitchFamily="34" charset="0"/>
                  <a:cs typeface="Calibri" panose="020F0502020204030204" pitchFamily="34" charset="0"/>
                </a:rPr>
                <a:t> tin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và</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mô</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tả</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sự</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biến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đổi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trạng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thái</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của</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cồn</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trong</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quá</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trình</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sử</a:t>
              </a:r>
              <a:r>
                <a:rPr lang="en-US" sz="3600" b="1" i="0" dirty="0">
                  <a:solidFill>
                    <a:schemeClr val="accent2">
                      <a:lumMod val="75000"/>
                    </a:schemeClr>
                  </a:solidFill>
                  <a:effectLst/>
                  <a:latin typeface="Calibri" panose="020F0502020204030204" pitchFamily="34" charset="0"/>
                  <a:cs typeface="Calibri" panose="020F0502020204030204" pitchFamily="34" charset="0"/>
                </a:rPr>
                <a:t> </a:t>
              </a:r>
              <a:r>
                <a:rPr lang="en-US" sz="3600" b="1" i="0" dirty="0" err="1">
                  <a:solidFill>
                    <a:schemeClr val="accent2">
                      <a:lumMod val="75000"/>
                    </a:schemeClr>
                  </a:solidFill>
                  <a:effectLst/>
                  <a:latin typeface="Calibri" panose="020F0502020204030204" pitchFamily="34" charset="0"/>
                  <a:cs typeface="Calibri" panose="020F0502020204030204" pitchFamily="34" charset="0"/>
                </a:rPr>
                <a:t>dụng</a:t>
              </a:r>
              <a:r>
                <a:rPr lang="en-US" sz="3600" b="1" i="0" dirty="0">
                  <a:solidFill>
                    <a:schemeClr val="accent2">
                      <a:lumMod val="75000"/>
                    </a:schemeClr>
                  </a:solidFill>
                  <a:effectLst/>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a:extLst>
              <a:ext uri="{FF2B5EF4-FFF2-40B4-BE49-F238E27FC236}">
                <a16:creationId xmlns:a16="http://schemas.microsoft.com/office/drawing/2014/main" id="{ECC813C5-BEAB-97EF-D2E8-50D33CA81B9F}"/>
              </a:ext>
            </a:extLst>
          </p:cNvPr>
          <p:cNvPicPr>
            <a:picLocks noChangeAspect="1"/>
          </p:cNvPicPr>
          <p:nvPr/>
        </p:nvPicPr>
        <p:blipFill>
          <a:blip r:embed="rId3"/>
          <a:stretch>
            <a:fillRect/>
          </a:stretch>
        </p:blipFill>
        <p:spPr>
          <a:xfrm>
            <a:off x="4026163" y="2444650"/>
            <a:ext cx="4665892" cy="3788626"/>
          </a:xfrm>
          <a:prstGeom prst="rect">
            <a:avLst/>
          </a:prstGeom>
        </p:spPr>
      </p:pic>
      <p:pic>
        <p:nvPicPr>
          <p:cNvPr id="1030" name="Picture 6" descr="Cồn Vĩnh Phúc sát khuẩn 90 độ chai 500ml nắp thường">
            <a:extLst>
              <a:ext uri="{FF2B5EF4-FFF2-40B4-BE49-F238E27FC236}">
                <a16:creationId xmlns:a16="http://schemas.microsoft.com/office/drawing/2014/main" id="{0B2276FB-6C30-A405-6986-AA270DF58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482" y="2701158"/>
            <a:ext cx="3620157" cy="36201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333734D-59BF-A91A-0DCA-DD6107FCD612}"/>
              </a:ext>
            </a:extLst>
          </p:cNvPr>
          <p:cNvGrpSpPr/>
          <p:nvPr/>
        </p:nvGrpSpPr>
        <p:grpSpPr>
          <a:xfrm>
            <a:off x="4666594" y="2971934"/>
            <a:ext cx="6927920" cy="3271211"/>
            <a:chOff x="1616990" y="2278251"/>
            <a:chExt cx="8958020" cy="3271211"/>
          </a:xfrm>
        </p:grpSpPr>
        <p:sp>
          <p:nvSpPr>
            <p:cNvPr id="9" name="Rectangle: Diagonal Corners Rounded 8">
              <a:extLst>
                <a:ext uri="{FF2B5EF4-FFF2-40B4-BE49-F238E27FC236}">
                  <a16:creationId xmlns:a16="http://schemas.microsoft.com/office/drawing/2014/main" id="{166C5574-B31D-0077-0BE5-E63D9360B7E5}"/>
                </a:ext>
              </a:extLst>
            </p:cNvPr>
            <p:cNvSpPr/>
            <p:nvPr/>
          </p:nvSpPr>
          <p:spPr>
            <a:xfrm>
              <a:off x="1616990" y="2278251"/>
              <a:ext cx="8958020" cy="327121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3" name="TextBox 12">
              <a:extLst>
                <a:ext uri="{FF2B5EF4-FFF2-40B4-BE49-F238E27FC236}">
                  <a16:creationId xmlns:a16="http://schemas.microsoft.com/office/drawing/2014/main" id="{9769F5DE-B82F-04A1-73CD-DD3FC4C550EA}"/>
                </a:ext>
              </a:extLst>
            </p:cNvPr>
            <p:cNvSpPr txBox="1"/>
            <p:nvPr/>
          </p:nvSpPr>
          <p:spPr>
            <a:xfrm>
              <a:off x="2108733" y="2445035"/>
              <a:ext cx="8016575"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dirty="0">
                  <a:solidFill>
                    <a:srgbClr val="07172E"/>
                  </a:solidFill>
                  <a:latin typeface="Calibri" panose="020F0502020204030204" pitchFamily="34" charset="0"/>
                  <a:ea typeface="字魂17号-萌趣果冻体"/>
                  <a:cs typeface="Calibri" panose="020F0502020204030204" pitchFamily="34" charset="0"/>
                </a:rPr>
                <a:t>Cồn chuyển từ trạng thái lỏng sang trạng thái khí trong quá trình sử dụng vì cồn là chất dễ bay hơi.</a:t>
              </a:r>
              <a:endParaRPr kumimoji="0" lang="vi-VN" sz="44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spTree>
    <p:extLst>
      <p:ext uri="{BB962C8B-B14F-4D97-AF65-F5344CB8AC3E}">
        <p14:creationId xmlns:p14="http://schemas.microsoft.com/office/powerpoint/2010/main" val="10470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randombar(horizontal)">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76770" y="260264"/>
            <a:ext cx="11594512" cy="2052011"/>
            <a:chOff x="1637577" y="2467437"/>
            <a:chExt cx="8958020" cy="3921071"/>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60345"/>
              <a:ext cx="8672569" cy="23354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Tùy thuộc vào mỗi loại cồn sẽ có tên gọi khác nhau như cồn 70 độ, cồn 90 độ,... Số 70 hoặc 90 chính là tượng trưng cho nồng độ có ở cồn. </a:t>
              </a:r>
              <a:endParaRPr kumimoji="0" lang="vi-VN" sz="36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3" name="Picture 2" descr="Cồn y tế Ethanol Quốc Dân - Elaphe">
            <a:extLst>
              <a:ext uri="{FF2B5EF4-FFF2-40B4-BE49-F238E27FC236}">
                <a16:creationId xmlns:a16="http://schemas.microsoft.com/office/drawing/2014/main" id="{27A4320B-3F2B-59BF-9897-9C3ED27AE3F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6155" y="2450848"/>
            <a:ext cx="5445597" cy="4082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2842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E756545-F1BB-2544-7E6E-09CAF4111023}"/>
              </a:ext>
            </a:extLst>
          </p:cNvPr>
          <p:cNvGrpSpPr/>
          <p:nvPr/>
        </p:nvGrpSpPr>
        <p:grpSpPr>
          <a:xfrm>
            <a:off x="303198" y="218222"/>
            <a:ext cx="11594512" cy="2419875"/>
            <a:chOff x="1637577" y="2467437"/>
            <a:chExt cx="8958020" cy="4196805"/>
          </a:xfrm>
        </p:grpSpPr>
        <p:sp>
          <p:nvSpPr>
            <p:cNvPr id="11" name="Rectangle: Diagonal Corners Rounded 10">
              <a:extLst>
                <a:ext uri="{FF2B5EF4-FFF2-40B4-BE49-F238E27FC236}">
                  <a16:creationId xmlns:a16="http://schemas.microsoft.com/office/drawing/2014/main" id="{17907717-158B-4856-515D-B181E18D0C98}"/>
                </a:ext>
              </a:extLst>
            </p:cNvPr>
            <p:cNvSpPr/>
            <p:nvPr/>
          </p:nvSpPr>
          <p:spPr>
            <a:xfrm>
              <a:off x="1637577" y="2467437"/>
              <a:ext cx="8958020" cy="3921071"/>
            </a:xfrm>
            <a:prstGeom prst="round2DiagRect">
              <a:avLst>
                <a:gd name="adj1" fmla="val 16667"/>
                <a:gd name="adj2" fmla="val 25296"/>
              </a:avLst>
            </a:prstGeom>
            <a:solidFill>
              <a:srgbClr val="FEC94F">
                <a:alpha val="7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17号-萌趣果冻体"/>
                <a:cs typeface="Arial" panose="020B0604020202020204" pitchFamily="34" charset="0"/>
              </a:endParaRPr>
            </a:p>
          </p:txBody>
        </p:sp>
        <p:sp>
          <p:nvSpPr>
            <p:cNvPr id="12" name="TextBox 11">
              <a:extLst>
                <a:ext uri="{FF2B5EF4-FFF2-40B4-BE49-F238E27FC236}">
                  <a16:creationId xmlns:a16="http://schemas.microsoft.com/office/drawing/2014/main" id="{6F0957F4-D80B-6584-6DA4-80FF1E9953C9}"/>
                </a:ext>
              </a:extLst>
            </p:cNvPr>
            <p:cNvSpPr txBox="1"/>
            <p:nvPr/>
          </p:nvSpPr>
          <p:spPr>
            <a:xfrm>
              <a:off x="1768741" y="2723887"/>
              <a:ext cx="8672569" cy="39403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rPr>
                <a:t>Cồn chỉ sử dụng rửa các vết thương không hở để ngăn ngừa vi khuẩn xâm nhập vào da, không nên tiếp xúc trực tiếp các vết thương hở hoặc vết bỏng nặng với cồn vì chúng sẽ khiến tình trạng vết thương nặng thêm. </a:t>
              </a:r>
              <a:endParaRPr kumimoji="0" lang="vi-VN" sz="3200" b="1" i="0" u="none" strike="noStrike" kern="1200" cap="none" spc="0" normalizeH="0" baseline="0" noProof="0" dirty="0">
                <a:ln>
                  <a:noFill/>
                </a:ln>
                <a:solidFill>
                  <a:srgbClr val="07172E"/>
                </a:solidFill>
                <a:effectLst/>
                <a:uLnTx/>
                <a:uFillTx/>
                <a:latin typeface="Calibri" panose="020F0502020204030204" pitchFamily="34" charset="0"/>
                <a:ea typeface="字魂17号-萌趣果冻体"/>
                <a:cs typeface="Calibri" panose="020F0502020204030204" pitchFamily="34" charset="0"/>
              </a:endParaRPr>
            </a:p>
          </p:txBody>
        </p:sp>
      </p:grpSp>
      <p:pic>
        <p:nvPicPr>
          <p:cNvPr id="2050" name="Picture 2" descr="Có nên dùng oxy già để rửa vết thương hở? | Vinmec">
            <a:extLst>
              <a:ext uri="{FF2B5EF4-FFF2-40B4-BE49-F238E27FC236}">
                <a16:creationId xmlns:a16="http://schemas.microsoft.com/office/drawing/2014/main" id="{739865A2-7D02-274B-8D23-52E3F85D4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205" y="2679941"/>
            <a:ext cx="5990898" cy="3991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9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
      <a:majorFont>
        <a:latin typeface="字魂17号-萌趣果冻体"/>
        <a:ea typeface="字魂17号-萌趣果冻体"/>
        <a:cs typeface=""/>
      </a:majorFont>
      <a:minorFont>
        <a:latin typeface="字魂17号-萌趣果冻体"/>
        <a:ea typeface="字魂17号-萌趣果冻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TotalTime>
  <Words>673</Words>
  <Application>Microsoft Office PowerPoint</Application>
  <PresentationFormat>Widescreen</PresentationFormat>
  <Paragraphs>39</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Cambria</vt:lpstr>
      <vt:lpstr>Times New Roman</vt:lpstr>
      <vt:lpstr>字魂17号-萌趣果冻体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cp:lastModifiedBy>
  <cp:revision>32</cp:revision>
  <dcterms:created xsi:type="dcterms:W3CDTF">2024-07-12T10:48:55Z</dcterms:created>
  <dcterms:modified xsi:type="dcterms:W3CDTF">2025-10-05T12:36:30Z</dcterms:modified>
</cp:coreProperties>
</file>