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8"/>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294" r:id="rId22"/>
    <p:sldId id="273" r:id="rId23"/>
    <p:sldId id="788" r:id="rId24"/>
    <p:sldId id="789" r:id="rId25"/>
    <p:sldId id="790" r:id="rId26"/>
    <p:sldId id="31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varScale="1">
        <p:scale>
          <a:sx n="111" d="100"/>
          <a:sy n="111" d="100"/>
        </p:scale>
        <p:origin x="6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76589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91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785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31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72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0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03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xmlns=""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xmlns=""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xmlns=""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xmlns=""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Times New Roman" panose="02020603050405020304" pitchFamily="18" charset="0"/>
                  <a:ea typeface="Cambria" panose="02040503050406030204" pitchFamily="18" charset="0"/>
                  <a:cs typeface="Times New Roman" panose="02020603050405020304" pitchFamily="18" charset="0"/>
                </a:rPr>
                <a:t>Nội dung câu chuyện là gì?</a:t>
              </a:r>
              <a:endParaRPr lang="en-US" sz="36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3907352"/>
          </a:xfrm>
          <a:prstGeom prst="rect">
            <a:avLst/>
          </a:prstGeom>
          <a:noFill/>
        </p:spPr>
        <p:txBody>
          <a:bodyPr wrap="square" rtlCol="0">
            <a:spAutoFit/>
          </a:bodyPr>
          <a:lstStyle/>
          <a:p>
            <a:pPr lvl="0" algn="just">
              <a:lnSpc>
                <a:spcPct val="120000"/>
              </a:lnSpc>
            </a:pPr>
            <a:r>
              <a:rPr lang="vi-VN" sz="1600" b="1" dirty="0">
                <a:latin typeface="+mj-lt"/>
              </a:rPr>
              <a:t>Câu chuyện đã nói về về Phi đội Quyết</a:t>
            </a:r>
            <a:r>
              <a:rPr lang="en-US" sz="1600" b="1" dirty="0">
                <a:latin typeface="+mj-lt"/>
              </a:rPr>
              <a:t> </a:t>
            </a:r>
            <a:r>
              <a:rPr lang="vi-VN" sz="1600" b="1" dirty="0">
                <a:latin typeface="+mj-lt"/>
              </a:rPr>
              <a:t>thắng gồm 6 phi công được chọn </a:t>
            </a:r>
            <a:r>
              <a:rPr lang="en-US" sz="1600" b="1" dirty="0">
                <a:latin typeface="+mj-lt"/>
              </a:rPr>
              <a:t>đ</a:t>
            </a:r>
            <a:r>
              <a:rPr lang="vi-VN" sz="1600" b="1" dirty="0">
                <a:latin typeface="+mj-lt"/>
              </a:rPr>
              <a:t>ể tấn</a:t>
            </a:r>
            <a:r>
              <a:rPr lang="en-US" sz="1600" b="1" dirty="0">
                <a:latin typeface="+mj-lt"/>
              </a:rPr>
              <a:t> </a:t>
            </a:r>
            <a:r>
              <a:rPr lang="vi-VN" sz="1600" b="1" dirty="0">
                <a:latin typeface="+mj-lt"/>
              </a:rPr>
              <a:t>công vào sân bay Tân Sơn Nhất:</a:t>
            </a:r>
          </a:p>
          <a:p>
            <a:pPr lvl="0" algn="just">
              <a:lnSpc>
                <a:spcPct val="120000"/>
              </a:lnSpc>
            </a:pPr>
            <a:r>
              <a:rPr lang="vi-VN" sz="1600" dirty="0">
                <a:latin typeface="+mj-lt"/>
              </a:rPr>
              <a:t> 1.</a:t>
            </a:r>
            <a:r>
              <a:rPr lang="en-US" sz="1600" dirty="0">
                <a:latin typeface="+mj-lt"/>
              </a:rPr>
              <a:t> </a:t>
            </a:r>
            <a:r>
              <a:rPr lang="vi-VN" sz="1600" dirty="0">
                <a:latin typeface="+mj-lt"/>
              </a:rPr>
              <a:t>Nguyễn Thành Trung,</a:t>
            </a:r>
          </a:p>
          <a:p>
            <a:pPr lvl="0" algn="just">
              <a:lnSpc>
                <a:spcPct val="120000"/>
              </a:lnSpc>
            </a:pPr>
            <a:r>
              <a:rPr lang="vi-VN" sz="1600" dirty="0">
                <a:latin typeface="+mj-lt"/>
              </a:rPr>
              <a:t> 2.</a:t>
            </a:r>
            <a:r>
              <a:rPr lang="en-US" sz="1600" dirty="0">
                <a:latin typeface="+mj-lt"/>
              </a:rPr>
              <a:t> </a:t>
            </a:r>
            <a:r>
              <a:rPr lang="vi-VN" sz="1600" dirty="0">
                <a:latin typeface="+mj-lt"/>
              </a:rPr>
              <a:t>Từ Đễ </a:t>
            </a:r>
          </a:p>
          <a:p>
            <a:pPr lvl="0" algn="just">
              <a:lnSpc>
                <a:spcPct val="120000"/>
              </a:lnSpc>
            </a:pPr>
            <a:r>
              <a:rPr lang="vi-VN" sz="1600" dirty="0">
                <a:latin typeface="+mj-lt"/>
              </a:rPr>
              <a:t> 3. Nguyễn</a:t>
            </a:r>
            <a:r>
              <a:rPr lang="en-US" sz="1600" dirty="0">
                <a:latin typeface="+mj-lt"/>
              </a:rPr>
              <a:t> </a:t>
            </a:r>
            <a:r>
              <a:rPr lang="vi-VN" sz="1600" dirty="0">
                <a:latin typeface="+mj-lt"/>
              </a:rPr>
              <a:t>Văn Lục</a:t>
            </a:r>
          </a:p>
          <a:p>
            <a:pPr lvl="0" algn="just">
              <a:lnSpc>
                <a:spcPct val="120000"/>
              </a:lnSpc>
            </a:pPr>
            <a:r>
              <a:rPr lang="vi-VN" sz="1600" dirty="0">
                <a:latin typeface="+mj-lt"/>
              </a:rPr>
              <a:t> 4. Hán Văn Quảng,</a:t>
            </a:r>
          </a:p>
          <a:p>
            <a:pPr lvl="0" algn="just">
              <a:lnSpc>
                <a:spcPct val="120000"/>
              </a:lnSpc>
            </a:pPr>
            <a:r>
              <a:rPr lang="vi-VN" sz="1600" dirty="0">
                <a:latin typeface="+mj-lt"/>
              </a:rPr>
              <a:t> 5. Hoàng Mai Vượng,</a:t>
            </a:r>
          </a:p>
          <a:p>
            <a:pPr lvl="0" algn="just">
              <a:lnSpc>
                <a:spcPct val="120000"/>
              </a:lnSpc>
            </a:pPr>
            <a:r>
              <a:rPr lang="vi-VN" sz="1600" dirty="0">
                <a:latin typeface="+mj-lt"/>
              </a:rPr>
              <a:t> 6. Trần Văn On</a:t>
            </a:r>
          </a:p>
          <a:p>
            <a:pPr lvl="0" algn="just">
              <a:lnSpc>
                <a:spcPct val="120000"/>
              </a:lnSpc>
            </a:pPr>
            <a:r>
              <a:rPr lang="vi-VN" sz="1600" dirty="0">
                <a:latin typeface="+mj-lt"/>
              </a:rPr>
              <a:t>+ Nhiệm vụ của các phi công  trong 3</a:t>
            </a:r>
            <a:r>
              <a:rPr lang="en-US" sz="1600" dirty="0">
                <a:latin typeface="+mj-lt"/>
              </a:rPr>
              <a:t> </a:t>
            </a:r>
            <a:r>
              <a:rPr lang="vi-VN" sz="1600" dirty="0">
                <a:latin typeface="+mj-lt"/>
              </a:rPr>
              <a:t>ngày cả đội phải quyết tâm học </a:t>
            </a:r>
          </a:p>
          <a:p>
            <a:pPr lvl="0" algn="just">
              <a:lnSpc>
                <a:spcPct val="120000"/>
              </a:lnSpc>
            </a:pPr>
            <a:r>
              <a:rPr lang="vi-VN" sz="1600" dirty="0">
                <a:latin typeface="+mj-lt"/>
              </a:rPr>
              <a:t>chuyển loại và lái được máy bay A- 37</a:t>
            </a:r>
          </a:p>
          <a:p>
            <a:pPr lvl="0" algn="just">
              <a:lnSpc>
                <a:spcPct val="120000"/>
              </a:lnSpc>
            </a:pPr>
            <a:r>
              <a:rPr lang="vi-VN" sz="1600" dirty="0">
                <a:latin typeface="+mj-lt"/>
              </a:rPr>
              <a:t>+ Ngày 28/4/1975 phi đội thực hiện nhiệm vụ được giao nhiều máy bay </a:t>
            </a:r>
            <a:r>
              <a:rPr lang="en-US" sz="1600" dirty="0">
                <a:latin typeface="+mj-lt"/>
              </a:rPr>
              <a:t> </a:t>
            </a:r>
            <a:r>
              <a:rPr lang="vi-VN" sz="1600" dirty="0">
                <a:latin typeface="+mj-lt"/>
              </a:rPr>
              <a:t>quân sự của địch bị phá hủy, một kho</a:t>
            </a:r>
            <a:r>
              <a:rPr lang="en-US" sz="1600" dirty="0">
                <a:latin typeface="+mj-lt"/>
              </a:rPr>
              <a:t> </a:t>
            </a:r>
            <a:r>
              <a:rPr lang="vi-VN" sz="1600" dirty="0">
                <a:latin typeface="+mj-lt"/>
              </a:rPr>
              <a:t>xăng bị bốc cháy… Sân bay hoàn toàn</a:t>
            </a:r>
            <a:r>
              <a:rPr lang="en-US" sz="1600" dirty="0">
                <a:latin typeface="+mj-lt"/>
              </a:rPr>
              <a:t> </a:t>
            </a:r>
            <a:r>
              <a:rPr lang="vi-VN" sz="1600" dirty="0">
                <a:latin typeface="+mj-lt"/>
              </a:rPr>
              <a:t>tê liệt tạo điều kiện cho bộ binh và xe</a:t>
            </a:r>
            <a:r>
              <a:rPr lang="en-US" sz="1600" dirty="0">
                <a:latin typeface="+mj-lt"/>
              </a:rPr>
              <a:t> </a:t>
            </a:r>
            <a:r>
              <a:rPr lang="vi-VN" sz="1600" dirty="0">
                <a:latin typeface="+mj-lt"/>
              </a:rPr>
              <a:t>tăng tiến vào mục tiêu nhanh chóng giải</a:t>
            </a:r>
            <a:r>
              <a:rPr lang="en-US" sz="1600" dirty="0">
                <a:latin typeface="+mj-lt"/>
              </a:rPr>
              <a:t> </a:t>
            </a:r>
            <a:r>
              <a:rPr lang="vi-VN" sz="1600" dirty="0">
                <a:latin typeface="+mj-lt"/>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2982548"/>
          </a:xfrm>
          <a:prstGeom prst="rect">
            <a:avLst/>
          </a:prstGeom>
          <a:noFill/>
        </p:spPr>
        <p:txBody>
          <a:bodyPr wrap="square" rtlCol="0">
            <a:spAutoFit/>
          </a:bodyPr>
          <a:lstStyle/>
          <a:p>
            <a:pPr lvl="0" algn="just">
              <a:lnSpc>
                <a:spcPct val="120000"/>
              </a:lnSpc>
            </a:pPr>
            <a:r>
              <a:rPr lang="vi-VN" sz="4000" b="1" dirty="0">
                <a:solidFill>
                  <a:srgbClr val="FF0000"/>
                </a:solidFill>
                <a:latin typeface="+mj-lt"/>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mj-lt"/>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xmlns=""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xmlns=""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xmlns=""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xmlns=""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xmlns=""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3599255"/>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mj-lt"/>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mj-lt"/>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latin typeface="+mj-l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latin typeface="+mj-l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Times New Roman" panose="02020603050405020304" pitchFamily="18" charset="0"/>
                <a:ea typeface="Cambria" panose="02040503050406030204" pitchFamily="18" charset="0"/>
                <a:cs typeface="Times New Roman" panose="02020603050405020304" pitchFamily="18" charset="0"/>
              </a:rPr>
              <a:t>Ví</a:t>
            </a:r>
            <a:r>
              <a:rPr lang="en-US" sz="2000" b="1" dirty="0">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latin typeface="Times New Roman" panose="02020603050405020304" pitchFamily="18" charset="0"/>
                <a:ea typeface="Cambria" panose="02040503050406030204" pitchFamily="18" charset="0"/>
                <a:cs typeface="Times New Roman" panose="02020603050405020304" pitchFamily="18" charset="0"/>
              </a:rPr>
              <a:t>dụ</a:t>
            </a:r>
            <a:r>
              <a:rPr lang="en-US" sz="2000" b="1" dirty="0">
                <a:latin typeface="Times New Roman" panose="02020603050405020304" pitchFamily="18" charset="0"/>
                <a:ea typeface="Cambria" panose="02040503050406030204" pitchFamily="18" charset="0"/>
                <a:cs typeface="Times New Roman" panose="02020603050405020304" pitchFamily="18" charset="0"/>
              </a:rPr>
              <a:t>: </a:t>
            </a:r>
            <a:r>
              <a:rPr lang="vi-VN" sz="2000" dirty="0">
                <a:latin typeface="Times New Roman" panose="02020603050405020304" pitchFamily="18" charset="0"/>
                <a:ea typeface="Cambria" panose="02040503050406030204" pitchFamily="18" charset="0"/>
                <a:cs typeface="Times New Roman" panose="020206030504050203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latin typeface="Times New Roman" panose="02020603050405020304" pitchFamily="18" charset="0"/>
                <a:ea typeface="AvantGarde" panose="00000400000000000000" pitchFamily="2" charset="0"/>
                <a:cs typeface="Times New Roman" panose="02020603050405020304" pitchFamily="18" charset="0"/>
                <a:sym typeface="Roboto"/>
              </a:rPr>
              <a:t>GAME THỬ TÀI</a:t>
            </a:r>
          </a:p>
          <a:p>
            <a:pPr algn="ctr" defTabSz="685800">
              <a:buClr>
                <a:srgbClr val="112B55"/>
              </a:buClr>
              <a:buSzPts val="1100"/>
            </a:pPr>
            <a:r>
              <a:rPr lang="en" sz="3300" b="1" i="1">
                <a:latin typeface="Times New Roman" panose="02020603050405020304" pitchFamily="18" charset="0"/>
                <a:ea typeface="AvantGarde" panose="00000400000000000000" pitchFamily="2" charset="0"/>
                <a:cs typeface="Times New Roman" panose="02020603050405020304" pitchFamily="18" charset="0"/>
                <a:sym typeface="Roboto"/>
              </a:rPr>
              <a:t>CÙNG DỌN DẸP ĐƯỜNG PHỐ</a:t>
            </a:r>
            <a:endParaRPr sz="3300" b="1" i="1">
              <a:latin typeface="Times New Roman" panose="02020603050405020304" pitchFamily="18" charset="0"/>
              <a:ea typeface="AvantGarde" panose="00000400000000000000" pitchFamily="2" charset="0"/>
              <a:cs typeface="Times New Roman" panose="02020603050405020304" pitchFamily="18" charset="0"/>
              <a:sym typeface="Roboto"/>
            </a:endParaRPr>
          </a:p>
        </p:txBody>
      </p:sp>
      <p:pic>
        <p:nvPicPr>
          <p:cNvPr id="4098" name="Picture 2" descr="Clean Toys Cliparts Free Download Clip Art ">
            <a:extLst>
              <a:ext uri="{FF2B5EF4-FFF2-40B4-BE49-F238E27FC236}">
                <a16:creationId xmlns:a16="http://schemas.microsoft.com/office/drawing/2014/main" xmlns=""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xmlns=""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xmlns=""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1866025" y="457794"/>
            <a:ext cx="6698092" cy="195996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526850" y="2291744"/>
              <a:ext cx="5875661" cy="33951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mj-lt"/>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mj-lt"/>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latin typeface="+mj-l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j-lt"/>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xmlns=""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latin typeface="+mj-l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j-lt"/>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xmlns=""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xmlns=""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xmlns=""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xmlns=""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xmlns=""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xmlns=""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xmlns=""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xmlns=""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xmlns=""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xmlns=""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Times New Roman" panose="02020603050405020304" pitchFamily="18" charset="0"/>
                <a:ea typeface="Tahoma" pitchFamily="34" charset="0"/>
                <a:cs typeface="Times New Roman" panose="02020603050405020304" pitchFamily="18" charset="0"/>
              </a:rPr>
              <a:t>26-4-1975</a:t>
            </a:r>
          </a:p>
        </p:txBody>
      </p:sp>
      <p:pic>
        <p:nvPicPr>
          <p:cNvPr id="6" name="Picture 6" descr="Káº¿t quáº£ hÃ¬nh áº£nh cho right wrong tick icon">
            <a:extLst>
              <a:ext uri="{FF2B5EF4-FFF2-40B4-BE49-F238E27FC236}">
                <a16:creationId xmlns:a16="http://schemas.microsoft.com/office/drawing/2014/main" xmlns=""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xmlns=""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xmlns=""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Times New Roman" panose="02020603050405020304" pitchFamily="18" charset="0"/>
                <a:cs typeface="Times New Roman" panose="02020603050405020304" pitchFamily="18" charset="0"/>
              </a:rPr>
              <a:t>Chiến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dịch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Hồ</a:t>
            </a:r>
            <a:r>
              <a:rPr lang="en-US" sz="3600" dirty="0">
                <a:solidFill>
                  <a:srgbClr val="000000"/>
                </a:solidFill>
                <a:latin typeface="Times New Roman" panose="02020603050405020304" pitchFamily="18" charset="0"/>
                <a:cs typeface="Times New Roman" panose="02020603050405020304" pitchFamily="18" charset="0"/>
              </a:rPr>
              <a:t> Chí Minh </a:t>
            </a:r>
            <a:r>
              <a:rPr lang="en-US" sz="3600" dirty="0" err="1">
                <a:solidFill>
                  <a:srgbClr val="000000"/>
                </a:solidFill>
                <a:latin typeface="Times New Roman" panose="02020603050405020304" pitchFamily="18" charset="0"/>
                <a:cs typeface="Times New Roman" panose="02020603050405020304" pitchFamily="18" charset="0"/>
              </a:rPr>
              <a:t>bắt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ngày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năm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nào</a:t>
            </a:r>
            <a:r>
              <a:rPr lang="en-US" sz="3600" dirty="0">
                <a:solidFill>
                  <a:srgbClr val="000000"/>
                </a:solidFill>
                <a:latin typeface="Times New Roman" panose="02020603050405020304" pitchFamily="18" charset="0"/>
                <a:cs typeface="Times New Roman" panose="02020603050405020304" pitchFamily="18" charset="0"/>
              </a:rPr>
              <a:t>?</a:t>
            </a:r>
          </a:p>
        </p:txBody>
      </p:sp>
      <p:pic>
        <p:nvPicPr>
          <p:cNvPr id="9" name="Picture 8">
            <a:hlinkClick r:id="rId8" action="ppaction://hlinksldjump"/>
            <a:extLst>
              <a:ext uri="{FF2B5EF4-FFF2-40B4-BE49-F238E27FC236}">
                <a16:creationId xmlns:a16="http://schemas.microsoft.com/office/drawing/2014/main" xmlns=""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xmlns=""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Times New Roman" panose="02020603050405020304" pitchFamily="18" charset="0"/>
                <a:ea typeface="Tahoma" pitchFamily="34" charset="0"/>
                <a:cs typeface="Times New Roman" panose="02020603050405020304" pitchFamily="18" charset="0"/>
              </a:rPr>
              <a:t>30-4-1975</a:t>
            </a:r>
            <a:r>
              <a:rPr lang="en-US" sz="6000" dirty="0">
                <a:solidFill>
                  <a:srgbClr val="FF0000"/>
                </a:solidFill>
                <a:ea typeface="Tahoma" pitchFamily="34" charset="0"/>
                <a:cs typeface="Arial" panose="020B0604020202020204" pitchFamily="34" charset="0"/>
              </a:rPr>
              <a:t> </a:t>
            </a:r>
          </a:p>
        </p:txBody>
      </p:sp>
      <p:pic>
        <p:nvPicPr>
          <p:cNvPr id="10" name="Picture 6" descr="Káº¿t quáº£ hÃ¬nh áº£nh cho right wrong tick icon">
            <a:extLst>
              <a:ext uri="{FF2B5EF4-FFF2-40B4-BE49-F238E27FC236}">
                <a16:creationId xmlns:a16="http://schemas.microsoft.com/office/drawing/2014/main" xmlns=""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xmlns=""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xmlns=""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latin typeface="+mj-lt"/>
                <a:cs typeface="Arial" panose="020B0604020202020204" pitchFamily="34" charset="0"/>
              </a:rPr>
              <a:t>Quân Giải phóng tiến vào Dinh Độc Lập bắt toàn bộ chính quyền trung ương Sài Gòn</a:t>
            </a:r>
            <a:r>
              <a:rPr lang="en-US" sz="3200" dirty="0">
                <a:solidFill>
                  <a:srgbClr val="000000"/>
                </a:solidFill>
                <a:latin typeface="+mj-lt"/>
                <a:cs typeface="Arial" panose="020B0604020202020204" pitchFamily="34" charset="0"/>
              </a:rPr>
              <a:t> </a:t>
            </a:r>
            <a:r>
              <a:rPr lang="en-US" sz="3200" dirty="0" err="1">
                <a:solidFill>
                  <a:srgbClr val="000000"/>
                </a:solidFill>
                <a:latin typeface="+mj-lt"/>
                <a:cs typeface="Arial" panose="020B0604020202020204" pitchFamily="34" charset="0"/>
              </a:rPr>
              <a:t>ngày</a:t>
            </a:r>
            <a:r>
              <a:rPr lang="en-US" sz="3200" dirty="0">
                <a:solidFill>
                  <a:srgbClr val="000000"/>
                </a:solidFill>
                <a:latin typeface="+mj-lt"/>
                <a:cs typeface="Arial" panose="020B0604020202020204" pitchFamily="34" charset="0"/>
              </a:rPr>
              <a:t> </a:t>
            </a:r>
            <a:r>
              <a:rPr lang="en-US" sz="3200" dirty="0" err="1">
                <a:solidFill>
                  <a:srgbClr val="000000"/>
                </a:solidFill>
                <a:latin typeface="+mj-lt"/>
                <a:cs typeface="Arial" panose="020B0604020202020204" pitchFamily="34" charset="0"/>
              </a:rPr>
              <a:t>tháng</a:t>
            </a:r>
            <a:r>
              <a:rPr lang="en-US" sz="3200" dirty="0">
                <a:solidFill>
                  <a:srgbClr val="000000"/>
                </a:solidFill>
                <a:latin typeface="+mj-lt"/>
                <a:cs typeface="Arial" panose="020B0604020202020204" pitchFamily="34" charset="0"/>
              </a:rPr>
              <a:t> </a:t>
            </a:r>
            <a:r>
              <a:rPr lang="en-US" sz="3200" dirty="0" err="1">
                <a:solidFill>
                  <a:srgbClr val="000000"/>
                </a:solidFill>
                <a:latin typeface="+mj-lt"/>
                <a:cs typeface="Arial" panose="020B0604020202020204" pitchFamily="34" charset="0"/>
              </a:rPr>
              <a:t>năm</a:t>
            </a:r>
            <a:r>
              <a:rPr lang="en-US" sz="3200" dirty="0">
                <a:solidFill>
                  <a:srgbClr val="000000"/>
                </a:solidFill>
                <a:latin typeface="+mj-lt"/>
                <a:cs typeface="Arial" panose="020B0604020202020204" pitchFamily="34" charset="0"/>
              </a:rPr>
              <a:t> </a:t>
            </a:r>
            <a:r>
              <a:rPr lang="en-US" sz="3200" dirty="0" err="1">
                <a:solidFill>
                  <a:srgbClr val="000000"/>
                </a:solidFill>
                <a:latin typeface="+mj-lt"/>
                <a:cs typeface="Arial" panose="020B0604020202020204" pitchFamily="34" charset="0"/>
              </a:rPr>
              <a:t>nào</a:t>
            </a:r>
            <a:r>
              <a:rPr lang="en-US" sz="3200" dirty="0">
                <a:solidFill>
                  <a:srgbClr val="000000"/>
                </a:solidFill>
                <a:latin typeface="+mj-lt"/>
                <a:cs typeface="Arial" panose="020B0604020202020204" pitchFamily="34" charset="0"/>
              </a:rPr>
              <a:t>?</a:t>
            </a:r>
            <a:endParaRPr lang="vi-VN" sz="3200" dirty="0">
              <a:solidFill>
                <a:srgbClr val="000000"/>
              </a:solidFill>
              <a:latin typeface="+mj-lt"/>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xmlns=""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xmlns=""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latin typeface="Times New Roman" panose="02020603050405020304" pitchFamily="18" charset="0"/>
                <a:ea typeface="Tahoma" pitchFamily="34" charset="0"/>
                <a:cs typeface="Times New Roman" panose="02020603050405020304" pitchFamily="18" charset="0"/>
              </a:rPr>
              <a:t>11 </a:t>
            </a:r>
            <a:r>
              <a:rPr lang="en-US" sz="4400" dirty="0" err="1">
                <a:solidFill>
                  <a:srgbClr val="FF0000"/>
                </a:solidFill>
                <a:latin typeface="Times New Roman" panose="02020603050405020304" pitchFamily="18" charset="0"/>
                <a:ea typeface="Tahoma" pitchFamily="34" charset="0"/>
                <a:cs typeface="Times New Roman" panose="02020603050405020304" pitchFamily="18" charset="0"/>
              </a:rPr>
              <a:t>giờ</a:t>
            </a:r>
            <a:r>
              <a:rPr lang="en-US" sz="4400" dirty="0">
                <a:solidFill>
                  <a:srgbClr val="FF0000"/>
                </a:solidFill>
                <a:latin typeface="Times New Roman" panose="02020603050405020304" pitchFamily="18" charset="0"/>
                <a:ea typeface="Tahoma" pitchFamily="34" charset="0"/>
                <a:cs typeface="Times New Roman" panose="02020603050405020304" pitchFamily="18" charset="0"/>
              </a:rPr>
              <a:t> 30 </a:t>
            </a:r>
            <a:r>
              <a:rPr lang="en-US" sz="4400" dirty="0" err="1">
                <a:solidFill>
                  <a:srgbClr val="FF0000"/>
                </a:solidFill>
                <a:latin typeface="Times New Roman" panose="02020603050405020304" pitchFamily="18" charset="0"/>
                <a:ea typeface="Tahoma" pitchFamily="34" charset="0"/>
                <a:cs typeface="Times New Roman" panose="02020603050405020304" pitchFamily="18" charset="0"/>
              </a:rPr>
              <a:t>phút</a:t>
            </a:r>
            <a:r>
              <a:rPr lang="en-US" sz="4400" dirty="0">
                <a:solidFill>
                  <a:srgbClr val="FF0000"/>
                </a:solidFill>
                <a:latin typeface="Times New Roman" panose="02020603050405020304" pitchFamily="18" charset="0"/>
                <a:ea typeface="Tahoma" pitchFamily="34" charset="0"/>
                <a:cs typeface="Times New Roman" panose="02020603050405020304" pitchFamily="18" charset="0"/>
              </a:rPr>
              <a:t> </a:t>
            </a:r>
          </a:p>
        </p:txBody>
      </p:sp>
      <p:pic>
        <p:nvPicPr>
          <p:cNvPr id="9" name="Picture 6" descr="Káº¿t quáº£ hÃ¬nh áº£nh cho right wrong tick icon">
            <a:extLst>
              <a:ext uri="{FF2B5EF4-FFF2-40B4-BE49-F238E27FC236}">
                <a16:creationId xmlns:a16="http://schemas.microsoft.com/office/drawing/2014/main" xmlns=""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xmlns=""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xmlns=""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Times New Roman" panose="02020603050405020304" pitchFamily="18" charset="0"/>
                <a:cs typeface="Times New Roman" panose="02020603050405020304" pitchFamily="18" charset="0"/>
              </a:rPr>
              <a:t>Lá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cờ</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mạng</a:t>
            </a:r>
            <a:r>
              <a:rPr lang="en-US" sz="2800" dirty="0">
                <a:solidFill>
                  <a:srgbClr val="000000"/>
                </a:solidFill>
                <a:latin typeface="Times New Roman" panose="02020603050405020304" pitchFamily="18" charset="0"/>
                <a:cs typeface="Times New Roman" panose="02020603050405020304" pitchFamily="18" charset="0"/>
              </a:rPr>
              <a:t> tung bay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Dinh </a:t>
            </a:r>
            <a:r>
              <a:rPr lang="en-US" sz="2800" dirty="0" err="1">
                <a:solidFill>
                  <a:srgbClr val="000000"/>
                </a:solidFill>
                <a:latin typeface="Times New Roman" panose="02020603050405020304" pitchFamily="18" charset="0"/>
                <a:cs typeface="Times New Roman" panose="02020603050405020304" pitchFamily="18" charset="0"/>
              </a:rPr>
              <a:t>Độc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dịch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Hồ</a:t>
            </a:r>
            <a:r>
              <a:rPr lang="en-US" sz="2800" dirty="0">
                <a:solidFill>
                  <a:srgbClr val="000000"/>
                </a:solidFill>
                <a:latin typeface="Times New Roman" panose="02020603050405020304" pitchFamily="18" charset="0"/>
                <a:cs typeface="Times New Roman" panose="02020603050405020304" pitchFamily="18" charset="0"/>
              </a:rPr>
              <a:t> Chí Minh </a:t>
            </a:r>
            <a:r>
              <a:rPr lang="en-US" sz="2800" dirty="0" err="1">
                <a:solidFill>
                  <a:srgbClr val="000000"/>
                </a:solidFill>
                <a:latin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giờ</a:t>
            </a:r>
            <a:r>
              <a:rPr lang="en-US" sz="2800" dirty="0">
                <a:solidFill>
                  <a:srgbClr val="000000"/>
                </a:solidFill>
                <a:latin typeface="Times New Roman" panose="02020603050405020304" pitchFamily="18" charset="0"/>
                <a:cs typeface="Times New Roman" panose="02020603050405020304" pitchFamily="18" charset="0"/>
              </a:rPr>
              <a:t>?</a:t>
            </a:r>
          </a:p>
        </p:txBody>
      </p:sp>
      <p:pic>
        <p:nvPicPr>
          <p:cNvPr id="2" name="Picture 1">
            <a:hlinkClick r:id="rId8" action="ppaction://hlinksldjump"/>
            <a:extLst>
              <a:ext uri="{FF2B5EF4-FFF2-40B4-BE49-F238E27FC236}">
                <a16:creationId xmlns:a16="http://schemas.microsoft.com/office/drawing/2014/main" xmlns=""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xmlns=""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xmlns=""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xmlns=""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xmlns=""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32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lịch</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dịch</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Hồ</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Times New Roman" panose="02020603050405020304" pitchFamily="18" charset="0"/>
                <a:cs typeface="Times New Roman" panose="02020603050405020304" pitchFamily="18" charset="0"/>
              </a:rPr>
              <a:t>Đọc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thông</a:t>
            </a:r>
            <a:r>
              <a:rPr lang="en-US" sz="4400" i="1" dirty="0">
                <a:latin typeface="Times New Roman" panose="02020603050405020304" pitchFamily="18" charset="0"/>
                <a:cs typeface="Times New Roman" panose="02020603050405020304" pitchFamily="18" charset="0"/>
              </a:rPr>
              <a:t> tin, </a:t>
            </a:r>
            <a:r>
              <a:rPr lang="en-US" sz="4400" i="1" dirty="0" err="1">
                <a:latin typeface="Times New Roman" panose="02020603050405020304" pitchFamily="18" charset="0"/>
                <a:cs typeface="Times New Roman" panose="02020603050405020304" pitchFamily="18" charset="0"/>
              </a:rPr>
              <a:t>hãy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kể</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một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chuyện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lịch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sử</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về</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Chiến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dịch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Hồ</a:t>
            </a:r>
            <a:r>
              <a:rPr lang="en-US" sz="4400" i="1" dirty="0">
                <a:latin typeface="Times New Roman" panose="02020603050405020304" pitchFamily="18" charset="0"/>
                <a:cs typeface="Times New Roman" panose="02020603050405020304" pitchFamily="18"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822</Words>
  <Application>Microsoft Office PowerPoint</Application>
  <PresentationFormat>On-screen Show (16:9)</PresentationFormat>
  <Paragraphs>42</Paragraphs>
  <Slides>24</Slides>
  <Notes>23</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Advent Pro</vt:lpstr>
      <vt:lpstr>Amazone</vt:lpstr>
      <vt:lpstr>Arial</vt:lpstr>
      <vt:lpstr>Arial (Body)</vt:lpstr>
      <vt:lpstr>AvantGarde</vt:lpstr>
      <vt:lpstr>Calibri</vt:lpstr>
      <vt:lpstr>Cambria</vt:lpstr>
      <vt:lpstr>Chango</vt:lpstr>
      <vt:lpstr>Chewy</vt:lpstr>
      <vt:lpstr>Irish Grover</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Acer</cp:lastModifiedBy>
  <cp:revision>63</cp:revision>
  <dcterms:modified xsi:type="dcterms:W3CDTF">2025-02-20T15:16:25Z</dcterms:modified>
</cp:coreProperties>
</file>