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4"/>
  </p:notesMasterIdLst>
  <p:sldIdLst>
    <p:sldId id="256" r:id="rId2"/>
    <p:sldId id="296" r:id="rId3"/>
    <p:sldId id="301" r:id="rId4"/>
    <p:sldId id="302" r:id="rId5"/>
    <p:sldId id="303" r:id="rId6"/>
    <p:sldId id="304" r:id="rId7"/>
    <p:sldId id="305" r:id="rId8"/>
    <p:sldId id="268" r:id="rId9"/>
    <p:sldId id="306" r:id="rId10"/>
    <p:sldId id="307" r:id="rId11"/>
    <p:sldId id="308" r:id="rId12"/>
    <p:sldId id="309" r:id="rId13"/>
    <p:sldId id="294" r:id="rId14"/>
    <p:sldId id="290" r:id="rId15"/>
    <p:sldId id="325" r:id="rId16"/>
    <p:sldId id="260" r:id="rId17"/>
    <p:sldId id="291" r:id="rId18"/>
    <p:sldId id="292" r:id="rId19"/>
    <p:sldId id="293" r:id="rId20"/>
    <p:sldId id="297" r:id="rId21"/>
    <p:sldId id="300" r:id="rId22"/>
    <p:sldId id="322" r:id="rId23"/>
    <p:sldId id="323" r:id="rId24"/>
    <p:sldId id="324" r:id="rId25"/>
    <p:sldId id="265" r:id="rId26"/>
    <p:sldId id="310" r:id="rId27"/>
    <p:sldId id="311" r:id="rId28"/>
    <p:sldId id="312" r:id="rId29"/>
    <p:sldId id="313" r:id="rId30"/>
    <p:sldId id="314" r:id="rId31"/>
    <p:sldId id="319" r:id="rId32"/>
    <p:sldId id="316" r:id="rId33"/>
  </p:sldIdLst>
  <p:sldSz cx="9144000" cy="5143500" type="screen16x9"/>
  <p:notesSz cx="6858000" cy="9144000"/>
  <p:embeddedFontLst>
    <p:embeddedFont>
      <p:font typeface="Yeseva One" charset="0"/>
      <p:regular r:id="rId35"/>
    </p:embeddedFont>
    <p:embeddedFont>
      <p:font typeface="#9Slide06 SVNClementine" charset="0"/>
      <p:regular r:id="rId36"/>
    </p:embeddedFont>
    <p:embeddedFont>
      <p:font typeface="Raleway" pitchFamily="2" charset="0"/>
      <p:regular r:id="rId37"/>
      <p:bold r:id="rId38"/>
      <p:italic r:id="rId39"/>
      <p:boldItalic r:id="rId40"/>
    </p:embeddedFont>
    <p:embeddedFont>
      <p:font typeface="Comic Sans MS" pitchFamily="66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c Corn" initials="NC" lastIdx="1" clrIdx="0">
    <p:extLst>
      <p:ext uri="{19B8F6BF-5375-455C-9EA6-DF929625EA0E}">
        <p15:presenceInfo xmlns="" xmlns:p15="http://schemas.microsoft.com/office/powerpoint/2012/main" userId="Ngoc C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 snapToGrid="0">
      <p:cViewPr>
        <p:scale>
          <a:sx n="102" d="100"/>
          <a:sy n="102" d="100"/>
        </p:scale>
        <p:origin x="-552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7969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40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746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778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3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0.xml"/><Relationship Id="rId18" Type="http://schemas.openxmlformats.org/officeDocument/2006/relationships/image" Target="../media/image32.wmf"/><Relationship Id="rId3" Type="http://schemas.openxmlformats.org/officeDocument/2006/relationships/control" Target="../activeX/activeX2.xml"/><Relationship Id="rId7" Type="http://schemas.openxmlformats.org/officeDocument/2006/relationships/slide" Target="slide28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control" Target="../activeX/activeX1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11" Type="http://schemas.openxmlformats.org/officeDocument/2006/relationships/slide" Target="slide29.xml"/><Relationship Id="rId5" Type="http://schemas.openxmlformats.org/officeDocument/2006/relationships/image" Target="../media/image24.jpeg"/><Relationship Id="rId15" Type="http://schemas.openxmlformats.org/officeDocument/2006/relationships/slide" Target="slide31.xml"/><Relationship Id="rId10" Type="http://schemas.openxmlformats.org/officeDocument/2006/relationships/image" Target="../media/image27.png"/><Relationship Id="rId19" Type="http://schemas.openxmlformats.org/officeDocument/2006/relationships/image" Target="../media/image33.wmf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484585" y="372618"/>
            <a:ext cx="8059232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b="1" dirty="0">
                <a:latin typeface="Comic Sans MS" panose="030F0702030302020204" pitchFamily="66" charset="0"/>
              </a:rPr>
              <a:t>Unit 12: Our Tet holiday</a:t>
            </a:r>
            <a:endParaRPr sz="6600" b="1" dirty="0">
              <a:latin typeface="Comic Sans MS" panose="030F0702030302020204" pitchFamily="66" charset="0"/>
            </a:endParaRPr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87" y="19352"/>
            <a:ext cx="1375184" cy="1388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  <p:sp>
        <p:nvSpPr>
          <p:cNvPr id="477" name="Google Shape;4475;p41"/>
          <p:cNvSpPr txBox="1">
            <a:spLocks/>
          </p:cNvSpPr>
          <p:nvPr/>
        </p:nvSpPr>
        <p:spPr>
          <a:xfrm rot="-637">
            <a:off x="2117151" y="2795674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6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800" b="1" dirty="0"/>
              <a:t>Lesson 2 - Period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ái Bình bắn pháo hoa đêm giao thừa tết Nguyên đán Giáp Thìn 2024 ở đâu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1980917"/>
            <a:ext cx="4378215" cy="24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fireworks show</a:t>
            </a:r>
          </a:p>
        </p:txBody>
      </p:sp>
    </p:spTree>
    <p:extLst>
      <p:ext uri="{BB962C8B-B14F-4D97-AF65-F5344CB8AC3E}">
        <p14:creationId xmlns:p14="http://schemas.microsoft.com/office/powerpoint/2010/main" val="21241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89" y="1851244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New Year party</a:t>
            </a:r>
          </a:p>
        </p:txBody>
      </p:sp>
    </p:spTree>
    <p:extLst>
      <p:ext uri="{BB962C8B-B14F-4D97-AF65-F5344CB8AC3E}">
        <p14:creationId xmlns:p14="http://schemas.microsoft.com/office/powerpoint/2010/main" val="5484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ực rỡ lễ hội hoa ở Đà Lạt - BestPrice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4" y="1636313"/>
            <a:ext cx="4533094" cy="26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flower festival</a:t>
            </a:r>
          </a:p>
        </p:txBody>
      </p:sp>
    </p:spTree>
    <p:extLst>
      <p:ext uri="{BB962C8B-B14F-4D97-AF65-F5344CB8AC3E}">
        <p14:creationId xmlns:p14="http://schemas.microsoft.com/office/powerpoint/2010/main" val="3302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46161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151434" y="2699770"/>
            <a:ext cx="5777504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Look, listen and repeat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85022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="" xmlns:a16="http://schemas.microsoft.com/office/drawing/2014/main" id="{EBD2F2A7-A9E9-99B6-8568-BAABFCCE5BFB}"/>
              </a:ext>
            </a:extLst>
          </p:cNvPr>
          <p:cNvSpPr txBox="1">
            <a:spLocks noGrp="1"/>
          </p:cNvSpPr>
          <p:nvPr/>
        </p:nvSpPr>
        <p:spPr>
          <a:xfrm>
            <a:off x="-191679" y="2161970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4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87E8FE-4990-4C81-B292-F2031E8E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9" y="1463523"/>
            <a:ext cx="8550321" cy="3428305"/>
          </a:xfrm>
          <a:prstGeom prst="rect">
            <a:avLst/>
          </a:prstGeom>
        </p:spPr>
      </p:pic>
      <p:sp>
        <p:nvSpPr>
          <p:cNvPr id="3" name="Google Shape;4994;p45"/>
          <p:cNvSpPr txBox="1">
            <a:spLocks/>
          </p:cNvSpPr>
          <p:nvPr/>
        </p:nvSpPr>
        <p:spPr>
          <a:xfrm>
            <a:off x="-655157" y="95918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at the pictures.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-914400" y="716713"/>
            <a:ext cx="6237249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Google Shape;4994;p45"/>
          <p:cNvSpPr txBox="1">
            <a:spLocks/>
          </p:cNvSpPr>
          <p:nvPr/>
        </p:nvSpPr>
        <p:spPr>
          <a:xfrm>
            <a:off x="3017298" y="7167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E904ECF-DB10-4DEA-E964-EEFAC406C241}"/>
              </a:ext>
            </a:extLst>
          </p:cNvPr>
          <p:cNvSpPr/>
          <p:nvPr/>
        </p:nvSpPr>
        <p:spPr>
          <a:xfrm>
            <a:off x="5783240" y="4357296"/>
            <a:ext cx="2290385" cy="53453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CFB8E02-A7DB-F37C-5958-3A71A6024352}"/>
              </a:ext>
            </a:extLst>
          </p:cNvPr>
          <p:cNvSpPr/>
          <p:nvPr/>
        </p:nvSpPr>
        <p:spPr>
          <a:xfrm>
            <a:off x="1187188" y="2047482"/>
            <a:ext cx="2307026" cy="35157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FD1C4D1-5CE5-BDF4-C99E-2AACF593A68A}"/>
              </a:ext>
            </a:extLst>
          </p:cNvPr>
          <p:cNvSpPr/>
          <p:nvPr/>
        </p:nvSpPr>
        <p:spPr>
          <a:xfrm>
            <a:off x="5117035" y="2011976"/>
            <a:ext cx="2170771" cy="38708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D6FA6C37-E345-56DD-F8E4-DB8BD035FF52}"/>
              </a:ext>
            </a:extLst>
          </p:cNvPr>
          <p:cNvSpPr/>
          <p:nvPr/>
        </p:nvSpPr>
        <p:spPr>
          <a:xfrm>
            <a:off x="1825805" y="4341703"/>
            <a:ext cx="2746196" cy="26726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F3BBDA7-9419-88E0-B286-09D7E424EDA6}"/>
              </a:ext>
            </a:extLst>
          </p:cNvPr>
          <p:cNvSpPr txBox="1"/>
          <p:nvPr/>
        </p:nvSpPr>
        <p:spPr>
          <a:xfrm>
            <a:off x="1439808" y="188998"/>
            <a:ext cx="607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15">
            <a:hlinkClick r:id="" action="ppaction://media"/>
            <a:extLst>
              <a:ext uri="{FF2B5EF4-FFF2-40B4-BE49-F238E27FC236}">
                <a16:creationId xmlns="" xmlns:a16="http://schemas.microsoft.com/office/drawing/2014/main" id="{10DBE6D9-EF4C-4759-97A6-617F9A3AE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659" y="462279"/>
            <a:ext cx="347663" cy="34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C1CA50-0772-4D6F-B5EF-B035606FE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9" y="1145572"/>
            <a:ext cx="8624266" cy="3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-151038" y="3443298"/>
            <a:ext cx="5744437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Listen, point and say.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="" xmlns:a16="http://schemas.microsoft.com/office/drawing/2014/main" id="{CA70E3C1-BEDB-1498-DD9F-8E5C7B2C7B5F}"/>
              </a:ext>
            </a:extLst>
          </p:cNvPr>
          <p:cNvSpPr txBox="1">
            <a:spLocks noGrp="1"/>
          </p:cNvSpPr>
          <p:nvPr/>
        </p:nvSpPr>
        <p:spPr>
          <a:xfrm>
            <a:off x="-156426" y="2434044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91886" y="3930316"/>
            <a:ext cx="8563427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my grandparents’ house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41E0CF-3A39-4672-89D6-5871A2F5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52" y="1285298"/>
            <a:ext cx="3714970" cy="23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37030" y="3930316"/>
            <a:ext cx="8418284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fireworks show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235D90-A2B0-4F84-B273-8800B341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63" y="1276735"/>
            <a:ext cx="3681684" cy="2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New Year party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938463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907912-B0ED-402C-B8C1-D85A6A98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91" y="1227252"/>
            <a:ext cx="3777739" cy="26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74574" y="267098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8958" y="3654107"/>
            <a:ext cx="4481753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What are the missing letters?</a:t>
            </a:r>
            <a:endParaRPr sz="2800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flower festival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2F4270-FDED-4708-BEE1-41E1A8BA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84" y="1216669"/>
            <a:ext cx="3934657" cy="26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94;p45"/>
          <p:cNvSpPr txBox="1">
            <a:spLocks/>
          </p:cNvSpPr>
          <p:nvPr/>
        </p:nvSpPr>
        <p:spPr>
          <a:xfrm>
            <a:off x="806650" y="69839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and repeat the phrases.</a:t>
            </a:r>
          </a:p>
        </p:txBody>
      </p:sp>
      <p:sp>
        <p:nvSpPr>
          <p:cNvPr id="4" name="Google Shape;4994;p45"/>
          <p:cNvSpPr txBox="1">
            <a:spLocks/>
          </p:cNvSpPr>
          <p:nvPr/>
        </p:nvSpPr>
        <p:spPr>
          <a:xfrm>
            <a:off x="-421642" y="2696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980481" y="1143666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6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9" y="1305242"/>
            <a:ext cx="347663" cy="347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5585B1-2C48-4914-8A3E-DBDCF583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638" y="1980668"/>
            <a:ext cx="6645259" cy="28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779273" y="303674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295707" y="3326172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Let’s talk.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077544" y="692286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="" xmlns:a16="http://schemas.microsoft.com/office/drawing/2014/main" id="{D667073E-E03E-45A8-9DE9-3F82148B9908}"/>
              </a:ext>
            </a:extLst>
          </p:cNvPr>
          <p:cNvSpPr txBox="1">
            <a:spLocks noGrp="1"/>
          </p:cNvSpPr>
          <p:nvPr/>
        </p:nvSpPr>
        <p:spPr>
          <a:xfrm>
            <a:off x="-160590" y="2391371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68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885" y="0"/>
            <a:ext cx="48356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831AE2-616B-44A7-AE1A-CF465EE4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19" y="836490"/>
            <a:ext cx="8336390" cy="32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0" y="104274"/>
            <a:ext cx="783205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12822" y="944507"/>
            <a:ext cx="3705726" cy="601579"/>
          </a:xfrm>
          <a:prstGeom prst="wedgeRoundRectCallout">
            <a:avLst>
              <a:gd name="adj1" fmla="val -63340"/>
              <a:gd name="adj2" fmla="val 7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BE2379-7557-476F-9ED4-86285955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0" y="2081700"/>
            <a:ext cx="8048625" cy="20097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99285" y="1245297"/>
            <a:ext cx="3705726" cy="601579"/>
          </a:xfrm>
          <a:prstGeom prst="wedgeRoundRectCallout">
            <a:avLst>
              <a:gd name="adj1" fmla="val 72610"/>
              <a:gd name="adj2" fmla="val 881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I’ll go to ________.</a:t>
            </a:r>
          </a:p>
        </p:txBody>
      </p:sp>
    </p:spTree>
    <p:extLst>
      <p:ext uri="{BB962C8B-B14F-4D97-AF65-F5344CB8AC3E}">
        <p14:creationId xmlns:p14="http://schemas.microsoft.com/office/powerpoint/2010/main" val="18686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66453" y="1010214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77140" y="1373111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0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3833497" y="145996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Game time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Lucky number</a:t>
            </a:r>
            <a:endParaRPr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-14955" y="80307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ster Cute girl cartoon - PIXERS.CO.NZ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7"/>
          <a:stretch/>
        </p:blipFill>
        <p:spPr bwMode="auto">
          <a:xfrm>
            <a:off x="7755097" y="219059"/>
            <a:ext cx="1068602" cy="9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104180" y="1851771"/>
            <a:ext cx="1163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/>
                </a:solidFill>
                <a:latin typeface="#9Slide06 SVNClementine" panose="020F0502020204030203" pitchFamily="34" charset="0"/>
              </a:rPr>
              <a:t>2</a:t>
            </a:r>
          </a:p>
        </p:txBody>
      </p:sp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2" y="1187115"/>
            <a:ext cx="2042337" cy="2170364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86" y="1226787"/>
            <a:ext cx="2036240" cy="224961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13" y="1261557"/>
            <a:ext cx="2036240" cy="221304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2" y="3117554"/>
            <a:ext cx="2042337" cy="2206943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06" y="3160026"/>
            <a:ext cx="2036240" cy="2200847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33" y="3141737"/>
            <a:ext cx="2036240" cy="223742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4" name="TextBox4" r:id="rId2" imgW="1733400" imgH="533520"/>
        </mc:Choice>
        <mc:Fallback>
          <p:control name="TextBox4" r:id="rId2" imgW="1733400" imgH="533520">
            <p:pic>
              <p:nvPicPr>
                <p:cNvPr id="0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4763" y="484188"/>
                  <a:ext cx="1730375" cy="5349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1" r:id="rId3" imgW="1733400" imgH="533520"/>
        </mc:Choice>
        <mc:Fallback>
          <p:control name="TextBox1" r:id="rId3" imgW="1733400" imgH="53352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70575" y="484188"/>
                  <a:ext cx="1730375" cy="5349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65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" y="242267"/>
            <a:ext cx="897555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62" y="1299411"/>
            <a:ext cx="4270239" cy="28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1220" y="242267"/>
            <a:ext cx="597568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my grandparents’ house.</a:t>
            </a:r>
          </a:p>
        </p:txBody>
      </p:sp>
      <p:pic>
        <p:nvPicPr>
          <p:cNvPr id="47" name="Picture 4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3074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8648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03682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6146" name="Picture 2" descr="https://img-s-msn-com.akamaized.net/tenant/amp/entityid/AA1mg4HA.img?w=1280&amp;h=720&amp;m=4&amp;q=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64" y="1632754"/>
            <a:ext cx="4807786" cy="27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6673" y="264695"/>
            <a:ext cx="448275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firework show.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21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38" y="264694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83" y="1905207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97050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New Year party. 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1511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292733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60511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xoticvoyages.com/uploads/images/userfiles/2020/06/24/Chung_cake_is_the_most_important_traditional_Vietnamese_lunar_New_Year_(Tet)_f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89" y="1547790"/>
            <a:ext cx="4038645" cy="3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1261" y="409073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chung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ca_e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2665" y="409073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5158" y="409072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469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5122" name="Picture 2" descr="https://travelgear.vn/blog/wp-content/uploads/2019/10/le-hoi-hoa-da-l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3" y="1512991"/>
            <a:ext cx="4583196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83568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flower festival.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4" y="178067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3" y="2527214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758" y="280737"/>
            <a:ext cx="723498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at/ Where/ will/ go/ Tet?/ you/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7327" y="3842084"/>
            <a:ext cx="660132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4098" name="Picture 2" descr="https://jewishvisual.com/wp-content/uploads/2016/07/boy-aski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4" y="1246206"/>
            <a:ext cx="2159836" cy="25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852737" y="1708484"/>
            <a:ext cx="1347537" cy="745958"/>
          </a:xfrm>
          <a:prstGeom prst="wedgeRoundRectCallout">
            <a:avLst>
              <a:gd name="adj1" fmla="val -82143"/>
              <a:gd name="adj2" fmla="val -94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.…..?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2" y="216568"/>
            <a:ext cx="89354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will/ I/ to / festival./ a / go/ flower/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706" y="3978442"/>
            <a:ext cx="69542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I will go to a flower festival.</a:t>
            </a:r>
          </a:p>
        </p:txBody>
      </p:sp>
      <p:pic>
        <p:nvPicPr>
          <p:cNvPr id="3074" name="Picture 2" descr="https://www.saigontourist.net/uploads/destination/an-pham/Website%20content/L%E1%BB%85%20h%E1%BB%99i%20hoa%20Floriade/saigontourist_Floriade-Festival-Canberra_64469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970677"/>
            <a:ext cx="3588585" cy="26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1" y="3897109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59" y="110757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63" y="1786408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68" y="239241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73" y="307946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ese Spring Rolls - China Sichu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4" y="1598091"/>
            <a:ext cx="3124271" cy="3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8110" y="425116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m_ke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s_ring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ro_ls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4562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1345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4667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9387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thestreet.com/files/tsc/v2008/photos/contrib/uploads/familygroceryshop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1781459"/>
            <a:ext cx="4258307" cy="28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d_ the </a:t>
            </a:r>
            <a:r>
              <a:rPr lang="en-US" sz="4800" dirty="0" err="1">
                <a:latin typeface="Comic Sans MS" panose="030F0702030302020204" pitchFamily="66" charset="0"/>
              </a:rPr>
              <a:t>s_op_ing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2537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178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350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439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89" y="1939085"/>
            <a:ext cx="4803010" cy="3001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844" y="272716"/>
            <a:ext cx="6180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bu</a:t>
            </a:r>
            <a:r>
              <a:rPr lang="en-US" sz="4800" dirty="0">
                <a:latin typeface="Comic Sans MS" panose="030F0702030302020204" pitchFamily="66" charset="0"/>
              </a:rPr>
              <a:t>_ a </a:t>
            </a:r>
            <a:r>
              <a:rPr lang="en-US" sz="4800" dirty="0" err="1">
                <a:latin typeface="Comic Sans MS" panose="030F0702030302020204" pitchFamily="66" charset="0"/>
              </a:rPr>
              <a:t>b_anch</a:t>
            </a:r>
            <a:r>
              <a:rPr lang="en-US" sz="4800" dirty="0">
                <a:latin typeface="Comic Sans MS" panose="030F0702030302020204" pitchFamily="66" charset="0"/>
              </a:rPr>
              <a:t> of </a:t>
            </a:r>
          </a:p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pe_ch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blo_soms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1699" y="283165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9030" y="264078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1699" y="99689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239" y="101137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467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g trí nhà cửa đón Tết cần chú trọng không gian nào? | Tin tứ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3" y="1528844"/>
            <a:ext cx="3216443" cy="32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d_co_ate</a:t>
            </a:r>
            <a:r>
              <a:rPr lang="en-US" sz="4800" dirty="0">
                <a:latin typeface="Comic Sans MS" panose="030F0702030302020204" pitchFamily="66" charset="0"/>
              </a:rPr>
              <a:t> the </a:t>
            </a:r>
            <a:r>
              <a:rPr lang="en-US" sz="4800" dirty="0" err="1">
                <a:latin typeface="Comic Sans MS" panose="030F0702030302020204" pitchFamily="66" charset="0"/>
              </a:rPr>
              <a:t>hou_e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93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965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3196" y="45719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890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words</a:t>
            </a:r>
            <a:endParaRPr dirty="0"/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41" y="2254360"/>
            <a:ext cx="3486317" cy="23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our grandparents’ house</a:t>
            </a:r>
          </a:p>
        </p:txBody>
      </p:sp>
    </p:spTree>
    <p:extLst>
      <p:ext uri="{BB962C8B-B14F-4D97-AF65-F5344CB8AC3E}">
        <p14:creationId xmlns:p14="http://schemas.microsoft.com/office/powerpoint/2010/main" val="387182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341</Words>
  <Application>Microsoft Office PowerPoint</Application>
  <PresentationFormat>On-screen Show (16:9)</PresentationFormat>
  <Paragraphs>84</Paragraphs>
  <Slides>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Yeseva One</vt:lpstr>
      <vt:lpstr>#9Slide06 SVNClementine</vt:lpstr>
      <vt:lpstr>Raleway</vt:lpstr>
      <vt:lpstr>Comic Sans MS</vt:lpstr>
      <vt:lpstr>Tết: Vietnamese Lunar New Year by Slidesgo</vt:lpstr>
      <vt:lpstr>Unit 12: Our Tet holiday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Awesome words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acer</cp:lastModifiedBy>
  <cp:revision>44</cp:revision>
  <dcterms:modified xsi:type="dcterms:W3CDTF">2025-02-09T15:38:40Z</dcterms:modified>
</cp:coreProperties>
</file>