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5"/>
  </p:notesMasterIdLst>
  <p:sldIdLst>
    <p:sldId id="257" r:id="rId3"/>
    <p:sldId id="274" r:id="rId4"/>
    <p:sldId id="273" r:id="rId5"/>
    <p:sldId id="287" r:id="rId6"/>
    <p:sldId id="546" r:id="rId7"/>
    <p:sldId id="271" r:id="rId8"/>
    <p:sldId id="548" r:id="rId9"/>
    <p:sldId id="547" r:id="rId10"/>
    <p:sldId id="549" r:id="rId11"/>
    <p:sldId id="556" r:id="rId12"/>
    <p:sldId id="309" r:id="rId13"/>
    <p:sldId id="557" r:id="rId14"/>
    <p:sldId id="558" r:id="rId15"/>
    <p:sldId id="559" r:id="rId16"/>
    <p:sldId id="560" r:id="rId17"/>
    <p:sldId id="561" r:id="rId18"/>
    <p:sldId id="562" r:id="rId19"/>
    <p:sldId id="563" r:id="rId20"/>
    <p:sldId id="564" r:id="rId21"/>
    <p:sldId id="565" r:id="rId22"/>
    <p:sldId id="566" r:id="rId23"/>
    <p:sldId id="53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81" autoAdjust="0"/>
  </p:normalViewPr>
  <p:slideViewPr>
    <p:cSldViewPr snapToGrid="0" showGuides="1">
      <p:cViewPr varScale="1">
        <p:scale>
          <a:sx n="83" d="100"/>
          <a:sy n="83" d="100"/>
        </p:scale>
        <p:origin x="6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2025/3/20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784ECF-CC5F-3973-7C08-1A2CD9A16164}"/>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xmlns=""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125036-AB51-DC84-2836-3DA124A0E819}"/>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xmlns=""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2394E6-A1AD-F110-7B75-AF5C694E30B0}"/>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xmlns=""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125F3B-CBF4-5AEB-9EF9-D0B9441BD92E}"/>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xmlns=""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7E5951-F625-EBD9-F796-D378DB3DCA4D}"/>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xmlns=""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1739D76-83E7-F4AB-A689-BCEA5552B93D}"/>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xmlns=""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785444-0E56-7987-4FC2-B8A1D15A0504}"/>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8" name="Footer Placeholder 7">
            <a:extLst>
              <a:ext uri="{FF2B5EF4-FFF2-40B4-BE49-F238E27FC236}">
                <a16:creationId xmlns:a16="http://schemas.microsoft.com/office/drawing/2014/main" xmlns=""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C68869-F5BE-454C-3B70-912E153D50B9}"/>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4" name="Footer Placeholder 3">
            <a:extLst>
              <a:ext uri="{FF2B5EF4-FFF2-40B4-BE49-F238E27FC236}">
                <a16:creationId xmlns:a16="http://schemas.microsoft.com/office/drawing/2014/main" xmlns=""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64F6C6-40FF-B6FD-31F4-47A2339AF177}"/>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3" name="Footer Placeholder 2">
            <a:extLst>
              <a:ext uri="{FF2B5EF4-FFF2-40B4-BE49-F238E27FC236}">
                <a16:creationId xmlns:a16="http://schemas.microsoft.com/office/drawing/2014/main" xmlns=""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C9AF99-5BCC-C37E-05C9-3D4B6A0D9968}"/>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xmlns=""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2ADA01-54FD-A3E3-2663-711E33D41A8F}"/>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xmlns=""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xmlns=""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xmlns=""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xmlns=""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xmlns="" id="{013604CA-6D14-74FC-07CC-74CFA07A5BF0}"/>
              </a:ext>
            </a:extLst>
          </p:cNvPr>
          <p:cNvSpPr/>
          <p:nvPr/>
        </p:nvSpPr>
        <p:spPr>
          <a:xfrm>
            <a:off x="2231604" y="414330"/>
            <a:ext cx="8273206" cy="4374335"/>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8FEE78F8-7426-3CE2-8393-8C2C4FE4DDB7}"/>
              </a:ext>
            </a:extLst>
          </p:cNvPr>
          <p:cNvPicPr>
            <a:picLocks noChangeAspect="1"/>
          </p:cNvPicPr>
          <p:nvPr/>
        </p:nvPicPr>
        <p:blipFill>
          <a:blip r:embed="rId3"/>
          <a:stretch>
            <a:fillRect/>
          </a:stretch>
        </p:blipFill>
        <p:spPr>
          <a:xfrm>
            <a:off x="3354219" y="580792"/>
            <a:ext cx="5395428" cy="1518036"/>
          </a:xfrm>
          <a:prstGeom prst="rect">
            <a:avLst/>
          </a:prstGeom>
        </p:spPr>
      </p:pic>
      <p:pic>
        <p:nvPicPr>
          <p:cNvPr id="9" name="Picture 8">
            <a:extLst>
              <a:ext uri="{FF2B5EF4-FFF2-40B4-BE49-F238E27FC236}">
                <a16:creationId xmlns:a16="http://schemas.microsoft.com/office/drawing/2014/main" xmlns="" id="{88F8962C-1554-6B25-BAEC-C4DAEAFAFF17}"/>
              </a:ext>
            </a:extLst>
          </p:cNvPr>
          <p:cNvPicPr>
            <a:picLocks noChangeAspect="1"/>
          </p:cNvPicPr>
          <p:nvPr/>
        </p:nvPicPr>
        <p:blipFill>
          <a:blip r:embed="rId4"/>
          <a:stretch>
            <a:fillRect/>
          </a:stretch>
        </p:blipFill>
        <p:spPr>
          <a:xfrm>
            <a:off x="2197079" y="1558332"/>
            <a:ext cx="7559695" cy="295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xmlns=""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xmlns=""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mj-lt"/>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xmlns=""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xmlns=""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Cam-pu-chia tiếp giáp các quốc gia: Lào và Thái Lan ở phía </a:t>
            </a:r>
            <a:r>
              <a:rPr lang="nl-NL" sz="440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Bắc</a:t>
            </a:r>
            <a:r>
              <a:rPr lang="nl-NL" sz="44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Việt Nam ở phía </a:t>
            </a:r>
            <a:r>
              <a:rPr lang="nl-NL" sz="44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r>
              <a:rPr lang="nl-NL" sz="440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ông</a:t>
            </a:r>
            <a:r>
              <a:rPr lang="nl-NL" sz="44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vịnh Thái Lan ở phía </a:t>
            </a:r>
            <a:r>
              <a:rPr lang="nl-NL" sz="440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Tây </a:t>
            </a:r>
            <a:r>
              <a:rPr lang="nl-NL" sz="44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a:t>
            </a:r>
            <a:r>
              <a:rPr lang="nl-NL" sz="440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am</a:t>
            </a:r>
            <a:r>
              <a:rPr lang="nl-NL" sz="44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xmlns=""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xmlns=""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xmlns=""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xmlns=""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xmlns=""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xmlns=""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xmlns=""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xmlns=""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xmlns=""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xmlns=""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xmlns=""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xmlns=""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xmlns=""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xmlns=""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xmlns=""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xmlns=""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mj-lt"/>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mj-lt"/>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xmlns=""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xmlns=""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xmlns=""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Đọc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mục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2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quan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sát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2: Hoàn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thành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bảng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dưới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đây</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graphicFrame>
        <p:nvGraphicFramePr>
          <p:cNvPr id="6" name="Table 5">
            <a:extLst>
              <a:ext uri="{FF2B5EF4-FFF2-40B4-BE49-F238E27FC236}">
                <a16:creationId xmlns:a16="http://schemas.microsoft.com/office/drawing/2014/main" xmlns="" id="{09B87D03-D106-6157-CCD7-E70B270192E2}"/>
              </a:ext>
            </a:extLst>
          </p:cNvPr>
          <p:cNvGraphicFramePr>
            <a:graphicFrameLocks noGrp="1"/>
          </p:cNvGraphicFramePr>
          <p:nvPr>
            <p:extLst>
              <p:ext uri="{D42A27DB-BD31-4B8C-83A1-F6EECF244321}">
                <p14:modId xmlns:p14="http://schemas.microsoft.com/office/powerpoint/2010/main" val="248878573"/>
              </p:ext>
            </p:extLst>
          </p:nvPr>
        </p:nvGraphicFramePr>
        <p:xfrm>
          <a:off x="1531345" y="1696598"/>
          <a:ext cx="9915180" cy="3156976"/>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xmlns="" val="809034277"/>
                    </a:ext>
                  </a:extLst>
                </a:gridCol>
                <a:gridCol w="6834735">
                  <a:extLst>
                    <a:ext uri="{9D8B030D-6E8A-4147-A177-3AD203B41FA5}">
                      <a16:colId xmlns:a16="http://schemas.microsoft.com/office/drawing/2014/main" xmlns="" val="1964504618"/>
                    </a:ext>
                  </a:extLst>
                </a:gridCol>
              </a:tblGrid>
              <a:tr h="440674">
                <a:tc>
                  <a:txBody>
                    <a:bodyPr/>
                    <a:lstStyle/>
                    <a:p>
                      <a:pPr marL="0" marR="0" algn="ctr">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Thành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phần</a:t>
                      </a:r>
                      <a:endParaRPr lang="en-US" sz="3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Đặc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điểm</a:t>
                      </a:r>
                      <a:endParaRPr lang="en-US" sz="3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0811728"/>
                  </a:ext>
                </a:extLst>
              </a:tr>
              <a:tr h="852025">
                <a:tc>
                  <a:txBody>
                    <a:bodyPr/>
                    <a:lstStyle/>
                    <a:p>
                      <a:pPr marL="0" marR="0" algn="just">
                        <a:lnSpc>
                          <a:spcPct val="120000"/>
                        </a:lnSpc>
                        <a:spcBef>
                          <a:spcPts val="0"/>
                        </a:spcBef>
                        <a:spcAft>
                          <a:spcPts val="0"/>
                        </a:spcAft>
                      </a:pPr>
                      <a:r>
                        <a:rPr lang="en-US" sz="3600">
                          <a:effectLst/>
                          <a:latin typeface="Times New Roman" panose="02020603050405020304" pitchFamily="18" charset="0"/>
                          <a:ea typeface="Cambria" panose="02040503050406030204" pitchFamily="18" charset="0"/>
                          <a:cs typeface="Times New Roman" panose="020206030504050203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6947009"/>
                  </a:ext>
                </a:extLst>
              </a:tr>
              <a:tr h="852025">
                <a:tc>
                  <a:txBody>
                    <a:bodyPr/>
                    <a:lstStyle/>
                    <a:p>
                      <a:pPr marL="0" marR="0" algn="just">
                        <a:lnSpc>
                          <a:spcPct val="120000"/>
                        </a:lnSpc>
                        <a:spcBef>
                          <a:spcPts val="0"/>
                        </a:spcBef>
                        <a:spcAft>
                          <a:spcPts val="0"/>
                        </a:spcAft>
                      </a:pPr>
                      <a:r>
                        <a:rPr lang="en-US" sz="3600">
                          <a:effectLst/>
                          <a:latin typeface="Times New Roman" panose="02020603050405020304" pitchFamily="18" charset="0"/>
                          <a:ea typeface="Cambria" panose="02040503050406030204" pitchFamily="18" charset="0"/>
                          <a:cs typeface="Times New Roman" panose="020206030504050203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9799129"/>
                  </a:ext>
                </a:extLst>
              </a:tr>
              <a:tr h="852025">
                <a:tc>
                  <a:txBody>
                    <a:bodyPr/>
                    <a:lstStyle/>
                    <a:p>
                      <a:pPr marL="0" marR="0" algn="just">
                        <a:lnSpc>
                          <a:spcPct val="120000"/>
                        </a:lnSpc>
                        <a:spcBef>
                          <a:spcPts val="0"/>
                        </a:spcBef>
                        <a:spcAft>
                          <a:spcPts val="0"/>
                        </a:spcAft>
                      </a:pPr>
                      <a:r>
                        <a:rPr lang="en-US" sz="3600">
                          <a:effectLst/>
                          <a:latin typeface="Times New Roman" panose="02020603050405020304" pitchFamily="18" charset="0"/>
                          <a:ea typeface="Cambria" panose="02040503050406030204" pitchFamily="18" charset="0"/>
                          <a:cs typeface="Times New Roman" panose="020206030504050203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2037374"/>
                  </a:ext>
                </a:extLst>
              </a:tr>
            </a:tbl>
          </a:graphicData>
        </a:graphic>
      </p:graphicFrame>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xmlns="" id="{09B87D03-D106-6157-CCD7-E70B270192E2}"/>
              </a:ext>
            </a:extLst>
          </p:cNvPr>
          <p:cNvGraphicFramePr>
            <a:graphicFrameLocks noGrp="1"/>
          </p:cNvGraphicFramePr>
          <p:nvPr>
            <p:extLst>
              <p:ext uri="{D42A27DB-BD31-4B8C-83A1-F6EECF244321}">
                <p14:modId xmlns:p14="http://schemas.microsoft.com/office/powerpoint/2010/main" val="2117475834"/>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xmlns="" val="809034277"/>
                    </a:ext>
                  </a:extLst>
                </a:gridCol>
                <a:gridCol w="8454512">
                  <a:extLst>
                    <a:ext uri="{9D8B030D-6E8A-4147-A177-3AD203B41FA5}">
                      <a16:colId xmlns:a16="http://schemas.microsoft.com/office/drawing/2014/main" xmlns="" val="1964504618"/>
                    </a:ext>
                  </a:extLst>
                </a:gridCol>
              </a:tblGrid>
              <a:tr h="1175985">
                <a:tc>
                  <a:txBody>
                    <a:bodyPr/>
                    <a:lstStyle/>
                    <a:p>
                      <a:pPr marL="0" marR="0" algn="ctr">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Thành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phần</a:t>
                      </a:r>
                      <a:endParaRPr lang="en-US" sz="3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Đặc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điểm</a:t>
                      </a:r>
                      <a:endParaRPr lang="en-US" sz="3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0811728"/>
                  </a:ext>
                </a:extLst>
              </a:tr>
              <a:tr h="928237">
                <a:tc>
                  <a:txBody>
                    <a:bodyPr/>
                    <a:lstStyle/>
                    <a:p>
                      <a:pPr marL="0" marR="0" algn="just">
                        <a:lnSpc>
                          <a:spcPct val="120000"/>
                        </a:lnSpc>
                        <a:spcBef>
                          <a:spcPts val="0"/>
                        </a:spcBef>
                        <a:spcAft>
                          <a:spcPts val="0"/>
                        </a:spcAft>
                      </a:pPr>
                      <a:r>
                        <a:rPr lang="en-US" sz="3600">
                          <a:effectLst/>
                          <a:latin typeface="Times New Roman" panose="02020603050405020304" pitchFamily="18" charset="0"/>
                          <a:ea typeface="Cambria" panose="02040503050406030204" pitchFamily="18" charset="0"/>
                          <a:cs typeface="Times New Roman" panose="020206030504050203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6947009"/>
                  </a:ext>
                </a:extLst>
              </a:tr>
              <a:tr h="1421175">
                <a:tc>
                  <a:txBody>
                    <a:bodyPr/>
                    <a:lstStyle/>
                    <a:p>
                      <a:pPr marL="0" marR="0" algn="just">
                        <a:lnSpc>
                          <a:spcPct val="120000"/>
                        </a:lnSpc>
                        <a:spcBef>
                          <a:spcPts val="0"/>
                        </a:spcBef>
                        <a:spcAft>
                          <a:spcPts val="0"/>
                        </a:spcAft>
                      </a:pPr>
                      <a:r>
                        <a:rPr lang="en-US" sz="3600">
                          <a:effectLst/>
                          <a:latin typeface="Times New Roman" panose="02020603050405020304" pitchFamily="18" charset="0"/>
                          <a:ea typeface="Cambria" panose="02040503050406030204" pitchFamily="18" charset="0"/>
                          <a:cs typeface="Times New Roman" panose="020206030504050203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9799129"/>
                  </a:ext>
                </a:extLst>
              </a:tr>
              <a:tr h="2533880">
                <a:tc>
                  <a:txBody>
                    <a:bodyPr/>
                    <a:lstStyle/>
                    <a:p>
                      <a:pPr marL="0" marR="0" algn="just">
                        <a:lnSpc>
                          <a:spcPct val="120000"/>
                        </a:lnSpc>
                        <a:spcBef>
                          <a:spcPts val="0"/>
                        </a:spcBef>
                        <a:spcAft>
                          <a:spcPts val="0"/>
                        </a:spcAft>
                      </a:pPr>
                      <a:r>
                        <a:rPr lang="en-US" sz="3600">
                          <a:effectLst/>
                          <a:latin typeface="Times New Roman" panose="02020603050405020304" pitchFamily="18" charset="0"/>
                          <a:ea typeface="Cambria" panose="02040503050406030204" pitchFamily="18" charset="0"/>
                          <a:cs typeface="Times New Roman" panose="020206030504050203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2037374"/>
                  </a:ext>
                </a:extLst>
              </a:tr>
            </a:tbl>
          </a:graphicData>
        </a:graphic>
      </p:graphicFrame>
      <p:sp>
        <p:nvSpPr>
          <p:cNvPr id="7" name="TextBox 6">
            <a:extLst>
              <a:ext uri="{FF2B5EF4-FFF2-40B4-BE49-F238E27FC236}">
                <a16:creationId xmlns:a16="http://schemas.microsoft.com/office/drawing/2014/main" xmlns=""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Chủ</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yếu</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bằng</a:t>
            </a:r>
            <a:endPar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mj-lt"/>
                <a:ea typeface="Cambria" panose="02040503050406030204" pitchFamily="18" charset="0"/>
              </a:rPr>
              <a:t>Cận xích đạo, với một mùa mưa và một mùa khô rõ rệt.</a:t>
            </a:r>
            <a:endParaRPr lang="en-US" sz="3600" dirty="0">
              <a:solidFill>
                <a:srgbClr val="FF0000"/>
              </a:solidFill>
              <a:latin typeface="+mj-lt"/>
              <a:ea typeface="Cambria" panose="02040503050406030204" pitchFamily="18" charset="0"/>
            </a:endParaRPr>
          </a:p>
        </p:txBody>
      </p:sp>
      <p:sp>
        <p:nvSpPr>
          <p:cNvPr id="9" name="TextBox 8">
            <a:extLst>
              <a:ext uri="{FF2B5EF4-FFF2-40B4-BE49-F238E27FC236}">
                <a16:creationId xmlns:a16="http://schemas.microsoft.com/office/drawing/2014/main" xmlns=""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mj-lt"/>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mj-lt"/>
                <a:ea typeface="Cambria" panose="02040503050406030204" pitchFamily="18" charset="0"/>
              </a:rPr>
              <a:t>- Hồ Tôn-lê Sáp của Cam-pu-chia là hồ nước ngọt lớn nhất Đông Nam Á.</a:t>
            </a:r>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xmlns=""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xmlns=""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Khám phá biển hồ Tonle Sap Campuchia nổi tiếng Đông Nam Á">
            <a:extLst>
              <a:ext uri="{FF2B5EF4-FFF2-40B4-BE49-F238E27FC236}">
                <a16:creationId xmlns:a16="http://schemas.microsoft.com/office/drawing/2014/main" xmlns=""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xmlns=""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xmlns=""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xmlns=""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xmlns=""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latin typeface="+mj-lt"/>
              </a:rPr>
              <a:t>Dựa vào lược đồ tự nhiên Cam-pu-chia, em hãy kể tên:</a:t>
            </a:r>
          </a:p>
          <a:p>
            <a:r>
              <a:rPr lang="vi-VN" sz="3600" dirty="0">
                <a:latin typeface="+mj-lt"/>
              </a:rPr>
              <a:t>a) Các quốc gia tiếp giáp với Cam-pu-chia.</a:t>
            </a:r>
          </a:p>
          <a:p>
            <a:r>
              <a:rPr lang="vi-VN" sz="3600" dirty="0">
                <a:latin typeface="+mj-lt"/>
              </a:rPr>
              <a:t>b) Một số dãy núi, sông và hồ lớn ở Cam-pu-chia.</a:t>
            </a:r>
            <a:endParaRPr lang="en-US" sz="3600" dirty="0">
              <a:latin typeface="+mj-lt"/>
            </a:endParaRPr>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xmlns="" id="{9B0C360D-6C0A-B5A0-1A4F-7FAAD91BA48C}"/>
              </a:ext>
            </a:extLst>
          </p:cNvPr>
          <p:cNvGrpSpPr/>
          <p:nvPr/>
        </p:nvGrpSpPr>
        <p:grpSpPr>
          <a:xfrm>
            <a:off x="6885542" y="222795"/>
            <a:ext cx="5078776" cy="1609384"/>
            <a:chOff x="2132467" y="2501311"/>
            <a:chExt cx="4500423" cy="3104302"/>
          </a:xfrm>
        </p:grpSpPr>
        <p:grpSp>
          <p:nvGrpSpPr>
            <p:cNvPr id="6" name="Group 5">
              <a:extLst>
                <a:ext uri="{FF2B5EF4-FFF2-40B4-BE49-F238E27FC236}">
                  <a16:creationId xmlns:a16="http://schemas.microsoft.com/office/drawing/2014/main" xmlns=""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xmlns="" id="{307FE6A3-49A7-C991-4B8E-329386AA4482}"/>
                  </a:ext>
                </a:extLst>
              </p:cNvPr>
              <p:cNvSpPr/>
              <p:nvPr/>
            </p:nvSpPr>
            <p:spPr>
              <a:xfrm>
                <a:off x="419090" y="1969193"/>
                <a:ext cx="4358367" cy="2624366"/>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xmlns="" id="{0F6F47C7-A323-BB8C-748E-35C8E38A649B}"/>
                </a:ext>
              </a:extLst>
            </p:cNvPr>
            <p:cNvSpPr txBox="1"/>
            <p:nvPr/>
          </p:nvSpPr>
          <p:spPr>
            <a:xfrm>
              <a:off x="2494059" y="3146915"/>
              <a:ext cx="3962560" cy="23152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quốc</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gia</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giáp</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3600" dirty="0">
                  <a:latin typeface="Times New Roman" panose="02020603050405020304" pitchFamily="18" charset="0"/>
                  <a:ea typeface="Cambria" panose="02040503050406030204" pitchFamily="18" charset="0"/>
                  <a:cs typeface="Times New Roman" panose="02020603050405020304" pitchFamily="18" charset="0"/>
                </a:rPr>
                <a:t> Cam-</a:t>
              </a:r>
              <a:r>
                <a:rPr lang="en-US" sz="3600" dirty="0" err="1">
                  <a:latin typeface="Times New Roman" panose="02020603050405020304" pitchFamily="18" charset="0"/>
                  <a:ea typeface="Cambria" panose="02040503050406030204" pitchFamily="18" charset="0"/>
                  <a:cs typeface="Times New Roman" panose="02020603050405020304" pitchFamily="18" charset="0"/>
                </a:rPr>
                <a:t>pu</a:t>
              </a:r>
              <a:r>
                <a:rPr lang="en-US" sz="3600" dirty="0">
                  <a:latin typeface="Times New Roman" panose="02020603050405020304" pitchFamily="18" charset="0"/>
                  <a:ea typeface="Cambria" panose="02040503050406030204" pitchFamily="18" charset="0"/>
                  <a:cs typeface="Times New Roman" panose="02020603050405020304" pitchFamily="18" charset="0"/>
                </a:rPr>
                <a:t>-chia</a:t>
              </a:r>
            </a:p>
          </p:txBody>
        </p:sp>
      </p:grpSp>
      <p:sp>
        <p:nvSpPr>
          <p:cNvPr id="10" name="Rectangle 9">
            <a:extLst>
              <a:ext uri="{FF2B5EF4-FFF2-40B4-BE49-F238E27FC236}">
                <a16:creationId xmlns:a16="http://schemas.microsoft.com/office/drawing/2014/main" xmlns=""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xmlns=""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xmlns=""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xmlns=""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xmlns="" id="{0C249B5E-AA08-837C-0DBD-C8A77C92D367}"/>
                  </a:ext>
                </a:extLst>
              </p:cNvPr>
              <p:cNvSpPr/>
              <p:nvPr/>
            </p:nvSpPr>
            <p:spPr>
              <a:xfrm>
                <a:off x="419090" y="1969193"/>
                <a:ext cx="4358367" cy="4384471"/>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xmlns=""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xmlns=""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dãy</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núi</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sông</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lớn</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ở Cam-</a:t>
              </a:r>
              <a:r>
                <a:rPr lang="en-US" sz="33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pu</a:t>
              </a:r>
              <a:r>
                <a:rPr lang="en-US" sz="33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-chia: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sông</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Sê</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Công</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sông</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Sê</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San,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dãy</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Các-đa-môn</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dãy</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Đăng</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Rếch</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Tôn-</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lê</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Sáp</a:t>
              </a:r>
              <a:r>
                <a:rPr lang="en-US" sz="33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3300" b="1" dirty="0">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xmlns=""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xmlns=""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xmlns=""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a:t>
            </a:r>
            <a:r>
              <a:rPr lang="vi-VN" sz="3600" b="1" dirty="0">
                <a:latin typeface="+mj-lt"/>
              </a:rPr>
              <a:t>Xác định được vị trì địa lí của </a:t>
            </a:r>
            <a:r>
              <a:rPr lang="en-US" sz="3600" b="1" dirty="0">
                <a:latin typeface="+mj-lt"/>
              </a:rPr>
              <a:t>C</a:t>
            </a:r>
            <a:r>
              <a:rPr lang="vi-VN" sz="3600" b="1" dirty="0">
                <a:latin typeface="+mj-lt"/>
              </a:rPr>
              <a:t>am-pu-chia trên bản đồ hoặc lược đồ.</a:t>
            </a:r>
          </a:p>
          <a:p>
            <a:pPr algn="just"/>
            <a:r>
              <a:rPr lang="vi-VN" sz="3600" b="1" dirty="0">
                <a:latin typeface="+mj-lt"/>
              </a:rPr>
              <a:t>- Nêu được một số đặc điểm cơ bản về tự nhiên và dân cư của nước </a:t>
            </a:r>
            <a:r>
              <a:rPr lang="en-US" sz="3600" b="1" dirty="0">
                <a:latin typeface="+mj-lt"/>
              </a:rPr>
              <a:t>C</a:t>
            </a:r>
            <a:r>
              <a:rPr lang="vi-VN" sz="3600" b="1" dirty="0">
                <a:latin typeface="+mj-lt"/>
              </a:rPr>
              <a:t>am-pu-chia.</a:t>
            </a:r>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xmlns=""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xmlns=""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xmlns=""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mj-lt"/>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xmlns=""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mj-lt"/>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mj-lt"/>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7E7AFF-09A8-E548-644D-549FCC8848DA}"/>
              </a:ext>
            </a:extLst>
          </p:cNvPr>
          <p:cNvPicPr>
            <a:picLocks noChangeAspect="1"/>
          </p:cNvPicPr>
          <p:nvPr/>
        </p:nvPicPr>
        <p:blipFill>
          <a:blip r:embed="rId2"/>
          <a:stretch>
            <a:fillRect/>
          </a:stretch>
        </p:blipFill>
        <p:spPr>
          <a:xfrm>
            <a:off x="620583" y="1575411"/>
            <a:ext cx="11045344" cy="4002634"/>
          </a:xfrm>
          <a:prstGeom prst="rect">
            <a:avLst/>
          </a:prstGeom>
        </p:spPr>
      </p:pic>
    </p:spTree>
    <p:extLst>
      <p:ext uri="{BB962C8B-B14F-4D97-AF65-F5344CB8AC3E}">
        <p14:creationId xmlns:p14="http://schemas.microsoft.com/office/powerpoint/2010/main" val="80660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xmlns=""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xmlns=""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xmlns="" id="{30DAC378-36F8-421C-B0DA-BBD8C240D3C3}"/>
                </a:ext>
              </a:extLst>
            </p:cNvPr>
            <p:cNvSpPr/>
            <p:nvPr/>
          </p:nvSpPr>
          <p:spPr>
            <a:xfrm>
              <a:off x="1593499" y="1408297"/>
              <a:ext cx="9411821"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xmlns="" id="{A6F93DF8-8534-4C1E-8644-AFECA697139B}"/>
                </a:ext>
              </a:extLst>
            </p:cNvPr>
            <p:cNvSpPr txBox="1"/>
            <p:nvPr/>
          </p:nvSpPr>
          <p:spPr>
            <a:xfrm>
              <a:off x="1509465" y="1480360"/>
              <a:ext cx="9595202" cy="1189220"/>
            </a:xfrm>
            <a:prstGeom prst="rect">
              <a:avLst/>
            </a:prstGeom>
            <a:noFill/>
          </p:spPr>
          <p:txBody>
            <a:bodyPr wrap="square" rtlCol="0">
              <a:spAutoFit/>
            </a:bodyPr>
            <a:lstStyle/>
            <a:p>
              <a:pPr algn="ctr"/>
              <a:r>
                <a:rPr lang="vi-VN" sz="3600" dirty="0">
                  <a:solidFill>
                    <a:schemeClr val="bg1"/>
                  </a:solidFill>
                  <a:latin typeface="+mj-lt"/>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mj-lt"/>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xmlns=""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Tree>
    <p:extLst>
      <p:ext uri="{BB962C8B-B14F-4D97-AF65-F5344CB8AC3E}">
        <p14:creationId xmlns:p14="http://schemas.microsoft.com/office/powerpoint/2010/main" val="105895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xmlns=""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xmlns=""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xmlns=""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xmlns=""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xmlns=""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xmlns=""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xmlns=""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xmlns=""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xmlns=""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xmlns=""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Tree>
    <p:extLst>
      <p:ext uri="{BB962C8B-B14F-4D97-AF65-F5344CB8AC3E}">
        <p14:creationId xmlns:p14="http://schemas.microsoft.com/office/powerpoint/2010/main" val="22975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xmlns=""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xmlns=""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xmlns=""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xmlns=""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xmlns="" id="{8CE9F08B-034D-1B64-FAFF-AB9856EABC5A}"/>
                </a:ext>
              </a:extLst>
            </p:cNvPr>
            <p:cNvSpPr txBox="1"/>
            <p:nvPr/>
          </p:nvSpPr>
          <p:spPr>
            <a:xfrm>
              <a:off x="1016000" y="1526275"/>
              <a:ext cx="6474691" cy="3416320"/>
            </a:xfrm>
            <a:prstGeom prst="rect">
              <a:avLst/>
            </a:prstGeom>
            <a:noFill/>
          </p:spPr>
          <p:txBody>
            <a:bodyPr wrap="square" rtlCol="0">
              <a:spAutoFit/>
            </a:bodyPr>
            <a:lstStyle/>
            <a:p>
              <a:pPr algn="ctr"/>
              <a:r>
                <a:rPr lang="vi-VN" sz="5400" b="1" dirty="0">
                  <a:solidFill>
                    <a:srgbClr val="FF0000"/>
                  </a:solidFill>
                  <a:latin typeface="+mj-lt"/>
                  <a:ea typeface="Cambria" panose="02040503050406030204" pitchFamily="18" charset="0"/>
                </a:rPr>
                <a:t>Hoạt động 1: Tìm hiểu về vị trí địa lí của nước </a:t>
              </a:r>
              <a:endParaRPr lang="en-US" sz="5400" b="1" dirty="0">
                <a:solidFill>
                  <a:srgbClr val="FF0000"/>
                </a:solidFill>
                <a:latin typeface="+mj-lt"/>
                <a:ea typeface="Cambria" panose="02040503050406030204" pitchFamily="18" charset="0"/>
              </a:endParaRPr>
            </a:p>
            <a:p>
              <a:pPr algn="ctr"/>
              <a:r>
                <a:rPr lang="vi-VN" sz="5400" b="1" dirty="0">
                  <a:solidFill>
                    <a:srgbClr val="FF0000"/>
                  </a:solidFill>
                  <a:latin typeface="+mj-lt"/>
                  <a:ea typeface="Cambria" panose="02040503050406030204" pitchFamily="18" charset="0"/>
                </a:rPr>
                <a:t>Cam-pu-chia.</a:t>
              </a:r>
              <a:endParaRPr lang="en-US" sz="5400" b="1" dirty="0">
                <a:solidFill>
                  <a:srgbClr val="FF0000"/>
                </a:solidFill>
                <a:latin typeface="+mj-lt"/>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xmlns=""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xmlns="" id="{032618E8-02DD-4A94-A2BE-DFF5895C1F1A}"/>
              </a:ext>
            </a:extLst>
          </p:cNvPr>
          <p:cNvGrpSpPr/>
          <p:nvPr/>
        </p:nvGrpSpPr>
        <p:grpSpPr>
          <a:xfrm>
            <a:off x="304767" y="1916934"/>
            <a:ext cx="5556208" cy="3268244"/>
            <a:chOff x="1472116" y="1248688"/>
            <a:chExt cx="9757282" cy="1420727"/>
          </a:xfrm>
        </p:grpSpPr>
        <p:sp>
          <p:nvSpPr>
            <p:cNvPr id="7" name="Hình chữ nhật: Góc Tròn 5">
              <a:extLst>
                <a:ext uri="{FF2B5EF4-FFF2-40B4-BE49-F238E27FC236}">
                  <a16:creationId xmlns:a16="http://schemas.microsoft.com/office/drawing/2014/main" xmlns=""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xmlns="" id="{30DAC378-36F8-421C-B0DA-BBD8C240D3C3}"/>
                </a:ext>
              </a:extLst>
            </p:cNvPr>
            <p:cNvSpPr/>
            <p:nvPr/>
          </p:nvSpPr>
          <p:spPr>
            <a:xfrm>
              <a:off x="1788651" y="1322060"/>
              <a:ext cx="9299316"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xmlns="" id="{A6F93DF8-8534-4C1E-8644-AFECA697139B}"/>
                </a:ext>
              </a:extLst>
            </p:cNvPr>
            <p:cNvSpPr txBox="1"/>
            <p:nvPr/>
          </p:nvSpPr>
          <p:spPr>
            <a:xfrm>
              <a:off x="1788650" y="1408297"/>
              <a:ext cx="9440746" cy="1003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mj-lt"/>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xmlns=""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xmlns=""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xmlns=""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xmlns=""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mj-lt"/>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xmlns=""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xmlns=""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Cam-pu-chia thuộc khu vực Đông Nam Á của châu Á.</a:t>
            </a:r>
            <a:endPar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7091</TotalTime>
  <Words>514</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微软雅黑</vt:lpstr>
      <vt:lpstr>Aptos</vt:lpstr>
      <vt:lpstr>Aptos Display</vt:lpstr>
      <vt:lpstr>Arial</vt:lpstr>
      <vt:lpstr>Calibri</vt:lpstr>
      <vt:lpstr>Cambria</vt:lpstr>
      <vt:lpstr>Oi</vt:lpstr>
      <vt:lpstr>Times New Roman</vt:lpstr>
      <vt:lpstr>UTM Futura Extra</vt:lpstr>
      <vt:lpstr>等线</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Acer</cp:lastModifiedBy>
  <cp:revision>142</cp:revision>
  <dcterms:created xsi:type="dcterms:W3CDTF">2019-07-14T13:31:00Z</dcterms:created>
  <dcterms:modified xsi:type="dcterms:W3CDTF">2025-03-20T02:15:49Z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