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62" r:id="rId3"/>
    <p:sldId id="258" r:id="rId4"/>
    <p:sldId id="256" r:id="rId5"/>
    <p:sldId id="266" r:id="rId6"/>
    <p:sldId id="264" r:id="rId7"/>
    <p:sldId id="257" r:id="rId8"/>
    <p:sldId id="260" r:id="rId9"/>
    <p:sldId id="259" r:id="rId10"/>
    <p:sldId id="267" r:id="rId11"/>
    <p:sldId id="268" r:id="rId12"/>
    <p:sldId id="269" r:id="rId13"/>
    <p:sldId id="270" r:id="rId14"/>
    <p:sldId id="271" r:id="rId15"/>
    <p:sldId id="272" r:id="rId16"/>
    <p:sldId id="273" r:id="rId17"/>
    <p:sldId id="274" r:id="rId18"/>
    <p:sldId id="263" r:id="rId19"/>
    <p:sldId id="275" r:id="rId20"/>
    <p:sldId id="276" r:id="rId21"/>
    <p:sldId id="278" r:id="rId22"/>
    <p:sldId id="265" r:id="rId23"/>
    <p:sldId id="279" r:id="rId24"/>
    <p:sldId id="280" r:id="rId25"/>
    <p:sldId id="281" r:id="rId26"/>
    <p:sldId id="350" r:id="rId2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21/03/2025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19</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21</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extLst>
      <p:ext uri="{BB962C8B-B14F-4D97-AF65-F5344CB8AC3E}">
        <p14:creationId xmlns:p14="http://schemas.microsoft.com/office/powerpoint/2010/main" val="269992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extLst>
      <p:ext uri="{BB962C8B-B14F-4D97-AF65-F5344CB8AC3E}">
        <p14:creationId xmlns:p14="http://schemas.microsoft.com/office/powerpoint/2010/main" val="25421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76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01418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35671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0652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66524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707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653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8253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8757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B9EA362E-2BC4-A075-D31C-9335E18480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119298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12.svg"/><Relationship Id="rId7" Type="http://schemas.openxmlformats.org/officeDocument/2006/relationships/image" Target="../media/image66.svg"/><Relationship Id="rId12"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13.png"/><Relationship Id="rId5" Type="http://schemas.openxmlformats.org/officeDocument/2006/relationships/image" Target="../media/image69.svg"/><Relationship Id="rId10" Type="http://schemas.openxmlformats.org/officeDocument/2006/relationships/image" Target="../media/image71.svg"/><Relationship Id="rId4" Type="http://schemas.openxmlformats.org/officeDocument/2006/relationships/image" Target="../media/image68.png"/><Relationship Id="rId9" Type="http://schemas.openxmlformats.org/officeDocument/2006/relationships/image" Target="../media/image70.png"/><Relationship Id="rId14" Type="http://schemas.openxmlformats.org/officeDocument/2006/relationships/image" Target="../media/image73.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3.png"/><Relationship Id="rId18" Type="http://schemas.openxmlformats.org/officeDocument/2006/relationships/image" Target="../media/image30.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29.png"/><Relationship Id="rId2" Type="http://schemas.openxmlformats.org/officeDocument/2006/relationships/image" Target="../media/image18.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2.sv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svg"/><Relationship Id="rId12" Type="http://schemas.openxmlformats.org/officeDocument/2006/relationships/image" Target="../media/image13.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12.svg"/><Relationship Id="rId5" Type="http://schemas.openxmlformats.org/officeDocument/2006/relationships/image" Target="../media/image45.png"/><Relationship Id="rId15" Type="http://schemas.openxmlformats.org/officeDocument/2006/relationships/image" Target="../media/image49.svg"/><Relationship Id="rId10" Type="http://schemas.openxmlformats.org/officeDocument/2006/relationships/image" Target="../media/image11.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svg"/><Relationship Id="rId18" Type="http://schemas.openxmlformats.org/officeDocument/2006/relationships/image" Target="../media/image40.png"/><Relationship Id="rId3" Type="http://schemas.openxmlformats.org/officeDocument/2006/relationships/image" Target="../media/image32.svg"/><Relationship Id="rId7" Type="http://schemas.openxmlformats.org/officeDocument/2006/relationships/image" Target="../media/image13.png"/><Relationship Id="rId12" Type="http://schemas.openxmlformats.org/officeDocument/2006/relationships/image" Target="../media/image11.png"/><Relationship Id="rId17" Type="http://schemas.openxmlformats.org/officeDocument/2006/relationships/image" Target="../media/image39.svg"/><Relationship Id="rId2" Type="http://schemas.openxmlformats.org/officeDocument/2006/relationships/image" Target="../media/image31.png"/><Relationship Id="rId16" Type="http://schemas.openxmlformats.org/officeDocument/2006/relationships/image" Target="../media/image38.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7.svg"/><Relationship Id="rId5" Type="http://schemas.openxmlformats.org/officeDocument/2006/relationships/image" Target="../media/image33.png"/><Relationship Id="rId15" Type="http://schemas.openxmlformats.org/officeDocument/2006/relationships/image" Target="../media/image28.svg"/><Relationship Id="rId10" Type="http://schemas.openxmlformats.org/officeDocument/2006/relationships/image" Target="../media/image36.png"/><Relationship Id="rId19"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svg"/><Relationship Id="rId12" Type="http://schemas.openxmlformats.org/officeDocument/2006/relationships/image" Target="../media/image13.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2.svg"/><Relationship Id="rId5" Type="http://schemas.openxmlformats.org/officeDocument/2006/relationships/image" Target="../media/image45.png"/><Relationship Id="rId15" Type="http://schemas.openxmlformats.org/officeDocument/2006/relationships/image" Target="../media/image49.svg"/><Relationship Id="rId10" Type="http://schemas.openxmlformats.org/officeDocument/2006/relationships/image" Target="../media/image11.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3" name="Picture 12" descr="A close up of a text&#10;&#10;Description automatically generated">
            <a:extLst>
              <a:ext uri="{FF2B5EF4-FFF2-40B4-BE49-F238E27FC236}">
                <a16:creationId xmlns:a16="http://schemas.microsoft.com/office/drawing/2014/main" id="{119D5CDE-BC90-FD69-02C7-678C72F83B0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1A54CD1-EB42-C994-F80E-359541A30326}"/>
              </a:ext>
            </a:extLst>
          </p:cNvPr>
          <p:cNvPicPr>
            <a:picLocks noChangeAspect="1"/>
          </p:cNvPicPr>
          <p:nvPr/>
        </p:nvPicPr>
        <p:blipFill>
          <a:blip r:embed="rId4"/>
          <a:stretch>
            <a:fillRect/>
          </a:stretch>
        </p:blipFill>
        <p:spPr>
          <a:xfrm>
            <a:off x="457200" y="3086100"/>
            <a:ext cx="7114619" cy="4953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BF9CBD70-B857-970D-15A8-3EFC7362E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190F4671-198F-5F24-12FE-D58E0DFAC892}"/>
              </a:ext>
            </a:extLst>
          </p:cNvPr>
          <p:cNvPicPr>
            <a:picLocks noChangeAspect="1"/>
          </p:cNvPicPr>
          <p:nvPr/>
        </p:nvPicPr>
        <p:blipFill>
          <a:blip r:embed="rId4"/>
          <a:stretch>
            <a:fillRect/>
          </a:stretch>
        </p:blipFill>
        <p:spPr>
          <a:xfrm>
            <a:off x="457200" y="2247900"/>
            <a:ext cx="7430153" cy="6019800"/>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737F59DB-3A15-5E31-BF2B-4C5683780C51}"/>
              </a:ext>
            </a:extLst>
          </p:cNvPr>
          <p:cNvPicPr>
            <a:picLocks noChangeAspect="1"/>
          </p:cNvPicPr>
          <p:nvPr/>
        </p:nvPicPr>
        <p:blipFill>
          <a:blip r:embed="rId4"/>
          <a:stretch>
            <a:fillRect/>
          </a:stretch>
        </p:blipFill>
        <p:spPr>
          <a:xfrm>
            <a:off x="457200" y="2781300"/>
            <a:ext cx="7162800" cy="5142958"/>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D7A72D4-CBC1-004E-A6F3-E1DD16C02A8C}"/>
              </a:ext>
            </a:extLst>
          </p:cNvPr>
          <p:cNvPicPr>
            <a:picLocks noChangeAspect="1"/>
          </p:cNvPicPr>
          <p:nvPr/>
        </p:nvPicPr>
        <p:blipFill>
          <a:blip r:embed="rId4"/>
          <a:stretch>
            <a:fillRect/>
          </a:stretch>
        </p:blipFill>
        <p:spPr>
          <a:xfrm>
            <a:off x="381000" y="2628900"/>
            <a:ext cx="7396223" cy="5486400"/>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290A6206-FA76-3729-A9F3-38C6C6B4076B}"/>
              </a:ext>
            </a:extLst>
          </p:cNvPr>
          <p:cNvPicPr>
            <a:picLocks noChangeAspect="1"/>
          </p:cNvPicPr>
          <p:nvPr/>
        </p:nvPicPr>
        <p:blipFill>
          <a:blip r:embed="rId4"/>
          <a:stretch>
            <a:fillRect/>
          </a:stretch>
        </p:blipFill>
        <p:spPr>
          <a:xfrm>
            <a:off x="304800" y="2781300"/>
            <a:ext cx="7694655" cy="5334000"/>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317A55-9476-4BBE-45A0-DD4CFC67A3A9}"/>
              </a:ext>
            </a:extLst>
          </p:cNvPr>
          <p:cNvPicPr>
            <a:picLocks noChangeAspect="1"/>
          </p:cNvPicPr>
          <p:nvPr/>
        </p:nvPicPr>
        <p:blipFill>
          <a:blip r:embed="rId4"/>
          <a:stretch>
            <a:fillRect/>
          </a:stretch>
        </p:blipFill>
        <p:spPr>
          <a:xfrm>
            <a:off x="533400" y="2933700"/>
            <a:ext cx="7201277" cy="525780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DE7F06D2-B12A-13E4-151D-FB556DA19018}"/>
              </a:ext>
            </a:extLst>
          </p:cNvPr>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4642DCB6-C6D6-5B81-7F16-77E145A71FB4}"/>
              </a:ext>
            </a:extLst>
          </p:cNvPr>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black and orange text&#10;&#10;Description automatically generated">
            <a:extLst>
              <a:ext uri="{FF2B5EF4-FFF2-40B4-BE49-F238E27FC236}">
                <a16:creationId xmlns:a16="http://schemas.microsoft.com/office/drawing/2014/main"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045530">
            <a:off x="12770953" y="52267"/>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4">
              <a:alphaModFix amt="56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10"/>
            <a:stretch>
              <a:fillRect/>
            </a:stretch>
          </a:blipFill>
        </p:spPr>
        <p:txBody>
          <a:bodyPr/>
          <a:lstStyle/>
          <a:p>
            <a:endParaRPr lang="en-US"/>
          </a:p>
        </p:txBody>
      </p:sp>
      <p:sp>
        <p:nvSpPr>
          <p:cNvPr id="7" name="Freeform 7"/>
          <p:cNvSpPr/>
          <p:nvPr/>
        </p:nvSpPr>
        <p:spPr>
          <a:xfrm>
            <a:off x="239215" y="8285369"/>
            <a:ext cx="1731594" cy="1796725"/>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920151">
            <a:off x="5659846" y="4089548"/>
            <a:ext cx="1452545" cy="1507180"/>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9795239">
            <a:off x="-2017476" y="110800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3">
              <a:alphaModFix amt="56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EA64196A-2079-90DA-C128-D7D191868035}"/>
              </a:ext>
            </a:extLst>
          </p:cNvPr>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BÀI TẬP </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Khoanh vào một ý đúng ở mỗi câu sau:</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1. Đặc điểm phát triển cơ thể tuổi dậy thì:</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Tăng nhanh về chiều cao.</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nhanh về ngôn ngữ.</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Chiều cao, cân nặng tăng chậm.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Mọc đủ răng sữa.</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Chất dinh dưỡng giúp xương vững chắc và tăng chiều cao của cơ thể</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Chất đạm và chất béo.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Vi-ta-min D và chất khoáng (can-xi). </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Chất bột đường và chất đạm.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Chất béo và chất bột đường.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3. Chơi môn thể thao vận động nhiều giúp:</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Phát triển trí thông minh.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cơ bắp và cân nặng.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Phát triển chiều cao.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Phát triển hệ cơ và xương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94317163"/>
                    </a:ext>
                  </a:extLst>
                </a:gridCol>
                <a:gridCol w="7391400">
                  <a:extLst>
                    <a:ext uri="{9D8B030D-6E8A-4147-A177-3AD203B41FA5}">
                      <a16:colId xmlns:a16="http://schemas.microsoft.com/office/drawing/2014/main"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94317163"/>
                    </a:ext>
                  </a:extLst>
                </a:gridCol>
                <a:gridCol w="8534400">
                  <a:extLst>
                    <a:ext uri="{9D8B030D-6E8A-4147-A177-3AD203B41FA5}">
                      <a16:colId xmlns:a16="http://schemas.microsoft.com/office/drawing/2014/main"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
        <p:nvSpPr>
          <p:cNvPr id="3" name="TextBox 2">
            <a:extLst>
              <a:ext uri="{FF2B5EF4-FFF2-40B4-BE49-F238E27FC236}">
                <a16:creationId xmlns:a16="http://schemas.microsoft.com/office/drawing/2014/main"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5F53C-4E65-C2F3-35F6-77908F6F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752600" y="647700"/>
            <a:ext cx="15544800" cy="81534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11642472" y="5618128"/>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7570391">
            <a:off x="-2924152" y="394396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365465">
            <a:off x="-180246" y="4798942"/>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a:p>
        </p:txBody>
      </p:sp>
      <p:sp>
        <p:nvSpPr>
          <p:cNvPr id="7" name="Freeform 7"/>
          <p:cNvSpPr/>
          <p:nvPr/>
        </p:nvSpPr>
        <p:spPr>
          <a:xfrm rot="-2087499">
            <a:off x="121698" y="1887222"/>
            <a:ext cx="3031966" cy="2419256"/>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2291047">
            <a:off x="13601700" y="589170"/>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9" name="Freeform 9"/>
          <p:cNvSpPr/>
          <p:nvPr/>
        </p:nvSpPr>
        <p:spPr>
          <a:xfrm>
            <a:off x="16341991" y="2762733"/>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06579A1C-F6D0-558E-AC30-932AC85B0509}"/>
              </a:ext>
            </a:extLst>
          </p:cNvPr>
          <p:cNvPicPr>
            <a:picLocks noChangeAspect="1"/>
          </p:cNvPicPr>
          <p:nvPr/>
        </p:nvPicPr>
        <p:blipFill>
          <a:blip r:embed="rId18"/>
          <a:stretch>
            <a:fillRect/>
          </a:stretch>
        </p:blipFill>
        <p:spPr>
          <a:xfrm>
            <a:off x="8077200" y="1790700"/>
            <a:ext cx="4499238" cy="1566808"/>
          </a:xfrm>
          <a:prstGeom prst="rect">
            <a:avLst/>
          </a:prstGeom>
        </p:spPr>
      </p:pic>
      <p:pic>
        <p:nvPicPr>
          <p:cNvPr id="15" name="Picture 14">
            <a:extLst>
              <a:ext uri="{FF2B5EF4-FFF2-40B4-BE49-F238E27FC236}">
                <a16:creationId xmlns:a16="http://schemas.microsoft.com/office/drawing/2014/main" id="{B9C0BCC8-38D8-95E2-6B5D-BA2A8513BDB7}"/>
              </a:ext>
            </a:extLst>
          </p:cNvPr>
          <p:cNvPicPr>
            <a:picLocks noChangeAspect="1"/>
          </p:cNvPicPr>
          <p:nvPr/>
        </p:nvPicPr>
        <p:blipFill>
          <a:blip r:embed="rId19"/>
          <a:stretch>
            <a:fillRect/>
          </a:stretch>
        </p:blipFill>
        <p:spPr>
          <a:xfrm>
            <a:off x="4038600" y="3162300"/>
            <a:ext cx="12254022" cy="3560373"/>
          </a:xfrm>
          <a:prstGeom prst="rect">
            <a:avLst/>
          </a:prstGeom>
        </p:spPr>
      </p:pic>
      <p:pic>
        <p:nvPicPr>
          <p:cNvPr id="16" name="Picture 15" descr="A round pink label with white text and a black background&#10;&#10;Description automatically generated">
            <a:extLst>
              <a:ext uri="{FF2B5EF4-FFF2-40B4-BE49-F238E27FC236}">
                <a16:creationId xmlns:a16="http://schemas.microsoft.com/office/drawing/2014/main" id="{F6E70563-B66E-A8A5-3331-D5C9BD0CF07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neon colored word on a black background&#10;&#10;Description automatically generated">
            <a:extLst>
              <a:ext uri="{FF2B5EF4-FFF2-40B4-BE49-F238E27FC236}">
                <a16:creationId xmlns:a16="http://schemas.microsoft.com/office/drawing/2014/main" id="{7BE06FF1-D02E-9D81-481F-310E4F8EEF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7800" y="3924300"/>
            <a:ext cx="8823535" cy="2999386"/>
          </a:xfrm>
          <a:prstGeom prst="rect">
            <a:avLst/>
          </a:prstGeom>
        </p:spPr>
      </p:pic>
    </p:spTree>
    <p:extLst>
      <p:ext uri="{BB962C8B-B14F-4D97-AF65-F5344CB8AC3E}">
        <p14:creationId xmlns:p14="http://schemas.microsoft.com/office/powerpoint/2010/main" val="1270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TextBox 13"/>
          <p:cNvSpPr txBox="1"/>
          <p:nvPr/>
        </p:nvSpPr>
        <p:spPr>
          <a:xfrm>
            <a:off x="685800" y="2933700"/>
            <a:ext cx="9457705" cy="3693319"/>
          </a:xfrm>
          <a:prstGeom prst="rect">
            <a:avLst/>
          </a:prstGeom>
        </p:spPr>
        <p:txBody>
          <a:bodyPr wrap="square" lIns="0" tIns="0" rIns="0" bIns="0" rtlCol="0" anchor="t">
            <a:spAutoFit/>
          </a:bodyPr>
          <a:lstStyle/>
          <a:p>
            <a:pPr algn="ctr"/>
            <a:r>
              <a:rPr lang="en-US" sz="8000" dirty="0" err="1">
                <a:solidFill>
                  <a:srgbClr val="000000"/>
                </a:solidFill>
                <a:latin typeface="Cambria" panose="02040503050406030204" pitchFamily="18" charset="0"/>
                <a:ea typeface="Cambria" panose="02040503050406030204" pitchFamily="18" charset="0"/>
                <a:cs typeface="Jua"/>
                <a:sym typeface="Jua"/>
              </a:rPr>
              <a:t>Hoạt</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động</a:t>
            </a:r>
            <a:r>
              <a:rPr lang="en-US" sz="8000"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0000"/>
                </a:solidFill>
                <a:latin typeface="Cambria" panose="02040503050406030204" pitchFamily="18" charset="0"/>
                <a:ea typeface="Cambria" panose="02040503050406030204" pitchFamily="18" charset="0"/>
                <a:cs typeface="Jua"/>
                <a:sym typeface="Jua"/>
              </a:rPr>
              <a:t>Chăm</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sóc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và</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bảo</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vệ</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sức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khoẻ</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tuổi</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dậy</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thì</a:t>
            </a:r>
            <a:r>
              <a:rPr lang="en-US" sz="8000" dirty="0">
                <a:solidFill>
                  <a:srgbClr val="000000"/>
                </a:solidFill>
                <a:latin typeface="Cambria" panose="02040503050406030204" pitchFamily="18" charset="0"/>
                <a:ea typeface="Cambria" panose="02040503050406030204" pitchFamily="18" charset="0"/>
                <a:cs typeface="Jua"/>
                <a:sym typeface="Ju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3B172-2904-AEA3-A9BE-27D7F0F7CF57}"/>
              </a:ext>
            </a:extLst>
          </p:cNvPr>
          <p:cNvPicPr>
            <a:picLocks noChangeAspect="1"/>
          </p:cNvPicPr>
          <p:nvPr/>
        </p:nvPicPr>
        <p:blipFill>
          <a:blip r:embed="rId2"/>
          <a:stretch>
            <a:fillRect/>
          </a:stretch>
        </p:blipFill>
        <p:spPr>
          <a:xfrm>
            <a:off x="3352800" y="114300"/>
            <a:ext cx="11201400" cy="1000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pic>
        <p:nvPicPr>
          <p:cNvPr id="17" name="Picture 16">
            <a:extLst>
              <a:ext uri="{FF2B5EF4-FFF2-40B4-BE49-F238E27FC236}">
                <a16:creationId xmlns:a16="http://schemas.microsoft.com/office/drawing/2014/main" id="{E1A03487-F844-B61D-0300-185C5FA6ED7B}"/>
              </a:ext>
            </a:extLst>
          </p:cNvPr>
          <p:cNvPicPr>
            <a:picLocks noChangeAspect="1"/>
          </p:cNvPicPr>
          <p:nvPr/>
        </p:nvPicPr>
        <p:blipFill>
          <a:blip r:embed="rId3"/>
          <a:stretch>
            <a:fillRect/>
          </a:stretch>
        </p:blipFill>
        <p:spPr>
          <a:xfrm>
            <a:off x="533400" y="2171700"/>
            <a:ext cx="7543800" cy="6630856"/>
          </a:xfrm>
          <a:prstGeom prst="rect">
            <a:avLst/>
          </a:prstGeom>
        </p:spPr>
      </p:pic>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4"/>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3F4D7A6-4DA8-DBAB-D934-1971A81E1F75}"/>
              </a:ext>
            </a:extLst>
          </p:cNvPr>
          <p:cNvPicPr>
            <a:picLocks noChangeAspect="1"/>
          </p:cNvPicPr>
          <p:nvPr/>
        </p:nvPicPr>
        <p:blipFill>
          <a:blip r:embed="rId4"/>
          <a:stretch>
            <a:fillRect/>
          </a:stretch>
        </p:blipFill>
        <p:spPr>
          <a:xfrm>
            <a:off x="990600" y="2781300"/>
            <a:ext cx="6324600" cy="6387375"/>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947</Words>
  <Application>Microsoft Office PowerPoint</Application>
  <PresentationFormat>Custom</PresentationFormat>
  <Paragraphs>62</Paragraphs>
  <Slides>25</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ngoc</cp:lastModifiedBy>
  <cp:revision>15</cp:revision>
  <dcterms:created xsi:type="dcterms:W3CDTF">2006-08-16T00:00:00Z</dcterms:created>
  <dcterms:modified xsi:type="dcterms:W3CDTF">2025-03-21T14:41:43Z</dcterms:modified>
  <dc:identifier>DAGYIOoSE4U</dc:identifier>
</cp:coreProperties>
</file>