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2"/>
  </p:notesMasterIdLst>
  <p:sldIdLst>
    <p:sldId id="598" r:id="rId2"/>
    <p:sldId id="445" r:id="rId3"/>
    <p:sldId id="604" r:id="rId4"/>
    <p:sldId id="446" r:id="rId5"/>
    <p:sldId id="496" r:id="rId6"/>
    <p:sldId id="622" r:id="rId7"/>
    <p:sldId id="624" r:id="rId8"/>
    <p:sldId id="615" r:id="rId9"/>
    <p:sldId id="447" r:id="rId10"/>
    <p:sldId id="609" r:id="rId11"/>
    <p:sldId id="616" r:id="rId12"/>
    <p:sldId id="617" r:id="rId13"/>
    <p:sldId id="618" r:id="rId14"/>
    <p:sldId id="448" r:id="rId15"/>
    <p:sldId id="619" r:id="rId16"/>
    <p:sldId id="620" r:id="rId17"/>
    <p:sldId id="621" r:id="rId18"/>
    <p:sldId id="469" r:id="rId19"/>
    <p:sldId id="613" r:id="rId20"/>
    <p:sldId id="575" r:id="rId21"/>
  </p:sldIdLst>
  <p:sldSz cx="9144000" cy="5143500" type="screen16x9"/>
  <p:notesSz cx="6858000" cy="9144000"/>
  <p:embeddedFontLst>
    <p:embeddedFont>
      <p:font typeface="Comic Sans MS" pitchFamily="66" charset="0"/>
      <p:regular r:id="rId23"/>
      <p:bold r:id="rId24"/>
      <p:italic r:id="rId25"/>
      <p:boldItalic r:id="rId26"/>
    </p:embeddedFont>
    <p:embeddedFont>
      <p:font typeface="Nixie One" charset="0"/>
      <p:regular r:id="rId27"/>
    </p:embeddedFont>
    <p:embeddedFont>
      <p:font typeface="Wigglye" charset="0"/>
      <p:regular r:id="rId28"/>
    </p:embeddedFont>
    <p:embeddedFont>
      <p:font typeface="Kirang Haerang" charset="-127"/>
      <p:regular r:id="rId29"/>
    </p:embeddedFont>
    <p:embeddedFont>
      <p:font typeface="Calibri" pitchFamily="34" charset="0"/>
      <p:regular r:id="rId30"/>
      <p:bold r:id="rId31"/>
      <p:italic r:id="rId32"/>
      <p:boldItalic r:id="rId33"/>
    </p:embeddedFont>
    <p:embeddedFont>
      <p:font typeface="Nunito"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8448"/>
    <a:srgbClr val="C6E9F7"/>
    <a:srgbClr val="96580B"/>
    <a:srgbClr val="E4D9B6"/>
    <a:srgbClr val="EC0089"/>
    <a:srgbClr val="FFD774"/>
    <a:srgbClr val="E0B07C"/>
    <a:srgbClr val="F9C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597CDA-B509-4755-B745-F0CC76C8D426}">
  <a:tblStyle styleId="{5C597CDA-B509-4755-B745-F0CC76C8D4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49" autoAdjust="0"/>
  </p:normalViewPr>
  <p:slideViewPr>
    <p:cSldViewPr snapToGrid="0">
      <p:cViewPr>
        <p:scale>
          <a:sx n="102" d="100"/>
          <a:sy n="102" d="100"/>
        </p:scale>
        <p:origin x="-48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3732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48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032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095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657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86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750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8685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616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6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ghi điểm cho HS bằng cách nháy vào tên team. Mỗi lần nháy 1 ngôi sao xuất hiện.</a:t>
            </a:r>
          </a:p>
        </p:txBody>
      </p:sp>
    </p:spTree>
    <p:extLst>
      <p:ext uri="{BB962C8B-B14F-4D97-AF65-F5344CB8AC3E}">
        <p14:creationId xmlns:p14="http://schemas.microsoft.com/office/powerpoint/2010/main" val="377026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21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9025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49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41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193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821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050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72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895804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lumMod val="60000"/>
            <a:lumOff val="4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 xmlns:a16="http://schemas.microsoft.com/office/drawing/2014/main" id="{146DA2AA-B688-498E-A710-4A0AD04B4017}"/>
              </a:ext>
            </a:extLst>
          </p:cNvPr>
          <p:cNvSpPr txBox="1"/>
          <p:nvPr userDrawn="1"/>
        </p:nvSpPr>
        <p:spPr>
          <a:xfrm>
            <a:off x="0" y="-7122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4.jp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6.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17000" r="-3000" b="-17000"/>
          </a:stretch>
        </a:blipFill>
        <a:effectLst/>
      </p:bgPr>
    </p:bg>
    <p:spTree>
      <p:nvGrpSpPr>
        <p:cNvPr id="1" name="Shape 194"/>
        <p:cNvGrpSpPr/>
        <p:nvPr/>
      </p:nvGrpSpPr>
      <p:grpSpPr>
        <a:xfrm>
          <a:off x="0" y="0"/>
          <a:ext cx="0" cy="0"/>
          <a:chOff x="0" y="0"/>
          <a:chExt cx="0" cy="0"/>
        </a:xfrm>
      </p:grpSpPr>
      <p:sp>
        <p:nvSpPr>
          <p:cNvPr id="4" name="Google Shape;1586;p38">
            <a:extLst>
              <a:ext uri="{FF2B5EF4-FFF2-40B4-BE49-F238E27FC236}">
                <a16:creationId xmlns="" xmlns:a16="http://schemas.microsoft.com/office/drawing/2014/main" id="{2CCC8E58-9E73-3759-A439-4A9C2DCC2A52}"/>
              </a:ext>
            </a:extLst>
          </p:cNvPr>
          <p:cNvSpPr txBox="1">
            <a:spLocks noGrp="1"/>
          </p:cNvSpPr>
          <p:nvPr>
            <p:ph type="ctrTitle" idx="4294967295"/>
          </p:nvPr>
        </p:nvSpPr>
        <p:spPr>
          <a:xfrm>
            <a:off x="624706" y="909422"/>
            <a:ext cx="8060288"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a:solidFill>
                  <a:srgbClr val="FF0000"/>
                </a:solidFill>
                <a:latin typeface="Comic Sans MS" panose="030F0702030302020204" pitchFamily="66" charset="0"/>
              </a:rPr>
              <a:t>Unit 16 </a:t>
            </a:r>
            <a:br>
              <a:rPr lang="en-US" sz="4400" b="1">
                <a:solidFill>
                  <a:srgbClr val="FF0000"/>
                </a:solidFill>
                <a:latin typeface="Comic Sans MS" panose="030F0702030302020204" pitchFamily="66" charset="0"/>
              </a:rPr>
            </a:br>
            <a:r>
              <a:rPr lang="en-US" sz="4400" b="1">
                <a:solidFill>
                  <a:srgbClr val="FF0000"/>
                </a:solidFill>
                <a:latin typeface="Comic Sans MS" panose="030F0702030302020204" pitchFamily="66" charset="0"/>
              </a:rPr>
              <a:t>Seasons and the weather</a:t>
            </a:r>
            <a:endParaRPr sz="4400" b="1" dirty="0">
              <a:solidFill>
                <a:srgbClr val="FF0000"/>
              </a:solidFill>
              <a:latin typeface="Comic Sans MS" panose="030F0702030302020204" pitchFamily="66" charset="0"/>
            </a:endParaRPr>
          </a:p>
        </p:txBody>
      </p:sp>
      <p:sp>
        <p:nvSpPr>
          <p:cNvPr id="5" name="Google Shape;1587;p38">
            <a:extLst>
              <a:ext uri="{FF2B5EF4-FFF2-40B4-BE49-F238E27FC236}">
                <a16:creationId xmlns="" xmlns:a16="http://schemas.microsoft.com/office/drawing/2014/main" id="{38676C79-1412-89DF-2569-B7D90C47281F}"/>
              </a:ext>
            </a:extLst>
          </p:cNvPr>
          <p:cNvSpPr txBox="1">
            <a:spLocks/>
          </p:cNvSpPr>
          <p:nvPr/>
        </p:nvSpPr>
        <p:spPr>
          <a:xfrm>
            <a:off x="2165658" y="2884986"/>
            <a:ext cx="4978384" cy="44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Lesson 3 – </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Period</a:t>
            </a:r>
            <a:r>
              <a:rPr lang="en-US" sz="3600" b="1">
                <a:solidFill>
                  <a:srgbClr val="0070C0"/>
                </a:solidFill>
                <a:latin typeface="Comic Sans MS" panose="030F0702030302020204" pitchFamily="66" charset="0"/>
              </a:rPr>
              <a:t> </a:t>
            </a: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6</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 </a:t>
            </a: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 </a:t>
            </a:r>
            <a:endPar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endParaRPr>
          </a:p>
        </p:txBody>
      </p:sp>
      <p:sp>
        <p:nvSpPr>
          <p:cNvPr id="6" name="Google Shape;1589;p38">
            <a:extLst>
              <a:ext uri="{FF2B5EF4-FFF2-40B4-BE49-F238E27FC236}">
                <a16:creationId xmlns="" xmlns:a16="http://schemas.microsoft.com/office/drawing/2014/main" id="{5FCBC86A-BE92-B1AD-A585-626CBBEC3748}"/>
              </a:ext>
            </a:extLst>
          </p:cNvPr>
          <p:cNvSpPr/>
          <p:nvPr/>
        </p:nvSpPr>
        <p:spPr>
          <a:xfrm>
            <a:off x="2446100" y="2573107"/>
            <a:ext cx="4417500" cy="717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90;p38">
            <a:extLst>
              <a:ext uri="{FF2B5EF4-FFF2-40B4-BE49-F238E27FC236}">
                <a16:creationId xmlns="" xmlns:a16="http://schemas.microsoft.com/office/drawing/2014/main" id="{B7B706F2-1915-1359-80AD-9EB524CD51F7}"/>
              </a:ext>
            </a:extLst>
          </p:cNvPr>
          <p:cNvSpPr/>
          <p:nvPr/>
        </p:nvSpPr>
        <p:spPr>
          <a:xfrm rot="899907">
            <a:off x="8079982" y="3610823"/>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34C73EC-9FA1-4BDC-8E5E-1FE3CCE83ACD}"/>
              </a:ext>
            </a:extLst>
          </p:cNvPr>
          <p:cNvSpPr/>
          <p:nvPr/>
        </p:nvSpPr>
        <p:spPr>
          <a:xfrm>
            <a:off x="3080309" y="94293"/>
            <a:ext cx="2594689" cy="745578"/>
          </a:xfrm>
          <a:custGeom>
            <a:avLst/>
            <a:gdLst>
              <a:gd name="connsiteX0" fmla="*/ 0 w 2594689"/>
              <a:gd name="connsiteY0" fmla="*/ 158778 h 745578"/>
              <a:gd name="connsiteX1" fmla="*/ 158778 w 2594689"/>
              <a:gd name="connsiteY1" fmla="*/ 0 h 745578"/>
              <a:gd name="connsiteX2" fmla="*/ 728061 w 2594689"/>
              <a:gd name="connsiteY2" fmla="*/ 0 h 745578"/>
              <a:gd name="connsiteX3" fmla="*/ 1251802 w 2594689"/>
              <a:gd name="connsiteY3" fmla="*/ 0 h 745578"/>
              <a:gd name="connsiteX4" fmla="*/ 1798314 w 2594689"/>
              <a:gd name="connsiteY4" fmla="*/ 0 h 745578"/>
              <a:gd name="connsiteX5" fmla="*/ 2435911 w 2594689"/>
              <a:gd name="connsiteY5" fmla="*/ 0 h 745578"/>
              <a:gd name="connsiteX6" fmla="*/ 2594689 w 2594689"/>
              <a:gd name="connsiteY6" fmla="*/ 158778 h 745578"/>
              <a:gd name="connsiteX7" fmla="*/ 2594689 w 2594689"/>
              <a:gd name="connsiteY7" fmla="*/ 586800 h 745578"/>
              <a:gd name="connsiteX8" fmla="*/ 2435911 w 2594689"/>
              <a:gd name="connsiteY8" fmla="*/ 745578 h 745578"/>
              <a:gd name="connsiteX9" fmla="*/ 1866628 w 2594689"/>
              <a:gd name="connsiteY9" fmla="*/ 745578 h 745578"/>
              <a:gd name="connsiteX10" fmla="*/ 1297345 w 2594689"/>
              <a:gd name="connsiteY10" fmla="*/ 745578 h 745578"/>
              <a:gd name="connsiteX11" fmla="*/ 773604 w 2594689"/>
              <a:gd name="connsiteY11" fmla="*/ 745578 h 745578"/>
              <a:gd name="connsiteX12" fmla="*/ 158778 w 2594689"/>
              <a:gd name="connsiteY12" fmla="*/ 745578 h 745578"/>
              <a:gd name="connsiteX13" fmla="*/ 0 w 2594689"/>
              <a:gd name="connsiteY13" fmla="*/ 586800 h 745578"/>
              <a:gd name="connsiteX14" fmla="*/ 0 w 2594689"/>
              <a:gd name="connsiteY14"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4689" h="745578" fill="none" extrusionOk="0">
                <a:moveTo>
                  <a:pt x="0" y="158778"/>
                </a:moveTo>
                <a:cubicBezTo>
                  <a:pt x="6478" y="72036"/>
                  <a:pt x="70978" y="-23517"/>
                  <a:pt x="158778" y="0"/>
                </a:cubicBezTo>
                <a:cubicBezTo>
                  <a:pt x="276095" y="-26720"/>
                  <a:pt x="595986" y="47832"/>
                  <a:pt x="728061" y="0"/>
                </a:cubicBezTo>
                <a:cubicBezTo>
                  <a:pt x="860136" y="-47832"/>
                  <a:pt x="1126852" y="19424"/>
                  <a:pt x="1251802" y="0"/>
                </a:cubicBezTo>
                <a:cubicBezTo>
                  <a:pt x="1376752" y="-19424"/>
                  <a:pt x="1664530" y="44554"/>
                  <a:pt x="1798314" y="0"/>
                </a:cubicBezTo>
                <a:cubicBezTo>
                  <a:pt x="1932098" y="-44554"/>
                  <a:pt x="2232120" y="17175"/>
                  <a:pt x="2435911" y="0"/>
                </a:cubicBezTo>
                <a:cubicBezTo>
                  <a:pt x="2519658" y="-727"/>
                  <a:pt x="2592413" y="75494"/>
                  <a:pt x="2594689" y="158778"/>
                </a:cubicBezTo>
                <a:cubicBezTo>
                  <a:pt x="2606726" y="320184"/>
                  <a:pt x="2568922" y="494854"/>
                  <a:pt x="2594689" y="586800"/>
                </a:cubicBezTo>
                <a:cubicBezTo>
                  <a:pt x="2596830" y="672338"/>
                  <a:pt x="2523857" y="749111"/>
                  <a:pt x="2435911" y="745578"/>
                </a:cubicBezTo>
                <a:cubicBezTo>
                  <a:pt x="2243935" y="780979"/>
                  <a:pt x="2140177" y="700523"/>
                  <a:pt x="1866628" y="745578"/>
                </a:cubicBezTo>
                <a:cubicBezTo>
                  <a:pt x="1593079" y="790633"/>
                  <a:pt x="1546821" y="717987"/>
                  <a:pt x="1297345" y="745578"/>
                </a:cubicBezTo>
                <a:cubicBezTo>
                  <a:pt x="1047869" y="773169"/>
                  <a:pt x="952891" y="698260"/>
                  <a:pt x="773604" y="745578"/>
                </a:cubicBezTo>
                <a:cubicBezTo>
                  <a:pt x="594317" y="792896"/>
                  <a:pt x="365363" y="708857"/>
                  <a:pt x="158778" y="745578"/>
                </a:cubicBezTo>
                <a:cubicBezTo>
                  <a:pt x="79816" y="758886"/>
                  <a:pt x="2468" y="686784"/>
                  <a:pt x="0" y="586800"/>
                </a:cubicBezTo>
                <a:cubicBezTo>
                  <a:pt x="-42414" y="419759"/>
                  <a:pt x="24148" y="306678"/>
                  <a:pt x="0" y="158778"/>
                </a:cubicBezTo>
                <a:close/>
              </a:path>
              <a:path w="2594689" h="745578" stroke="0" extrusionOk="0">
                <a:moveTo>
                  <a:pt x="0" y="158778"/>
                </a:moveTo>
                <a:cubicBezTo>
                  <a:pt x="-8248" y="60798"/>
                  <a:pt x="83156" y="-6851"/>
                  <a:pt x="158778" y="0"/>
                </a:cubicBezTo>
                <a:cubicBezTo>
                  <a:pt x="346047" y="-1685"/>
                  <a:pt x="458294" y="11071"/>
                  <a:pt x="659747" y="0"/>
                </a:cubicBezTo>
                <a:cubicBezTo>
                  <a:pt x="861200" y="-11071"/>
                  <a:pt x="925969" y="30317"/>
                  <a:pt x="1160717" y="0"/>
                </a:cubicBezTo>
                <a:cubicBezTo>
                  <a:pt x="1395465" y="-30317"/>
                  <a:pt x="1544109" y="46188"/>
                  <a:pt x="1684457" y="0"/>
                </a:cubicBezTo>
                <a:cubicBezTo>
                  <a:pt x="1824805" y="-46188"/>
                  <a:pt x="2201497" y="40070"/>
                  <a:pt x="2435911" y="0"/>
                </a:cubicBezTo>
                <a:cubicBezTo>
                  <a:pt x="2515170" y="-7069"/>
                  <a:pt x="2606745" y="71123"/>
                  <a:pt x="2594689" y="158778"/>
                </a:cubicBezTo>
                <a:cubicBezTo>
                  <a:pt x="2602121" y="337906"/>
                  <a:pt x="2552543" y="479864"/>
                  <a:pt x="2594689" y="586800"/>
                </a:cubicBezTo>
                <a:cubicBezTo>
                  <a:pt x="2603909" y="656300"/>
                  <a:pt x="2505093" y="761491"/>
                  <a:pt x="2435911" y="745578"/>
                </a:cubicBezTo>
                <a:cubicBezTo>
                  <a:pt x="2306129" y="758053"/>
                  <a:pt x="2008473" y="744601"/>
                  <a:pt x="1866628" y="745578"/>
                </a:cubicBezTo>
                <a:cubicBezTo>
                  <a:pt x="1724783" y="746555"/>
                  <a:pt x="1531704" y="745195"/>
                  <a:pt x="1342887" y="745578"/>
                </a:cubicBezTo>
                <a:cubicBezTo>
                  <a:pt x="1154070" y="745961"/>
                  <a:pt x="936964" y="694252"/>
                  <a:pt x="728061" y="745578"/>
                </a:cubicBezTo>
                <a:cubicBezTo>
                  <a:pt x="519158" y="796904"/>
                  <a:pt x="377516" y="704184"/>
                  <a:pt x="158778" y="745578"/>
                </a:cubicBezTo>
                <a:cubicBezTo>
                  <a:pt x="68909" y="733887"/>
                  <a:pt x="-19220" y="684202"/>
                  <a:pt x="0" y="586800"/>
                </a:cubicBezTo>
                <a:cubicBezTo>
                  <a:pt x="-48993" y="403796"/>
                  <a:pt x="117" y="348376"/>
                  <a:pt x="0" y="158778"/>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13" name="Group 12">
            <a:extLst>
              <a:ext uri="{FF2B5EF4-FFF2-40B4-BE49-F238E27FC236}">
                <a16:creationId xmlns="" xmlns:a16="http://schemas.microsoft.com/office/drawing/2014/main" id="{507DE715-0061-413B-8128-54EE31A90110}"/>
              </a:ext>
            </a:extLst>
          </p:cNvPr>
          <p:cNvGrpSpPr/>
          <p:nvPr/>
        </p:nvGrpSpPr>
        <p:grpSpPr>
          <a:xfrm>
            <a:off x="4459573" y="1434012"/>
            <a:ext cx="4596741" cy="2546412"/>
            <a:chOff x="3826247" y="1421606"/>
            <a:chExt cx="4437881" cy="2970906"/>
          </a:xfrm>
        </p:grpSpPr>
        <p:sp>
          <p:nvSpPr>
            <p:cNvPr id="14" name="TextBox 13">
              <a:extLst>
                <a:ext uri="{FF2B5EF4-FFF2-40B4-BE49-F238E27FC236}">
                  <a16:creationId xmlns="" xmlns:a16="http://schemas.microsoft.com/office/drawing/2014/main" id="{912ACEBB-4EAC-42A7-8E9F-6A4C4F281FCF}"/>
                </a:ext>
              </a:extLst>
            </p:cNvPr>
            <p:cNvSpPr txBox="1"/>
            <p:nvPr/>
          </p:nvSpPr>
          <p:spPr>
            <a:xfrm>
              <a:off x="3940551" y="1502679"/>
              <a:ext cx="4323577" cy="2475061"/>
            </a:xfrm>
            <a:prstGeom prst="rect">
              <a:avLst/>
            </a:prstGeom>
            <a:noFill/>
          </p:spPr>
          <p:txBody>
            <a:bodyPr wrap="square">
              <a:spAutoFit/>
            </a:bodyPr>
            <a:lstStyle/>
            <a:p>
              <a:pPr>
                <a:lnSpc>
                  <a:spcPct val="120000"/>
                </a:lnSpc>
              </a:pPr>
              <a:r>
                <a:rPr lang="en-US" sz="2800" b="0" i="0">
                  <a:effectLst/>
                  <a:latin typeface="Comic Sans MS" panose="030F0702030302020204" pitchFamily="66" charset="0"/>
                </a:rPr>
                <a:t>There are  ____ seasons ___. It’s ___________.</a:t>
              </a:r>
            </a:p>
            <a:p>
              <a:pPr>
                <a:lnSpc>
                  <a:spcPct val="120000"/>
                </a:lnSpc>
              </a:pPr>
              <a:r>
                <a:rPr lang="en-US" sz="2800" b="0" i="0">
                  <a:effectLst/>
                  <a:latin typeface="Comic Sans MS" panose="030F0702030302020204" pitchFamily="66" charset="0"/>
                </a:rPr>
                <a:t>__________________</a:t>
              </a:r>
            </a:p>
            <a:p>
              <a:pPr>
                <a:lnSpc>
                  <a:spcPct val="120000"/>
                </a:lnSpc>
              </a:pPr>
              <a:r>
                <a:rPr lang="en-US" sz="2800" b="0" i="0">
                  <a:effectLst/>
                  <a:latin typeface="Comic Sans MS" panose="030F0702030302020204" pitchFamily="66" charset="0"/>
                </a:rPr>
                <a:t>__________________.</a:t>
              </a:r>
              <a:endParaRPr lang="en-US" sz="2800">
                <a:latin typeface="Comic Sans MS" panose="030F0702030302020204" pitchFamily="66" charset="0"/>
              </a:endParaRPr>
            </a:p>
          </p:txBody>
        </p:sp>
        <p:sp>
          <p:nvSpPr>
            <p:cNvPr id="15" name="Rectangle: Rounded Corners 14">
              <a:extLst>
                <a:ext uri="{FF2B5EF4-FFF2-40B4-BE49-F238E27FC236}">
                  <a16:creationId xmlns="" xmlns:a16="http://schemas.microsoft.com/office/drawing/2014/main" id="{9B827B75-62ED-4B02-8A36-7A17FBC4DB60}"/>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p>
          </p:txBody>
        </p:sp>
      </p:grpSp>
      <p:sp>
        <p:nvSpPr>
          <p:cNvPr id="16" name="TextBox 15">
            <a:extLst>
              <a:ext uri="{FF2B5EF4-FFF2-40B4-BE49-F238E27FC236}">
                <a16:creationId xmlns="" xmlns:a16="http://schemas.microsoft.com/office/drawing/2014/main" id="{0A80BFF9-DDCA-4AD6-9EA9-360F6648A46C}"/>
              </a:ext>
            </a:extLst>
          </p:cNvPr>
          <p:cNvSpPr txBox="1"/>
          <p:nvPr/>
        </p:nvSpPr>
        <p:spPr>
          <a:xfrm>
            <a:off x="123690" y="1194335"/>
            <a:ext cx="4185981" cy="3463320"/>
          </a:xfrm>
          <a:custGeom>
            <a:avLst/>
            <a:gdLst>
              <a:gd name="connsiteX0" fmla="*/ 0 w 4185981"/>
              <a:gd name="connsiteY0" fmla="*/ 0 h 3463320"/>
              <a:gd name="connsiteX1" fmla="*/ 556137 w 4185981"/>
              <a:gd name="connsiteY1" fmla="*/ 0 h 3463320"/>
              <a:gd name="connsiteX2" fmla="*/ 1112275 w 4185981"/>
              <a:gd name="connsiteY2" fmla="*/ 0 h 3463320"/>
              <a:gd name="connsiteX3" fmla="*/ 1584693 w 4185981"/>
              <a:gd name="connsiteY3" fmla="*/ 0 h 3463320"/>
              <a:gd name="connsiteX4" fmla="*/ 2224550 w 4185981"/>
              <a:gd name="connsiteY4" fmla="*/ 0 h 3463320"/>
              <a:gd name="connsiteX5" fmla="*/ 2738828 w 4185981"/>
              <a:gd name="connsiteY5" fmla="*/ 0 h 3463320"/>
              <a:gd name="connsiteX6" fmla="*/ 3420544 w 4185981"/>
              <a:gd name="connsiteY6" fmla="*/ 0 h 3463320"/>
              <a:gd name="connsiteX7" fmla="*/ 4185981 w 4185981"/>
              <a:gd name="connsiteY7" fmla="*/ 0 h 3463320"/>
              <a:gd name="connsiteX8" fmla="*/ 4185981 w 4185981"/>
              <a:gd name="connsiteY8" fmla="*/ 507954 h 3463320"/>
              <a:gd name="connsiteX9" fmla="*/ 4185981 w 4185981"/>
              <a:gd name="connsiteY9" fmla="*/ 981274 h 3463320"/>
              <a:gd name="connsiteX10" fmla="*/ 4185981 w 4185981"/>
              <a:gd name="connsiteY10" fmla="*/ 1523861 h 3463320"/>
              <a:gd name="connsiteX11" fmla="*/ 4185981 w 4185981"/>
              <a:gd name="connsiteY11" fmla="*/ 2031814 h 3463320"/>
              <a:gd name="connsiteX12" fmla="*/ 4185981 w 4185981"/>
              <a:gd name="connsiteY12" fmla="*/ 2505135 h 3463320"/>
              <a:gd name="connsiteX13" fmla="*/ 4185981 w 4185981"/>
              <a:gd name="connsiteY13" fmla="*/ 3463320 h 3463320"/>
              <a:gd name="connsiteX14" fmla="*/ 3504264 w 4185981"/>
              <a:gd name="connsiteY14" fmla="*/ 3463320 h 3463320"/>
              <a:gd name="connsiteX15" fmla="*/ 2864407 w 4185981"/>
              <a:gd name="connsiteY15" fmla="*/ 3463320 h 3463320"/>
              <a:gd name="connsiteX16" fmla="*/ 2308270 w 4185981"/>
              <a:gd name="connsiteY16" fmla="*/ 3463320 h 3463320"/>
              <a:gd name="connsiteX17" fmla="*/ 1668412 w 4185981"/>
              <a:gd name="connsiteY17" fmla="*/ 3463320 h 3463320"/>
              <a:gd name="connsiteX18" fmla="*/ 986696 w 4185981"/>
              <a:gd name="connsiteY18" fmla="*/ 3463320 h 3463320"/>
              <a:gd name="connsiteX19" fmla="*/ 0 w 4185981"/>
              <a:gd name="connsiteY19" fmla="*/ 3463320 h 3463320"/>
              <a:gd name="connsiteX20" fmla="*/ 0 w 4185981"/>
              <a:gd name="connsiteY20" fmla="*/ 2990000 h 3463320"/>
              <a:gd name="connsiteX21" fmla="*/ 0 w 4185981"/>
              <a:gd name="connsiteY21" fmla="*/ 2378146 h 3463320"/>
              <a:gd name="connsiteX22" fmla="*/ 0 w 4185981"/>
              <a:gd name="connsiteY22" fmla="*/ 1870193 h 3463320"/>
              <a:gd name="connsiteX23" fmla="*/ 0 w 4185981"/>
              <a:gd name="connsiteY23" fmla="*/ 1396872 h 3463320"/>
              <a:gd name="connsiteX24" fmla="*/ 0 w 4185981"/>
              <a:gd name="connsiteY24" fmla="*/ 854286 h 3463320"/>
              <a:gd name="connsiteX25" fmla="*/ 0 w 4185981"/>
              <a:gd name="connsiteY25" fmla="*/ 0 h 346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85981" h="3463320" extrusionOk="0">
                <a:moveTo>
                  <a:pt x="0" y="0"/>
                </a:moveTo>
                <a:cubicBezTo>
                  <a:pt x="171218" y="-32430"/>
                  <a:pt x="319804" y="36687"/>
                  <a:pt x="556137" y="0"/>
                </a:cubicBezTo>
                <a:cubicBezTo>
                  <a:pt x="792470" y="-36687"/>
                  <a:pt x="884698" y="25223"/>
                  <a:pt x="1112275" y="0"/>
                </a:cubicBezTo>
                <a:cubicBezTo>
                  <a:pt x="1339852" y="-25223"/>
                  <a:pt x="1364995" y="15837"/>
                  <a:pt x="1584693" y="0"/>
                </a:cubicBezTo>
                <a:cubicBezTo>
                  <a:pt x="1804391" y="-15837"/>
                  <a:pt x="1948501" y="25881"/>
                  <a:pt x="2224550" y="0"/>
                </a:cubicBezTo>
                <a:cubicBezTo>
                  <a:pt x="2500599" y="-25881"/>
                  <a:pt x="2563702" y="35382"/>
                  <a:pt x="2738828" y="0"/>
                </a:cubicBezTo>
                <a:cubicBezTo>
                  <a:pt x="2913954" y="-35382"/>
                  <a:pt x="3204962" y="67612"/>
                  <a:pt x="3420544" y="0"/>
                </a:cubicBezTo>
                <a:cubicBezTo>
                  <a:pt x="3636126" y="-67612"/>
                  <a:pt x="4003682" y="29762"/>
                  <a:pt x="4185981" y="0"/>
                </a:cubicBezTo>
                <a:cubicBezTo>
                  <a:pt x="4217035" y="194510"/>
                  <a:pt x="4141312" y="263721"/>
                  <a:pt x="4185981" y="507954"/>
                </a:cubicBezTo>
                <a:cubicBezTo>
                  <a:pt x="4230650" y="752187"/>
                  <a:pt x="4182396" y="820353"/>
                  <a:pt x="4185981" y="981274"/>
                </a:cubicBezTo>
                <a:cubicBezTo>
                  <a:pt x="4189566" y="1142195"/>
                  <a:pt x="4137831" y="1265643"/>
                  <a:pt x="4185981" y="1523861"/>
                </a:cubicBezTo>
                <a:cubicBezTo>
                  <a:pt x="4234131" y="1782079"/>
                  <a:pt x="4134043" y="1823540"/>
                  <a:pt x="4185981" y="2031814"/>
                </a:cubicBezTo>
                <a:cubicBezTo>
                  <a:pt x="4237919" y="2240088"/>
                  <a:pt x="4133445" y="2402029"/>
                  <a:pt x="4185981" y="2505135"/>
                </a:cubicBezTo>
                <a:cubicBezTo>
                  <a:pt x="4238517" y="2608241"/>
                  <a:pt x="4086189" y="3043916"/>
                  <a:pt x="4185981" y="3463320"/>
                </a:cubicBezTo>
                <a:cubicBezTo>
                  <a:pt x="4018059" y="3480972"/>
                  <a:pt x="3782553" y="3413532"/>
                  <a:pt x="3504264" y="3463320"/>
                </a:cubicBezTo>
                <a:cubicBezTo>
                  <a:pt x="3225975" y="3513108"/>
                  <a:pt x="3078926" y="3454123"/>
                  <a:pt x="2864407" y="3463320"/>
                </a:cubicBezTo>
                <a:cubicBezTo>
                  <a:pt x="2649888" y="3472517"/>
                  <a:pt x="2582536" y="3455143"/>
                  <a:pt x="2308270" y="3463320"/>
                </a:cubicBezTo>
                <a:cubicBezTo>
                  <a:pt x="2034004" y="3471497"/>
                  <a:pt x="1893184" y="3445587"/>
                  <a:pt x="1668412" y="3463320"/>
                </a:cubicBezTo>
                <a:cubicBezTo>
                  <a:pt x="1443640" y="3481053"/>
                  <a:pt x="1202250" y="3423384"/>
                  <a:pt x="986696" y="3463320"/>
                </a:cubicBezTo>
                <a:cubicBezTo>
                  <a:pt x="771142" y="3503256"/>
                  <a:pt x="421525" y="3450040"/>
                  <a:pt x="0" y="3463320"/>
                </a:cubicBezTo>
                <a:cubicBezTo>
                  <a:pt x="-55655" y="3249817"/>
                  <a:pt x="40253" y="3116370"/>
                  <a:pt x="0" y="2990000"/>
                </a:cubicBezTo>
                <a:cubicBezTo>
                  <a:pt x="-40253" y="2863630"/>
                  <a:pt x="53983" y="2564599"/>
                  <a:pt x="0" y="2378146"/>
                </a:cubicBezTo>
                <a:cubicBezTo>
                  <a:pt x="-53983" y="2191693"/>
                  <a:pt x="9726" y="2029830"/>
                  <a:pt x="0" y="1870193"/>
                </a:cubicBezTo>
                <a:cubicBezTo>
                  <a:pt x="-9726" y="1710556"/>
                  <a:pt x="43776" y="1567680"/>
                  <a:pt x="0" y="1396872"/>
                </a:cubicBezTo>
                <a:cubicBezTo>
                  <a:pt x="-43776" y="1226064"/>
                  <a:pt x="64140" y="1040511"/>
                  <a:pt x="0" y="854286"/>
                </a:cubicBezTo>
                <a:cubicBezTo>
                  <a:pt x="-64140" y="668061"/>
                  <a:pt x="55926" y="290113"/>
                  <a:pt x="0" y="0"/>
                </a:cubicBezTo>
                <a:close/>
              </a:path>
            </a:pathLst>
          </a:custGeom>
          <a:noFill/>
          <a:ln w="28575">
            <a:solidFill>
              <a:srgbClr val="00B0F0"/>
            </a:solidFill>
            <a:extLst>
              <a:ext uri="{C807C97D-BFC1-408E-A445-0C87EB9F89A2}">
                <ask:lineSketchStyleProps xmlns="" xmlns:ask="http://schemas.microsoft.com/office/drawing/2018/sketchyshapes" sd="2441561939">
                  <a:prstGeom prst="rect">
                    <a:avLst/>
                  </a:prstGeom>
                  <ask:type>
                    <ask:lineSketchScribble/>
                  </ask:type>
                </ask:lineSketchStyleProps>
              </a:ext>
            </a:extLst>
          </a:ln>
        </p:spPr>
        <p:txBody>
          <a:bodyPr wrap="square">
            <a:spAutoFit/>
          </a:bodyPr>
          <a:lstStyle/>
          <a:p>
            <a:pPr>
              <a:lnSpc>
                <a:spcPct val="120000"/>
              </a:lnSpc>
              <a:spcBef>
                <a:spcPts val="1200"/>
              </a:spcBef>
            </a:pPr>
            <a:r>
              <a:rPr lang="en-US" sz="2800">
                <a:latin typeface="Comic Sans MS" panose="030F0702030302020204" pitchFamily="66" charset="0"/>
              </a:rPr>
              <a:t>– How many seasons are there in your area?</a:t>
            </a:r>
          </a:p>
          <a:p>
            <a:pPr>
              <a:lnSpc>
                <a:spcPct val="120000"/>
              </a:lnSpc>
              <a:spcBef>
                <a:spcPts val="1200"/>
              </a:spcBef>
            </a:pPr>
            <a:r>
              <a:rPr lang="en-US" sz="2800">
                <a:latin typeface="Comic Sans MS" panose="030F0702030302020204" pitchFamily="66" charset="0"/>
              </a:rPr>
              <a:t>– How’s the weather in each season? </a:t>
            </a:r>
          </a:p>
          <a:p>
            <a:pPr>
              <a:lnSpc>
                <a:spcPct val="120000"/>
              </a:lnSpc>
              <a:spcBef>
                <a:spcPts val="1200"/>
              </a:spcBef>
            </a:pPr>
            <a:r>
              <a:rPr lang="en-US" sz="2800">
                <a:latin typeface="Comic Sans MS" panose="030F0702030302020204" pitchFamily="66" charset="0"/>
              </a:rPr>
              <a:t>– What do you usually wear in each season?</a:t>
            </a:r>
          </a:p>
        </p:txBody>
      </p:sp>
    </p:spTree>
    <p:extLst>
      <p:ext uri="{BB962C8B-B14F-4D97-AF65-F5344CB8AC3E}">
        <p14:creationId xmlns:p14="http://schemas.microsoft.com/office/powerpoint/2010/main" val="1998337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34C73EC-9FA1-4BDC-8E5E-1FE3CCE83ACD}"/>
              </a:ext>
            </a:extLst>
          </p:cNvPr>
          <p:cNvSpPr/>
          <p:nvPr/>
        </p:nvSpPr>
        <p:spPr>
          <a:xfrm>
            <a:off x="3263345" y="131635"/>
            <a:ext cx="2617308" cy="745578"/>
          </a:xfrm>
          <a:custGeom>
            <a:avLst/>
            <a:gdLst>
              <a:gd name="connsiteX0" fmla="*/ 0 w 2617308"/>
              <a:gd name="connsiteY0" fmla="*/ 158778 h 745578"/>
              <a:gd name="connsiteX1" fmla="*/ 158778 w 2617308"/>
              <a:gd name="connsiteY1" fmla="*/ 0 h 745578"/>
              <a:gd name="connsiteX2" fmla="*/ 733716 w 2617308"/>
              <a:gd name="connsiteY2" fmla="*/ 0 h 745578"/>
              <a:gd name="connsiteX3" fmla="*/ 1262659 w 2617308"/>
              <a:gd name="connsiteY3" fmla="*/ 0 h 745578"/>
              <a:gd name="connsiteX4" fmla="*/ 1814599 w 2617308"/>
              <a:gd name="connsiteY4" fmla="*/ 0 h 745578"/>
              <a:gd name="connsiteX5" fmla="*/ 2458530 w 2617308"/>
              <a:gd name="connsiteY5" fmla="*/ 0 h 745578"/>
              <a:gd name="connsiteX6" fmla="*/ 2617308 w 2617308"/>
              <a:gd name="connsiteY6" fmla="*/ 158778 h 745578"/>
              <a:gd name="connsiteX7" fmla="*/ 2617308 w 2617308"/>
              <a:gd name="connsiteY7" fmla="*/ 586800 h 745578"/>
              <a:gd name="connsiteX8" fmla="*/ 2458530 w 2617308"/>
              <a:gd name="connsiteY8" fmla="*/ 745578 h 745578"/>
              <a:gd name="connsiteX9" fmla="*/ 1883592 w 2617308"/>
              <a:gd name="connsiteY9" fmla="*/ 745578 h 745578"/>
              <a:gd name="connsiteX10" fmla="*/ 1308654 w 2617308"/>
              <a:gd name="connsiteY10" fmla="*/ 745578 h 745578"/>
              <a:gd name="connsiteX11" fmla="*/ 779711 w 2617308"/>
              <a:gd name="connsiteY11" fmla="*/ 745578 h 745578"/>
              <a:gd name="connsiteX12" fmla="*/ 158778 w 2617308"/>
              <a:gd name="connsiteY12" fmla="*/ 745578 h 745578"/>
              <a:gd name="connsiteX13" fmla="*/ 0 w 2617308"/>
              <a:gd name="connsiteY13" fmla="*/ 586800 h 745578"/>
              <a:gd name="connsiteX14" fmla="*/ 0 w 2617308"/>
              <a:gd name="connsiteY14"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7308" h="745578" fill="none" extrusionOk="0">
                <a:moveTo>
                  <a:pt x="0" y="158778"/>
                </a:moveTo>
                <a:cubicBezTo>
                  <a:pt x="6478" y="72036"/>
                  <a:pt x="70978" y="-23517"/>
                  <a:pt x="158778" y="0"/>
                </a:cubicBezTo>
                <a:cubicBezTo>
                  <a:pt x="324430" y="-11308"/>
                  <a:pt x="554452" y="60389"/>
                  <a:pt x="733716" y="0"/>
                </a:cubicBezTo>
                <a:cubicBezTo>
                  <a:pt x="912980" y="-60389"/>
                  <a:pt x="1086507" y="6825"/>
                  <a:pt x="1262659" y="0"/>
                </a:cubicBezTo>
                <a:cubicBezTo>
                  <a:pt x="1438811" y="-6825"/>
                  <a:pt x="1595586" y="54208"/>
                  <a:pt x="1814599" y="0"/>
                </a:cubicBezTo>
                <a:cubicBezTo>
                  <a:pt x="2033612" y="-54208"/>
                  <a:pt x="2160782" y="18296"/>
                  <a:pt x="2458530" y="0"/>
                </a:cubicBezTo>
                <a:cubicBezTo>
                  <a:pt x="2542277" y="-727"/>
                  <a:pt x="2615032" y="75494"/>
                  <a:pt x="2617308" y="158778"/>
                </a:cubicBezTo>
                <a:cubicBezTo>
                  <a:pt x="2629345" y="320184"/>
                  <a:pt x="2591541" y="494854"/>
                  <a:pt x="2617308" y="586800"/>
                </a:cubicBezTo>
                <a:cubicBezTo>
                  <a:pt x="2619449" y="672338"/>
                  <a:pt x="2546476" y="749111"/>
                  <a:pt x="2458530" y="745578"/>
                </a:cubicBezTo>
                <a:cubicBezTo>
                  <a:pt x="2211418" y="785172"/>
                  <a:pt x="2033634" y="723558"/>
                  <a:pt x="1883592" y="745578"/>
                </a:cubicBezTo>
                <a:cubicBezTo>
                  <a:pt x="1733550" y="767598"/>
                  <a:pt x="1547329" y="717163"/>
                  <a:pt x="1308654" y="745578"/>
                </a:cubicBezTo>
                <a:cubicBezTo>
                  <a:pt x="1069979" y="773993"/>
                  <a:pt x="958403" y="699919"/>
                  <a:pt x="779711" y="745578"/>
                </a:cubicBezTo>
                <a:cubicBezTo>
                  <a:pt x="601019" y="791237"/>
                  <a:pt x="446029" y="731151"/>
                  <a:pt x="158778" y="745578"/>
                </a:cubicBezTo>
                <a:cubicBezTo>
                  <a:pt x="79816" y="758886"/>
                  <a:pt x="2468" y="686784"/>
                  <a:pt x="0" y="586800"/>
                </a:cubicBezTo>
                <a:cubicBezTo>
                  <a:pt x="-42414" y="419759"/>
                  <a:pt x="24148" y="306678"/>
                  <a:pt x="0" y="158778"/>
                </a:cubicBezTo>
                <a:close/>
              </a:path>
              <a:path w="2617308" h="745578" stroke="0" extrusionOk="0">
                <a:moveTo>
                  <a:pt x="0" y="158778"/>
                </a:moveTo>
                <a:cubicBezTo>
                  <a:pt x="-8248" y="60798"/>
                  <a:pt x="83156" y="-6851"/>
                  <a:pt x="158778" y="0"/>
                </a:cubicBezTo>
                <a:cubicBezTo>
                  <a:pt x="330535" y="-26873"/>
                  <a:pt x="454718" y="1381"/>
                  <a:pt x="664723" y="0"/>
                </a:cubicBezTo>
                <a:cubicBezTo>
                  <a:pt x="874729" y="-1381"/>
                  <a:pt x="1013711" y="51305"/>
                  <a:pt x="1170669" y="0"/>
                </a:cubicBezTo>
                <a:cubicBezTo>
                  <a:pt x="1327627" y="-51305"/>
                  <a:pt x="1475115" y="21812"/>
                  <a:pt x="1699612" y="0"/>
                </a:cubicBezTo>
                <a:cubicBezTo>
                  <a:pt x="1924109" y="-21812"/>
                  <a:pt x="2215140" y="39748"/>
                  <a:pt x="2458530" y="0"/>
                </a:cubicBezTo>
                <a:cubicBezTo>
                  <a:pt x="2537789" y="-7069"/>
                  <a:pt x="2629364" y="71123"/>
                  <a:pt x="2617308" y="158778"/>
                </a:cubicBezTo>
                <a:cubicBezTo>
                  <a:pt x="2624740" y="337906"/>
                  <a:pt x="2575162" y="479864"/>
                  <a:pt x="2617308" y="586800"/>
                </a:cubicBezTo>
                <a:cubicBezTo>
                  <a:pt x="2626528" y="656300"/>
                  <a:pt x="2527712" y="761491"/>
                  <a:pt x="2458530" y="745578"/>
                </a:cubicBezTo>
                <a:cubicBezTo>
                  <a:pt x="2303043" y="793775"/>
                  <a:pt x="2153453" y="727192"/>
                  <a:pt x="1883592" y="745578"/>
                </a:cubicBezTo>
                <a:cubicBezTo>
                  <a:pt x="1613731" y="763964"/>
                  <a:pt x="1465184" y="692345"/>
                  <a:pt x="1354649" y="745578"/>
                </a:cubicBezTo>
                <a:cubicBezTo>
                  <a:pt x="1244114" y="798811"/>
                  <a:pt x="892684" y="729197"/>
                  <a:pt x="733716" y="745578"/>
                </a:cubicBezTo>
                <a:cubicBezTo>
                  <a:pt x="574748" y="761959"/>
                  <a:pt x="413878" y="721426"/>
                  <a:pt x="158778" y="745578"/>
                </a:cubicBezTo>
                <a:cubicBezTo>
                  <a:pt x="68909" y="733887"/>
                  <a:pt x="-19220" y="684202"/>
                  <a:pt x="0" y="586800"/>
                </a:cubicBezTo>
                <a:cubicBezTo>
                  <a:pt x="-48993" y="403796"/>
                  <a:pt x="117" y="348376"/>
                  <a:pt x="0" y="158778"/>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7" name="Group 6">
            <a:extLst>
              <a:ext uri="{FF2B5EF4-FFF2-40B4-BE49-F238E27FC236}">
                <a16:creationId xmlns="" xmlns:a16="http://schemas.microsoft.com/office/drawing/2014/main" id="{65CF8474-9002-4FD3-B51F-75B235B73DA1}"/>
              </a:ext>
            </a:extLst>
          </p:cNvPr>
          <p:cNvGrpSpPr/>
          <p:nvPr/>
        </p:nvGrpSpPr>
        <p:grpSpPr>
          <a:xfrm>
            <a:off x="445529" y="1472431"/>
            <a:ext cx="8252939" cy="3577048"/>
            <a:chOff x="4216682" y="1421606"/>
            <a:chExt cx="4701697" cy="2182735"/>
          </a:xfrm>
        </p:grpSpPr>
        <p:sp>
          <p:nvSpPr>
            <p:cNvPr id="8" name="TextBox 7">
              <a:extLst>
                <a:ext uri="{FF2B5EF4-FFF2-40B4-BE49-F238E27FC236}">
                  <a16:creationId xmlns="" xmlns:a16="http://schemas.microsoft.com/office/drawing/2014/main" id="{5802F357-468B-4434-A9F3-8DCED9CED0CF}"/>
                </a:ext>
              </a:extLst>
            </p:cNvPr>
            <p:cNvSpPr txBox="1"/>
            <p:nvPr/>
          </p:nvSpPr>
          <p:spPr>
            <a:xfrm>
              <a:off x="4275733" y="1506346"/>
              <a:ext cx="4583594" cy="2085010"/>
            </a:xfrm>
            <a:prstGeom prst="rect">
              <a:avLst/>
            </a:prstGeom>
            <a:noFill/>
          </p:spPr>
          <p:txBody>
            <a:bodyPr wrap="square">
              <a:spAutoFit/>
            </a:bodyPr>
            <a:lstStyle/>
            <a:p>
              <a:pPr algn="just">
                <a:lnSpc>
                  <a:spcPct val="120000"/>
                </a:lnSpc>
              </a:pPr>
              <a:r>
                <a:rPr lang="en-US" sz="26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I live in Can Tho, a city in the south of Viet Nam. There are only two seasons in my place: the dry season and the rainy season. In the dry season, it’s dry and cool. I usually wear summer outfits: shorts and a blouse or trousers and a T-shirt. In the rainy season, it’s rainy and humid. I usually wear jeans and a jacket.</a:t>
              </a:r>
              <a:endParaRPr lang="en-US" sz="2600" b="1" i="0" dirty="0">
                <a:solidFill>
                  <a:srgbClr val="FF0000"/>
                </a:solidFill>
                <a:effectLst/>
                <a:latin typeface="Comic Sans MS" panose="030F0702030302020204" pitchFamily="66" charset="0"/>
              </a:endParaRPr>
            </a:p>
          </p:txBody>
        </p:sp>
        <p:sp>
          <p:nvSpPr>
            <p:cNvPr id="9" name="Rectangle: Rounded Corners 8">
              <a:extLst>
                <a:ext uri="{FF2B5EF4-FFF2-40B4-BE49-F238E27FC236}">
                  <a16:creationId xmlns="" xmlns:a16="http://schemas.microsoft.com/office/drawing/2014/main" id="{6E72BACC-7D2A-4B5A-A58D-DDA310182B6C}"/>
                </a:ext>
              </a:extLst>
            </p:cNvPr>
            <p:cNvSpPr/>
            <p:nvPr/>
          </p:nvSpPr>
          <p:spPr>
            <a:xfrm>
              <a:off x="4216682" y="1421606"/>
              <a:ext cx="4701697" cy="2182735"/>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10" name="TextBox 9">
            <a:extLst>
              <a:ext uri="{FF2B5EF4-FFF2-40B4-BE49-F238E27FC236}">
                <a16:creationId xmlns="" xmlns:a16="http://schemas.microsoft.com/office/drawing/2014/main" id="{FB8E6653-080D-4FAD-BC01-49FBBAF86B33}"/>
              </a:ext>
            </a:extLst>
          </p:cNvPr>
          <p:cNvSpPr txBox="1"/>
          <p:nvPr/>
        </p:nvSpPr>
        <p:spPr>
          <a:xfrm>
            <a:off x="384364" y="874420"/>
            <a:ext cx="2543771" cy="400110"/>
          </a:xfrm>
          <a:prstGeom prst="rect">
            <a:avLst/>
          </a:prstGeom>
          <a:solidFill>
            <a:srgbClr val="FFFF00"/>
          </a:solidFill>
        </p:spPr>
        <p:txBody>
          <a:bodyPr wrap="square">
            <a:spAutoFit/>
          </a:bodyPr>
          <a:lstStyle/>
          <a:p>
            <a:r>
              <a:rPr lang="en-US" sz="2000" b="1" i="0" dirty="0">
                <a:solidFill>
                  <a:srgbClr val="FF0000"/>
                </a:solidFill>
                <a:effectLst/>
                <a:latin typeface="Comic Sans MS" panose="030F0702030302020204" pitchFamily="66" charset="0"/>
              </a:rPr>
              <a:t>Suggested answer:</a:t>
            </a:r>
            <a:r>
              <a:rPr lang="en-US" sz="2000"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198854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34C73EC-9FA1-4BDC-8E5E-1FE3CCE83ACD}"/>
              </a:ext>
            </a:extLst>
          </p:cNvPr>
          <p:cNvSpPr/>
          <p:nvPr/>
        </p:nvSpPr>
        <p:spPr>
          <a:xfrm>
            <a:off x="2576784" y="56818"/>
            <a:ext cx="4140200" cy="745578"/>
          </a:xfrm>
          <a:custGeom>
            <a:avLst/>
            <a:gdLst>
              <a:gd name="connsiteX0" fmla="*/ 0 w 4140200"/>
              <a:gd name="connsiteY0" fmla="*/ 158778 h 745578"/>
              <a:gd name="connsiteX1" fmla="*/ 158778 w 4140200"/>
              <a:gd name="connsiteY1" fmla="*/ 0 h 745578"/>
              <a:gd name="connsiteX2" fmla="*/ 743096 w 4140200"/>
              <a:gd name="connsiteY2" fmla="*/ 0 h 745578"/>
              <a:gd name="connsiteX3" fmla="*/ 1212736 w 4140200"/>
              <a:gd name="connsiteY3" fmla="*/ 0 h 745578"/>
              <a:gd name="connsiteX4" fmla="*/ 1797054 w 4140200"/>
              <a:gd name="connsiteY4" fmla="*/ 0 h 745578"/>
              <a:gd name="connsiteX5" fmla="*/ 2343146 w 4140200"/>
              <a:gd name="connsiteY5" fmla="*/ 0 h 745578"/>
              <a:gd name="connsiteX6" fmla="*/ 2889238 w 4140200"/>
              <a:gd name="connsiteY6" fmla="*/ 0 h 745578"/>
              <a:gd name="connsiteX7" fmla="*/ 3358877 w 4140200"/>
              <a:gd name="connsiteY7" fmla="*/ 0 h 745578"/>
              <a:gd name="connsiteX8" fmla="*/ 3981422 w 4140200"/>
              <a:gd name="connsiteY8" fmla="*/ 0 h 745578"/>
              <a:gd name="connsiteX9" fmla="*/ 4140200 w 4140200"/>
              <a:gd name="connsiteY9" fmla="*/ 158778 h 745578"/>
              <a:gd name="connsiteX10" fmla="*/ 4140200 w 4140200"/>
              <a:gd name="connsiteY10" fmla="*/ 586800 h 745578"/>
              <a:gd name="connsiteX11" fmla="*/ 3981422 w 4140200"/>
              <a:gd name="connsiteY11" fmla="*/ 745578 h 745578"/>
              <a:gd name="connsiteX12" fmla="*/ 3550009 w 4140200"/>
              <a:gd name="connsiteY12" fmla="*/ 745578 h 745578"/>
              <a:gd name="connsiteX13" fmla="*/ 2927464 w 4140200"/>
              <a:gd name="connsiteY13" fmla="*/ 745578 h 745578"/>
              <a:gd name="connsiteX14" fmla="*/ 2419599 w 4140200"/>
              <a:gd name="connsiteY14" fmla="*/ 745578 h 745578"/>
              <a:gd name="connsiteX15" fmla="*/ 1873507 w 4140200"/>
              <a:gd name="connsiteY15" fmla="*/ 745578 h 745578"/>
              <a:gd name="connsiteX16" fmla="*/ 1365641 w 4140200"/>
              <a:gd name="connsiteY16" fmla="*/ 745578 h 745578"/>
              <a:gd name="connsiteX17" fmla="*/ 857776 w 4140200"/>
              <a:gd name="connsiteY17" fmla="*/ 745578 h 745578"/>
              <a:gd name="connsiteX18" fmla="*/ 158778 w 4140200"/>
              <a:gd name="connsiteY18" fmla="*/ 745578 h 745578"/>
              <a:gd name="connsiteX19" fmla="*/ 0 w 4140200"/>
              <a:gd name="connsiteY19" fmla="*/ 586800 h 745578"/>
              <a:gd name="connsiteX20" fmla="*/ 0 w 4140200"/>
              <a:gd name="connsiteY20"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0200" h="745578" fill="none" extrusionOk="0">
                <a:moveTo>
                  <a:pt x="0" y="158778"/>
                </a:moveTo>
                <a:cubicBezTo>
                  <a:pt x="-3944" y="70360"/>
                  <a:pt x="68811" y="4407"/>
                  <a:pt x="158778" y="0"/>
                </a:cubicBezTo>
                <a:cubicBezTo>
                  <a:pt x="449357" y="-41872"/>
                  <a:pt x="576540" y="16060"/>
                  <a:pt x="743096" y="0"/>
                </a:cubicBezTo>
                <a:cubicBezTo>
                  <a:pt x="909652" y="-16060"/>
                  <a:pt x="1050270" y="47317"/>
                  <a:pt x="1212736" y="0"/>
                </a:cubicBezTo>
                <a:cubicBezTo>
                  <a:pt x="1375202" y="-47317"/>
                  <a:pt x="1638852" y="33172"/>
                  <a:pt x="1797054" y="0"/>
                </a:cubicBezTo>
                <a:cubicBezTo>
                  <a:pt x="1955256" y="-33172"/>
                  <a:pt x="2128378" y="55991"/>
                  <a:pt x="2343146" y="0"/>
                </a:cubicBezTo>
                <a:cubicBezTo>
                  <a:pt x="2557914" y="-55991"/>
                  <a:pt x="2650284" y="59370"/>
                  <a:pt x="2889238" y="0"/>
                </a:cubicBezTo>
                <a:cubicBezTo>
                  <a:pt x="3128192" y="-59370"/>
                  <a:pt x="3173515" y="25086"/>
                  <a:pt x="3358877" y="0"/>
                </a:cubicBezTo>
                <a:cubicBezTo>
                  <a:pt x="3544239" y="-25086"/>
                  <a:pt x="3795775" y="2736"/>
                  <a:pt x="3981422" y="0"/>
                </a:cubicBezTo>
                <a:cubicBezTo>
                  <a:pt x="4077842" y="13308"/>
                  <a:pt x="4142668" y="83380"/>
                  <a:pt x="4140200" y="158778"/>
                </a:cubicBezTo>
                <a:cubicBezTo>
                  <a:pt x="4182614" y="325819"/>
                  <a:pt x="4116052" y="438900"/>
                  <a:pt x="4140200" y="586800"/>
                </a:cubicBezTo>
                <a:cubicBezTo>
                  <a:pt x="4132277" y="689686"/>
                  <a:pt x="4087105" y="740167"/>
                  <a:pt x="3981422" y="745578"/>
                </a:cubicBezTo>
                <a:cubicBezTo>
                  <a:pt x="3816376" y="772836"/>
                  <a:pt x="3737252" y="722647"/>
                  <a:pt x="3550009" y="745578"/>
                </a:cubicBezTo>
                <a:cubicBezTo>
                  <a:pt x="3362766" y="768509"/>
                  <a:pt x="3147840" y="738153"/>
                  <a:pt x="2927464" y="745578"/>
                </a:cubicBezTo>
                <a:cubicBezTo>
                  <a:pt x="2707089" y="753003"/>
                  <a:pt x="2657574" y="735570"/>
                  <a:pt x="2419599" y="745578"/>
                </a:cubicBezTo>
                <a:cubicBezTo>
                  <a:pt x="2181625" y="755586"/>
                  <a:pt x="2074532" y="716214"/>
                  <a:pt x="1873507" y="745578"/>
                </a:cubicBezTo>
                <a:cubicBezTo>
                  <a:pt x="1672482" y="774942"/>
                  <a:pt x="1611782" y="723973"/>
                  <a:pt x="1365641" y="745578"/>
                </a:cubicBezTo>
                <a:cubicBezTo>
                  <a:pt x="1119500" y="767183"/>
                  <a:pt x="1002121" y="709382"/>
                  <a:pt x="857776" y="745578"/>
                </a:cubicBezTo>
                <a:cubicBezTo>
                  <a:pt x="713431" y="781774"/>
                  <a:pt x="385826" y="663242"/>
                  <a:pt x="158778" y="745578"/>
                </a:cubicBezTo>
                <a:cubicBezTo>
                  <a:pt x="54985" y="746092"/>
                  <a:pt x="12320" y="680893"/>
                  <a:pt x="0" y="586800"/>
                </a:cubicBezTo>
                <a:cubicBezTo>
                  <a:pt x="-15468" y="500142"/>
                  <a:pt x="18333" y="251231"/>
                  <a:pt x="0" y="158778"/>
                </a:cubicBezTo>
                <a:close/>
              </a:path>
              <a:path w="4140200" h="745578" stroke="0" extrusionOk="0">
                <a:moveTo>
                  <a:pt x="0" y="158778"/>
                </a:moveTo>
                <a:cubicBezTo>
                  <a:pt x="-8248" y="60798"/>
                  <a:pt x="83156" y="-6851"/>
                  <a:pt x="158778" y="0"/>
                </a:cubicBezTo>
                <a:cubicBezTo>
                  <a:pt x="277615" y="-49"/>
                  <a:pt x="407114" y="32501"/>
                  <a:pt x="590191" y="0"/>
                </a:cubicBezTo>
                <a:cubicBezTo>
                  <a:pt x="773268" y="-32501"/>
                  <a:pt x="886072" y="25983"/>
                  <a:pt x="1021603" y="0"/>
                </a:cubicBezTo>
                <a:cubicBezTo>
                  <a:pt x="1157134" y="-25983"/>
                  <a:pt x="1375784" y="39858"/>
                  <a:pt x="1491242" y="0"/>
                </a:cubicBezTo>
                <a:cubicBezTo>
                  <a:pt x="1606700" y="-39858"/>
                  <a:pt x="1878979" y="35002"/>
                  <a:pt x="1999108" y="0"/>
                </a:cubicBezTo>
                <a:cubicBezTo>
                  <a:pt x="2119237" y="-35002"/>
                  <a:pt x="2417861" y="31650"/>
                  <a:pt x="2545200" y="0"/>
                </a:cubicBezTo>
                <a:cubicBezTo>
                  <a:pt x="2672539" y="-31650"/>
                  <a:pt x="2939470" y="22894"/>
                  <a:pt x="3053066" y="0"/>
                </a:cubicBezTo>
                <a:cubicBezTo>
                  <a:pt x="3166662" y="-22894"/>
                  <a:pt x="3779482" y="75495"/>
                  <a:pt x="3981422" y="0"/>
                </a:cubicBezTo>
                <a:cubicBezTo>
                  <a:pt x="4078333" y="-18191"/>
                  <a:pt x="4121691" y="87000"/>
                  <a:pt x="4140200" y="158778"/>
                </a:cubicBezTo>
                <a:cubicBezTo>
                  <a:pt x="4145789" y="296773"/>
                  <a:pt x="4100056" y="417784"/>
                  <a:pt x="4140200" y="586800"/>
                </a:cubicBezTo>
                <a:cubicBezTo>
                  <a:pt x="4155081" y="667650"/>
                  <a:pt x="4050313" y="753996"/>
                  <a:pt x="3981422" y="745578"/>
                </a:cubicBezTo>
                <a:cubicBezTo>
                  <a:pt x="3689391" y="758222"/>
                  <a:pt x="3667250" y="720851"/>
                  <a:pt x="3397104" y="745578"/>
                </a:cubicBezTo>
                <a:cubicBezTo>
                  <a:pt x="3126958" y="770305"/>
                  <a:pt x="3079595" y="690370"/>
                  <a:pt x="2927464" y="745578"/>
                </a:cubicBezTo>
                <a:cubicBezTo>
                  <a:pt x="2775333" y="800786"/>
                  <a:pt x="2496931" y="689864"/>
                  <a:pt x="2381372" y="745578"/>
                </a:cubicBezTo>
                <a:cubicBezTo>
                  <a:pt x="2265813" y="801292"/>
                  <a:pt x="1991471" y="706820"/>
                  <a:pt x="1835280" y="745578"/>
                </a:cubicBezTo>
                <a:cubicBezTo>
                  <a:pt x="1679089" y="784336"/>
                  <a:pt x="1529940" y="744137"/>
                  <a:pt x="1250962" y="745578"/>
                </a:cubicBezTo>
                <a:cubicBezTo>
                  <a:pt x="971984" y="747019"/>
                  <a:pt x="953961" y="720494"/>
                  <a:pt x="781323" y="745578"/>
                </a:cubicBezTo>
                <a:cubicBezTo>
                  <a:pt x="608685" y="770662"/>
                  <a:pt x="304323" y="704636"/>
                  <a:pt x="158778" y="745578"/>
                </a:cubicBezTo>
                <a:cubicBezTo>
                  <a:pt x="63130" y="727281"/>
                  <a:pt x="8340" y="673752"/>
                  <a:pt x="0" y="586800"/>
                </a:cubicBezTo>
                <a:cubicBezTo>
                  <a:pt x="-31430" y="458145"/>
                  <a:pt x="17345" y="350748"/>
                  <a:pt x="0" y="158778"/>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2" name="Group 1">
            <a:extLst>
              <a:ext uri="{FF2B5EF4-FFF2-40B4-BE49-F238E27FC236}">
                <a16:creationId xmlns="" xmlns:a16="http://schemas.microsoft.com/office/drawing/2014/main" id="{2FEBD64B-5EFC-16F3-3DD3-24B0F48275A7}"/>
              </a:ext>
            </a:extLst>
          </p:cNvPr>
          <p:cNvGrpSpPr/>
          <p:nvPr/>
        </p:nvGrpSpPr>
        <p:grpSpPr>
          <a:xfrm>
            <a:off x="4459573" y="1434012"/>
            <a:ext cx="4596741" cy="2546412"/>
            <a:chOff x="3826247" y="1421606"/>
            <a:chExt cx="4437881" cy="2970906"/>
          </a:xfrm>
        </p:grpSpPr>
        <p:sp>
          <p:nvSpPr>
            <p:cNvPr id="3" name="TextBox 2">
              <a:extLst>
                <a:ext uri="{FF2B5EF4-FFF2-40B4-BE49-F238E27FC236}">
                  <a16:creationId xmlns="" xmlns:a16="http://schemas.microsoft.com/office/drawing/2014/main" id="{C1285642-4537-EA91-BADA-BEE07E94E2EB}"/>
                </a:ext>
              </a:extLst>
            </p:cNvPr>
            <p:cNvSpPr txBox="1"/>
            <p:nvPr/>
          </p:nvSpPr>
          <p:spPr>
            <a:xfrm>
              <a:off x="3940551" y="1502679"/>
              <a:ext cx="4323577" cy="2475061"/>
            </a:xfrm>
            <a:prstGeom prst="rect">
              <a:avLst/>
            </a:prstGeom>
            <a:noFill/>
          </p:spPr>
          <p:txBody>
            <a:bodyPr wrap="square">
              <a:spAutoFit/>
            </a:bodyPr>
            <a:lstStyle/>
            <a:p>
              <a:pPr>
                <a:lnSpc>
                  <a:spcPct val="120000"/>
                </a:lnSpc>
              </a:pPr>
              <a:r>
                <a:rPr lang="en-US" sz="2800" b="0" i="0">
                  <a:effectLst/>
                  <a:latin typeface="Comic Sans MS" panose="030F0702030302020204" pitchFamily="66" charset="0"/>
                </a:rPr>
                <a:t>There are  ____ seasons ___. It’s ___________.</a:t>
              </a:r>
            </a:p>
            <a:p>
              <a:pPr>
                <a:lnSpc>
                  <a:spcPct val="120000"/>
                </a:lnSpc>
              </a:pPr>
              <a:r>
                <a:rPr lang="en-US" sz="2800" b="0" i="0">
                  <a:effectLst/>
                  <a:latin typeface="Comic Sans MS" panose="030F0702030302020204" pitchFamily="66" charset="0"/>
                </a:rPr>
                <a:t>__________________</a:t>
              </a:r>
            </a:p>
            <a:p>
              <a:pPr>
                <a:lnSpc>
                  <a:spcPct val="120000"/>
                </a:lnSpc>
              </a:pPr>
              <a:r>
                <a:rPr lang="en-US" sz="2800" b="0" i="0">
                  <a:effectLst/>
                  <a:latin typeface="Comic Sans MS" panose="030F0702030302020204" pitchFamily="66" charset="0"/>
                </a:rPr>
                <a:t>__________________.</a:t>
              </a:r>
              <a:endParaRPr lang="en-US" sz="2800">
                <a:latin typeface="Comic Sans MS" panose="030F0702030302020204" pitchFamily="66" charset="0"/>
              </a:endParaRPr>
            </a:p>
          </p:txBody>
        </p:sp>
        <p:sp>
          <p:nvSpPr>
            <p:cNvPr id="4" name="Rectangle: Rounded Corners 3">
              <a:extLst>
                <a:ext uri="{FF2B5EF4-FFF2-40B4-BE49-F238E27FC236}">
                  <a16:creationId xmlns="" xmlns:a16="http://schemas.microsoft.com/office/drawing/2014/main" id="{20E8F340-9F09-52A7-0CBA-5C4E67CC0248}"/>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p>
          </p:txBody>
        </p:sp>
      </p:grpSp>
      <p:sp>
        <p:nvSpPr>
          <p:cNvPr id="5" name="TextBox 4">
            <a:extLst>
              <a:ext uri="{FF2B5EF4-FFF2-40B4-BE49-F238E27FC236}">
                <a16:creationId xmlns="" xmlns:a16="http://schemas.microsoft.com/office/drawing/2014/main" id="{E17876FE-0FF7-99BF-DAFD-280D205B3DC4}"/>
              </a:ext>
            </a:extLst>
          </p:cNvPr>
          <p:cNvSpPr txBox="1"/>
          <p:nvPr/>
        </p:nvSpPr>
        <p:spPr>
          <a:xfrm>
            <a:off x="123690" y="1194335"/>
            <a:ext cx="4185981" cy="3463320"/>
          </a:xfrm>
          <a:custGeom>
            <a:avLst/>
            <a:gdLst>
              <a:gd name="connsiteX0" fmla="*/ 0 w 4185981"/>
              <a:gd name="connsiteY0" fmla="*/ 0 h 3463320"/>
              <a:gd name="connsiteX1" fmla="*/ 556137 w 4185981"/>
              <a:gd name="connsiteY1" fmla="*/ 0 h 3463320"/>
              <a:gd name="connsiteX2" fmla="*/ 1112275 w 4185981"/>
              <a:gd name="connsiteY2" fmla="*/ 0 h 3463320"/>
              <a:gd name="connsiteX3" fmla="*/ 1584693 w 4185981"/>
              <a:gd name="connsiteY3" fmla="*/ 0 h 3463320"/>
              <a:gd name="connsiteX4" fmla="*/ 2224550 w 4185981"/>
              <a:gd name="connsiteY4" fmla="*/ 0 h 3463320"/>
              <a:gd name="connsiteX5" fmla="*/ 2738828 w 4185981"/>
              <a:gd name="connsiteY5" fmla="*/ 0 h 3463320"/>
              <a:gd name="connsiteX6" fmla="*/ 3420544 w 4185981"/>
              <a:gd name="connsiteY6" fmla="*/ 0 h 3463320"/>
              <a:gd name="connsiteX7" fmla="*/ 4185981 w 4185981"/>
              <a:gd name="connsiteY7" fmla="*/ 0 h 3463320"/>
              <a:gd name="connsiteX8" fmla="*/ 4185981 w 4185981"/>
              <a:gd name="connsiteY8" fmla="*/ 507954 h 3463320"/>
              <a:gd name="connsiteX9" fmla="*/ 4185981 w 4185981"/>
              <a:gd name="connsiteY9" fmla="*/ 981274 h 3463320"/>
              <a:gd name="connsiteX10" fmla="*/ 4185981 w 4185981"/>
              <a:gd name="connsiteY10" fmla="*/ 1523861 h 3463320"/>
              <a:gd name="connsiteX11" fmla="*/ 4185981 w 4185981"/>
              <a:gd name="connsiteY11" fmla="*/ 2031814 h 3463320"/>
              <a:gd name="connsiteX12" fmla="*/ 4185981 w 4185981"/>
              <a:gd name="connsiteY12" fmla="*/ 2505135 h 3463320"/>
              <a:gd name="connsiteX13" fmla="*/ 4185981 w 4185981"/>
              <a:gd name="connsiteY13" fmla="*/ 3463320 h 3463320"/>
              <a:gd name="connsiteX14" fmla="*/ 3504264 w 4185981"/>
              <a:gd name="connsiteY14" fmla="*/ 3463320 h 3463320"/>
              <a:gd name="connsiteX15" fmla="*/ 2864407 w 4185981"/>
              <a:gd name="connsiteY15" fmla="*/ 3463320 h 3463320"/>
              <a:gd name="connsiteX16" fmla="*/ 2308270 w 4185981"/>
              <a:gd name="connsiteY16" fmla="*/ 3463320 h 3463320"/>
              <a:gd name="connsiteX17" fmla="*/ 1668412 w 4185981"/>
              <a:gd name="connsiteY17" fmla="*/ 3463320 h 3463320"/>
              <a:gd name="connsiteX18" fmla="*/ 986696 w 4185981"/>
              <a:gd name="connsiteY18" fmla="*/ 3463320 h 3463320"/>
              <a:gd name="connsiteX19" fmla="*/ 0 w 4185981"/>
              <a:gd name="connsiteY19" fmla="*/ 3463320 h 3463320"/>
              <a:gd name="connsiteX20" fmla="*/ 0 w 4185981"/>
              <a:gd name="connsiteY20" fmla="*/ 2990000 h 3463320"/>
              <a:gd name="connsiteX21" fmla="*/ 0 w 4185981"/>
              <a:gd name="connsiteY21" fmla="*/ 2378146 h 3463320"/>
              <a:gd name="connsiteX22" fmla="*/ 0 w 4185981"/>
              <a:gd name="connsiteY22" fmla="*/ 1870193 h 3463320"/>
              <a:gd name="connsiteX23" fmla="*/ 0 w 4185981"/>
              <a:gd name="connsiteY23" fmla="*/ 1396872 h 3463320"/>
              <a:gd name="connsiteX24" fmla="*/ 0 w 4185981"/>
              <a:gd name="connsiteY24" fmla="*/ 854286 h 3463320"/>
              <a:gd name="connsiteX25" fmla="*/ 0 w 4185981"/>
              <a:gd name="connsiteY25" fmla="*/ 0 h 346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85981" h="3463320" extrusionOk="0">
                <a:moveTo>
                  <a:pt x="0" y="0"/>
                </a:moveTo>
                <a:cubicBezTo>
                  <a:pt x="171218" y="-32430"/>
                  <a:pt x="319804" y="36687"/>
                  <a:pt x="556137" y="0"/>
                </a:cubicBezTo>
                <a:cubicBezTo>
                  <a:pt x="792470" y="-36687"/>
                  <a:pt x="884698" y="25223"/>
                  <a:pt x="1112275" y="0"/>
                </a:cubicBezTo>
                <a:cubicBezTo>
                  <a:pt x="1339852" y="-25223"/>
                  <a:pt x="1364995" y="15837"/>
                  <a:pt x="1584693" y="0"/>
                </a:cubicBezTo>
                <a:cubicBezTo>
                  <a:pt x="1804391" y="-15837"/>
                  <a:pt x="1948501" y="25881"/>
                  <a:pt x="2224550" y="0"/>
                </a:cubicBezTo>
                <a:cubicBezTo>
                  <a:pt x="2500599" y="-25881"/>
                  <a:pt x="2563702" y="35382"/>
                  <a:pt x="2738828" y="0"/>
                </a:cubicBezTo>
                <a:cubicBezTo>
                  <a:pt x="2913954" y="-35382"/>
                  <a:pt x="3204962" y="67612"/>
                  <a:pt x="3420544" y="0"/>
                </a:cubicBezTo>
                <a:cubicBezTo>
                  <a:pt x="3636126" y="-67612"/>
                  <a:pt x="4003682" y="29762"/>
                  <a:pt x="4185981" y="0"/>
                </a:cubicBezTo>
                <a:cubicBezTo>
                  <a:pt x="4217035" y="194510"/>
                  <a:pt x="4141312" y="263721"/>
                  <a:pt x="4185981" y="507954"/>
                </a:cubicBezTo>
                <a:cubicBezTo>
                  <a:pt x="4230650" y="752187"/>
                  <a:pt x="4182396" y="820353"/>
                  <a:pt x="4185981" y="981274"/>
                </a:cubicBezTo>
                <a:cubicBezTo>
                  <a:pt x="4189566" y="1142195"/>
                  <a:pt x="4137831" y="1265643"/>
                  <a:pt x="4185981" y="1523861"/>
                </a:cubicBezTo>
                <a:cubicBezTo>
                  <a:pt x="4234131" y="1782079"/>
                  <a:pt x="4134043" y="1823540"/>
                  <a:pt x="4185981" y="2031814"/>
                </a:cubicBezTo>
                <a:cubicBezTo>
                  <a:pt x="4237919" y="2240088"/>
                  <a:pt x="4133445" y="2402029"/>
                  <a:pt x="4185981" y="2505135"/>
                </a:cubicBezTo>
                <a:cubicBezTo>
                  <a:pt x="4238517" y="2608241"/>
                  <a:pt x="4086189" y="3043916"/>
                  <a:pt x="4185981" y="3463320"/>
                </a:cubicBezTo>
                <a:cubicBezTo>
                  <a:pt x="4018059" y="3480972"/>
                  <a:pt x="3782553" y="3413532"/>
                  <a:pt x="3504264" y="3463320"/>
                </a:cubicBezTo>
                <a:cubicBezTo>
                  <a:pt x="3225975" y="3513108"/>
                  <a:pt x="3078926" y="3454123"/>
                  <a:pt x="2864407" y="3463320"/>
                </a:cubicBezTo>
                <a:cubicBezTo>
                  <a:pt x="2649888" y="3472517"/>
                  <a:pt x="2582536" y="3455143"/>
                  <a:pt x="2308270" y="3463320"/>
                </a:cubicBezTo>
                <a:cubicBezTo>
                  <a:pt x="2034004" y="3471497"/>
                  <a:pt x="1893184" y="3445587"/>
                  <a:pt x="1668412" y="3463320"/>
                </a:cubicBezTo>
                <a:cubicBezTo>
                  <a:pt x="1443640" y="3481053"/>
                  <a:pt x="1202250" y="3423384"/>
                  <a:pt x="986696" y="3463320"/>
                </a:cubicBezTo>
                <a:cubicBezTo>
                  <a:pt x="771142" y="3503256"/>
                  <a:pt x="421525" y="3450040"/>
                  <a:pt x="0" y="3463320"/>
                </a:cubicBezTo>
                <a:cubicBezTo>
                  <a:pt x="-55655" y="3249817"/>
                  <a:pt x="40253" y="3116370"/>
                  <a:pt x="0" y="2990000"/>
                </a:cubicBezTo>
                <a:cubicBezTo>
                  <a:pt x="-40253" y="2863630"/>
                  <a:pt x="53983" y="2564599"/>
                  <a:pt x="0" y="2378146"/>
                </a:cubicBezTo>
                <a:cubicBezTo>
                  <a:pt x="-53983" y="2191693"/>
                  <a:pt x="9726" y="2029830"/>
                  <a:pt x="0" y="1870193"/>
                </a:cubicBezTo>
                <a:cubicBezTo>
                  <a:pt x="-9726" y="1710556"/>
                  <a:pt x="43776" y="1567680"/>
                  <a:pt x="0" y="1396872"/>
                </a:cubicBezTo>
                <a:cubicBezTo>
                  <a:pt x="-43776" y="1226064"/>
                  <a:pt x="64140" y="1040511"/>
                  <a:pt x="0" y="854286"/>
                </a:cubicBezTo>
                <a:cubicBezTo>
                  <a:pt x="-64140" y="668061"/>
                  <a:pt x="55926" y="290113"/>
                  <a:pt x="0" y="0"/>
                </a:cubicBezTo>
                <a:close/>
              </a:path>
            </a:pathLst>
          </a:custGeom>
          <a:noFill/>
          <a:ln w="28575">
            <a:solidFill>
              <a:srgbClr val="00B0F0"/>
            </a:solidFill>
            <a:extLst>
              <a:ext uri="{C807C97D-BFC1-408E-A445-0C87EB9F89A2}">
                <ask:lineSketchStyleProps xmlns="" xmlns:ask="http://schemas.microsoft.com/office/drawing/2018/sketchyshapes" sd="2441561939">
                  <a:prstGeom prst="rect">
                    <a:avLst/>
                  </a:prstGeom>
                  <ask:type>
                    <ask:lineSketchScribble/>
                  </ask:type>
                </ask:lineSketchStyleProps>
              </a:ext>
            </a:extLst>
          </a:ln>
        </p:spPr>
        <p:txBody>
          <a:bodyPr wrap="square">
            <a:spAutoFit/>
          </a:bodyPr>
          <a:lstStyle/>
          <a:p>
            <a:pPr>
              <a:lnSpc>
                <a:spcPct val="120000"/>
              </a:lnSpc>
              <a:spcBef>
                <a:spcPts val="1200"/>
              </a:spcBef>
            </a:pPr>
            <a:r>
              <a:rPr lang="en-US" sz="2800">
                <a:latin typeface="Comic Sans MS" panose="030F0702030302020204" pitchFamily="66" charset="0"/>
              </a:rPr>
              <a:t>– How many seasons are there in your area?</a:t>
            </a:r>
          </a:p>
          <a:p>
            <a:pPr>
              <a:lnSpc>
                <a:spcPct val="120000"/>
              </a:lnSpc>
              <a:spcBef>
                <a:spcPts val="1200"/>
              </a:spcBef>
            </a:pPr>
            <a:r>
              <a:rPr lang="en-US" sz="2800">
                <a:latin typeface="Comic Sans MS" panose="030F0702030302020204" pitchFamily="66" charset="0"/>
              </a:rPr>
              <a:t>– How’s the weather in each season? </a:t>
            </a:r>
          </a:p>
          <a:p>
            <a:pPr>
              <a:lnSpc>
                <a:spcPct val="120000"/>
              </a:lnSpc>
              <a:spcBef>
                <a:spcPts val="1200"/>
              </a:spcBef>
            </a:pPr>
            <a:r>
              <a:rPr lang="en-US" sz="2800">
                <a:latin typeface="Comic Sans MS" panose="030F0702030302020204" pitchFamily="66" charset="0"/>
              </a:rPr>
              <a:t>– What do you usually wear in each season?</a:t>
            </a:r>
          </a:p>
        </p:txBody>
      </p:sp>
    </p:spTree>
    <p:extLst>
      <p:ext uri="{BB962C8B-B14F-4D97-AF65-F5344CB8AC3E}">
        <p14:creationId xmlns:p14="http://schemas.microsoft.com/office/powerpoint/2010/main" val="1194643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34C73EC-9FA1-4BDC-8E5E-1FE3CCE83ACD}"/>
              </a:ext>
            </a:extLst>
          </p:cNvPr>
          <p:cNvSpPr/>
          <p:nvPr/>
        </p:nvSpPr>
        <p:spPr>
          <a:xfrm>
            <a:off x="2997270" y="236700"/>
            <a:ext cx="3149459" cy="745578"/>
          </a:xfrm>
          <a:custGeom>
            <a:avLst/>
            <a:gdLst>
              <a:gd name="connsiteX0" fmla="*/ 0 w 3149459"/>
              <a:gd name="connsiteY0" fmla="*/ 158778 h 745578"/>
              <a:gd name="connsiteX1" fmla="*/ 158778 w 3149459"/>
              <a:gd name="connsiteY1" fmla="*/ 0 h 745578"/>
              <a:gd name="connsiteX2" fmla="*/ 725159 w 3149459"/>
              <a:gd name="connsiteY2" fmla="*/ 0 h 745578"/>
              <a:gd name="connsiteX3" fmla="*/ 1263220 w 3149459"/>
              <a:gd name="connsiteY3" fmla="*/ 0 h 745578"/>
              <a:gd name="connsiteX4" fmla="*/ 1801282 w 3149459"/>
              <a:gd name="connsiteY4" fmla="*/ 0 h 745578"/>
              <a:gd name="connsiteX5" fmla="*/ 2339343 w 3149459"/>
              <a:gd name="connsiteY5" fmla="*/ 0 h 745578"/>
              <a:gd name="connsiteX6" fmla="*/ 2990681 w 3149459"/>
              <a:gd name="connsiteY6" fmla="*/ 0 h 745578"/>
              <a:gd name="connsiteX7" fmla="*/ 3149459 w 3149459"/>
              <a:gd name="connsiteY7" fmla="*/ 158778 h 745578"/>
              <a:gd name="connsiteX8" fmla="*/ 3149459 w 3149459"/>
              <a:gd name="connsiteY8" fmla="*/ 586800 h 745578"/>
              <a:gd name="connsiteX9" fmla="*/ 2990681 w 3149459"/>
              <a:gd name="connsiteY9" fmla="*/ 745578 h 745578"/>
              <a:gd name="connsiteX10" fmla="*/ 2480938 w 3149459"/>
              <a:gd name="connsiteY10" fmla="*/ 745578 h 745578"/>
              <a:gd name="connsiteX11" fmla="*/ 1942877 w 3149459"/>
              <a:gd name="connsiteY11" fmla="*/ 745578 h 745578"/>
              <a:gd name="connsiteX12" fmla="*/ 1461453 w 3149459"/>
              <a:gd name="connsiteY12" fmla="*/ 745578 h 745578"/>
              <a:gd name="connsiteX13" fmla="*/ 838435 w 3149459"/>
              <a:gd name="connsiteY13" fmla="*/ 745578 h 745578"/>
              <a:gd name="connsiteX14" fmla="*/ 158778 w 3149459"/>
              <a:gd name="connsiteY14" fmla="*/ 745578 h 745578"/>
              <a:gd name="connsiteX15" fmla="*/ 0 w 3149459"/>
              <a:gd name="connsiteY15" fmla="*/ 586800 h 745578"/>
              <a:gd name="connsiteX16" fmla="*/ 0 w 3149459"/>
              <a:gd name="connsiteY16"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9459" h="745578" fill="none" extrusionOk="0">
                <a:moveTo>
                  <a:pt x="0" y="158778"/>
                </a:moveTo>
                <a:cubicBezTo>
                  <a:pt x="-6238" y="73652"/>
                  <a:pt x="62419" y="-19736"/>
                  <a:pt x="158778" y="0"/>
                </a:cubicBezTo>
                <a:cubicBezTo>
                  <a:pt x="381696" y="-20146"/>
                  <a:pt x="602673" y="25101"/>
                  <a:pt x="725159" y="0"/>
                </a:cubicBezTo>
                <a:cubicBezTo>
                  <a:pt x="847645" y="-25101"/>
                  <a:pt x="1115582" y="49263"/>
                  <a:pt x="1263220" y="0"/>
                </a:cubicBezTo>
                <a:cubicBezTo>
                  <a:pt x="1410858" y="-49263"/>
                  <a:pt x="1589394" y="15152"/>
                  <a:pt x="1801282" y="0"/>
                </a:cubicBezTo>
                <a:cubicBezTo>
                  <a:pt x="2013170" y="-15152"/>
                  <a:pt x="2223586" y="48843"/>
                  <a:pt x="2339343" y="0"/>
                </a:cubicBezTo>
                <a:cubicBezTo>
                  <a:pt x="2455100" y="-48843"/>
                  <a:pt x="2733984" y="64780"/>
                  <a:pt x="2990681" y="0"/>
                </a:cubicBezTo>
                <a:cubicBezTo>
                  <a:pt x="3073666" y="4237"/>
                  <a:pt x="3131913" y="88211"/>
                  <a:pt x="3149459" y="158778"/>
                </a:cubicBezTo>
                <a:cubicBezTo>
                  <a:pt x="3172137" y="349968"/>
                  <a:pt x="3134216" y="481058"/>
                  <a:pt x="3149459" y="586800"/>
                </a:cubicBezTo>
                <a:cubicBezTo>
                  <a:pt x="3165876" y="670915"/>
                  <a:pt x="3074131" y="736345"/>
                  <a:pt x="2990681" y="745578"/>
                </a:cubicBezTo>
                <a:cubicBezTo>
                  <a:pt x="2818593" y="759531"/>
                  <a:pt x="2728368" y="733126"/>
                  <a:pt x="2480938" y="745578"/>
                </a:cubicBezTo>
                <a:cubicBezTo>
                  <a:pt x="2233508" y="758030"/>
                  <a:pt x="2072918" y="703895"/>
                  <a:pt x="1942877" y="745578"/>
                </a:cubicBezTo>
                <a:cubicBezTo>
                  <a:pt x="1812836" y="787261"/>
                  <a:pt x="1700868" y="689173"/>
                  <a:pt x="1461453" y="745578"/>
                </a:cubicBezTo>
                <a:cubicBezTo>
                  <a:pt x="1222038" y="801983"/>
                  <a:pt x="1023740" y="708770"/>
                  <a:pt x="838435" y="745578"/>
                </a:cubicBezTo>
                <a:cubicBezTo>
                  <a:pt x="653130" y="782386"/>
                  <a:pt x="358326" y="712403"/>
                  <a:pt x="158778" y="745578"/>
                </a:cubicBezTo>
                <a:cubicBezTo>
                  <a:pt x="63164" y="760773"/>
                  <a:pt x="17992" y="669080"/>
                  <a:pt x="0" y="586800"/>
                </a:cubicBezTo>
                <a:cubicBezTo>
                  <a:pt x="-41388" y="391720"/>
                  <a:pt x="8281" y="253165"/>
                  <a:pt x="0" y="158778"/>
                </a:cubicBezTo>
                <a:close/>
              </a:path>
              <a:path w="3149459" h="745578" stroke="0" extrusionOk="0">
                <a:moveTo>
                  <a:pt x="0" y="158778"/>
                </a:moveTo>
                <a:cubicBezTo>
                  <a:pt x="-8248" y="60798"/>
                  <a:pt x="83156" y="-6851"/>
                  <a:pt x="158778" y="0"/>
                </a:cubicBezTo>
                <a:cubicBezTo>
                  <a:pt x="289687" y="-1423"/>
                  <a:pt x="430486" y="9161"/>
                  <a:pt x="640202" y="0"/>
                </a:cubicBezTo>
                <a:cubicBezTo>
                  <a:pt x="849918" y="-9161"/>
                  <a:pt x="993847" y="43817"/>
                  <a:pt x="1121625" y="0"/>
                </a:cubicBezTo>
                <a:cubicBezTo>
                  <a:pt x="1249403" y="-43817"/>
                  <a:pt x="1413338" y="25811"/>
                  <a:pt x="1631368" y="0"/>
                </a:cubicBezTo>
                <a:cubicBezTo>
                  <a:pt x="1849398" y="-25811"/>
                  <a:pt x="1957126" y="62011"/>
                  <a:pt x="2169429" y="0"/>
                </a:cubicBezTo>
                <a:cubicBezTo>
                  <a:pt x="2381732" y="-62011"/>
                  <a:pt x="2801126" y="28428"/>
                  <a:pt x="2990681" y="0"/>
                </a:cubicBezTo>
                <a:cubicBezTo>
                  <a:pt x="3070492" y="2175"/>
                  <a:pt x="3147055" y="66989"/>
                  <a:pt x="3149459" y="158778"/>
                </a:cubicBezTo>
                <a:cubicBezTo>
                  <a:pt x="3188856" y="347380"/>
                  <a:pt x="3113394" y="402418"/>
                  <a:pt x="3149459" y="586800"/>
                </a:cubicBezTo>
                <a:cubicBezTo>
                  <a:pt x="3156552" y="672545"/>
                  <a:pt x="3075410" y="746500"/>
                  <a:pt x="2990681" y="745578"/>
                </a:cubicBezTo>
                <a:cubicBezTo>
                  <a:pt x="2804653" y="754316"/>
                  <a:pt x="2647435" y="703448"/>
                  <a:pt x="2367662" y="745578"/>
                </a:cubicBezTo>
                <a:cubicBezTo>
                  <a:pt x="2087889" y="787708"/>
                  <a:pt x="2052758" y="705809"/>
                  <a:pt x="1744644" y="745578"/>
                </a:cubicBezTo>
                <a:cubicBezTo>
                  <a:pt x="1436530" y="785347"/>
                  <a:pt x="1262398" y="676499"/>
                  <a:pt x="1121625" y="745578"/>
                </a:cubicBezTo>
                <a:cubicBezTo>
                  <a:pt x="980852" y="814657"/>
                  <a:pt x="526437" y="676524"/>
                  <a:pt x="158778" y="745578"/>
                </a:cubicBezTo>
                <a:cubicBezTo>
                  <a:pt x="72903" y="750991"/>
                  <a:pt x="-9466" y="658994"/>
                  <a:pt x="0" y="586800"/>
                </a:cubicBezTo>
                <a:cubicBezTo>
                  <a:pt x="-16752" y="479613"/>
                  <a:pt x="15582" y="249249"/>
                  <a:pt x="0" y="158778"/>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omic Sans MS" panose="030F0702030302020204" pitchFamily="66" charset="0"/>
              </a:rPr>
              <a:t>Let’s write.</a:t>
            </a:r>
          </a:p>
        </p:txBody>
      </p:sp>
      <p:pic>
        <p:nvPicPr>
          <p:cNvPr id="8" name="Picture 7">
            <a:extLst>
              <a:ext uri="{FF2B5EF4-FFF2-40B4-BE49-F238E27FC236}">
                <a16:creationId xmlns="" xmlns:a16="http://schemas.microsoft.com/office/drawing/2014/main" id="{CAF43A85-D326-42C6-BD78-BAE103DBA925}"/>
              </a:ext>
            </a:extLst>
          </p:cNvPr>
          <p:cNvPicPr>
            <a:picLocks noChangeAspect="1"/>
          </p:cNvPicPr>
          <p:nvPr/>
        </p:nvPicPr>
        <p:blipFill rotWithShape="1">
          <a:blip r:embed="rId4">
            <a:clrChange>
              <a:clrFrom>
                <a:srgbClr val="FFFFFF"/>
              </a:clrFrom>
              <a:clrTo>
                <a:srgbClr val="FFFFFF">
                  <a:alpha val="0"/>
                </a:srgbClr>
              </a:clrTo>
            </a:clrChange>
          </a:blip>
          <a:srcRect t="-308" b="8275"/>
          <a:stretch/>
        </p:blipFill>
        <p:spPr>
          <a:xfrm>
            <a:off x="1125250" y="1146365"/>
            <a:ext cx="6893497" cy="3760435"/>
          </a:xfrm>
          <a:prstGeom prst="rect">
            <a:avLst/>
          </a:prstGeom>
        </p:spPr>
      </p:pic>
    </p:spTree>
    <p:extLst>
      <p:ext uri="{BB962C8B-B14F-4D97-AF65-F5344CB8AC3E}">
        <p14:creationId xmlns:p14="http://schemas.microsoft.com/office/powerpoint/2010/main" val="252496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5000" b="-29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 xmlns:a16="http://schemas.microsoft.com/office/drawing/2014/main" id="{3A0327D9-9420-6E38-FACE-9E356024899D}"/>
              </a:ext>
            </a:extLst>
          </p:cNvPr>
          <p:cNvSpPr txBox="1">
            <a:spLocks/>
          </p:cNvSpPr>
          <p:nvPr/>
        </p:nvSpPr>
        <p:spPr>
          <a:xfrm>
            <a:off x="819397" y="2424249"/>
            <a:ext cx="7201859"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Project</a:t>
            </a:r>
          </a:p>
        </p:txBody>
      </p:sp>
      <p:sp>
        <p:nvSpPr>
          <p:cNvPr id="2" name="Oval 1">
            <a:extLst>
              <a:ext uri="{FF2B5EF4-FFF2-40B4-BE49-F238E27FC236}">
                <a16:creationId xmlns=""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pic>
        <p:nvPicPr>
          <p:cNvPr id="4" name="sound1">
            <a:hlinkClick r:id="" action="ppaction://media"/>
            <a:extLst>
              <a:ext uri="{FF2B5EF4-FFF2-40B4-BE49-F238E27FC236}">
                <a16:creationId xmlns="" xmlns:a16="http://schemas.microsoft.com/office/drawing/2014/main" id="{DD5167A3-2C84-4568-826E-98F3AA00ED85}"/>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extLst>
      <p:ext uri="{BB962C8B-B14F-4D97-AF65-F5344CB8AC3E}">
        <p14:creationId xmlns:p14="http://schemas.microsoft.com/office/powerpoint/2010/main" val="428657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34C73EC-9FA1-4BDC-8E5E-1FE3CCE83ACD}"/>
              </a:ext>
            </a:extLst>
          </p:cNvPr>
          <p:cNvSpPr/>
          <p:nvPr/>
        </p:nvSpPr>
        <p:spPr>
          <a:xfrm>
            <a:off x="3698061" y="97385"/>
            <a:ext cx="1897646" cy="745578"/>
          </a:xfrm>
          <a:custGeom>
            <a:avLst/>
            <a:gdLst>
              <a:gd name="connsiteX0" fmla="*/ 0 w 1897646"/>
              <a:gd name="connsiteY0" fmla="*/ 158778 h 745578"/>
              <a:gd name="connsiteX1" fmla="*/ 158778 w 1897646"/>
              <a:gd name="connsiteY1" fmla="*/ 0 h 745578"/>
              <a:gd name="connsiteX2" fmla="*/ 701276 w 1897646"/>
              <a:gd name="connsiteY2" fmla="*/ 0 h 745578"/>
              <a:gd name="connsiteX3" fmla="*/ 1196370 w 1897646"/>
              <a:gd name="connsiteY3" fmla="*/ 0 h 745578"/>
              <a:gd name="connsiteX4" fmla="*/ 1738868 w 1897646"/>
              <a:gd name="connsiteY4" fmla="*/ 0 h 745578"/>
              <a:gd name="connsiteX5" fmla="*/ 1897646 w 1897646"/>
              <a:gd name="connsiteY5" fmla="*/ 158778 h 745578"/>
              <a:gd name="connsiteX6" fmla="*/ 1897646 w 1897646"/>
              <a:gd name="connsiteY6" fmla="*/ 586800 h 745578"/>
              <a:gd name="connsiteX7" fmla="*/ 1738868 w 1897646"/>
              <a:gd name="connsiteY7" fmla="*/ 745578 h 745578"/>
              <a:gd name="connsiteX8" fmla="*/ 1196370 w 1897646"/>
              <a:gd name="connsiteY8" fmla="*/ 745578 h 745578"/>
              <a:gd name="connsiteX9" fmla="*/ 701276 w 1897646"/>
              <a:gd name="connsiteY9" fmla="*/ 745578 h 745578"/>
              <a:gd name="connsiteX10" fmla="*/ 158778 w 1897646"/>
              <a:gd name="connsiteY10" fmla="*/ 745578 h 745578"/>
              <a:gd name="connsiteX11" fmla="*/ 0 w 1897646"/>
              <a:gd name="connsiteY11" fmla="*/ 586800 h 745578"/>
              <a:gd name="connsiteX12" fmla="*/ 0 w 1897646"/>
              <a:gd name="connsiteY12"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7646" h="745578" fill="none" extrusionOk="0">
                <a:moveTo>
                  <a:pt x="0" y="158778"/>
                </a:moveTo>
                <a:cubicBezTo>
                  <a:pt x="1816" y="76500"/>
                  <a:pt x="61621" y="-15497"/>
                  <a:pt x="158778" y="0"/>
                </a:cubicBezTo>
                <a:cubicBezTo>
                  <a:pt x="381815" y="-10176"/>
                  <a:pt x="591987" y="64802"/>
                  <a:pt x="701276" y="0"/>
                </a:cubicBezTo>
                <a:cubicBezTo>
                  <a:pt x="810565" y="-64802"/>
                  <a:pt x="950315" y="47818"/>
                  <a:pt x="1196370" y="0"/>
                </a:cubicBezTo>
                <a:cubicBezTo>
                  <a:pt x="1442425" y="-47818"/>
                  <a:pt x="1547728" y="18392"/>
                  <a:pt x="1738868" y="0"/>
                </a:cubicBezTo>
                <a:cubicBezTo>
                  <a:pt x="1818602" y="-18297"/>
                  <a:pt x="1905986" y="70348"/>
                  <a:pt x="1897646" y="158778"/>
                </a:cubicBezTo>
                <a:cubicBezTo>
                  <a:pt x="1929076" y="287433"/>
                  <a:pt x="1880301" y="394830"/>
                  <a:pt x="1897646" y="586800"/>
                </a:cubicBezTo>
                <a:cubicBezTo>
                  <a:pt x="1893702" y="673764"/>
                  <a:pt x="1824283" y="749985"/>
                  <a:pt x="1738868" y="745578"/>
                </a:cubicBezTo>
                <a:cubicBezTo>
                  <a:pt x="1478213" y="748847"/>
                  <a:pt x="1440090" y="698040"/>
                  <a:pt x="1196370" y="745578"/>
                </a:cubicBezTo>
                <a:cubicBezTo>
                  <a:pt x="952650" y="793116"/>
                  <a:pt x="847654" y="692907"/>
                  <a:pt x="701276" y="745578"/>
                </a:cubicBezTo>
                <a:cubicBezTo>
                  <a:pt x="554898" y="798249"/>
                  <a:pt x="413108" y="739457"/>
                  <a:pt x="158778" y="745578"/>
                </a:cubicBezTo>
                <a:cubicBezTo>
                  <a:pt x="87504" y="742002"/>
                  <a:pt x="-4241" y="665258"/>
                  <a:pt x="0" y="586800"/>
                </a:cubicBezTo>
                <a:cubicBezTo>
                  <a:pt x="-29222" y="395247"/>
                  <a:pt x="37305" y="258970"/>
                  <a:pt x="0" y="158778"/>
                </a:cubicBezTo>
                <a:close/>
              </a:path>
              <a:path w="1897646" h="745578" stroke="0" extrusionOk="0">
                <a:moveTo>
                  <a:pt x="0" y="158778"/>
                </a:moveTo>
                <a:cubicBezTo>
                  <a:pt x="-8248" y="60798"/>
                  <a:pt x="83156" y="-6851"/>
                  <a:pt x="158778" y="0"/>
                </a:cubicBezTo>
                <a:cubicBezTo>
                  <a:pt x="292158" y="-33988"/>
                  <a:pt x="442712" y="43664"/>
                  <a:pt x="638072" y="0"/>
                </a:cubicBezTo>
                <a:cubicBezTo>
                  <a:pt x="833432" y="-43664"/>
                  <a:pt x="1016141" y="15387"/>
                  <a:pt x="1117366" y="0"/>
                </a:cubicBezTo>
                <a:cubicBezTo>
                  <a:pt x="1218591" y="-15387"/>
                  <a:pt x="1440434" y="9740"/>
                  <a:pt x="1738868" y="0"/>
                </a:cubicBezTo>
                <a:cubicBezTo>
                  <a:pt x="1820858" y="-18133"/>
                  <a:pt x="1879919" y="53690"/>
                  <a:pt x="1897646" y="158778"/>
                </a:cubicBezTo>
                <a:cubicBezTo>
                  <a:pt x="1936038" y="291655"/>
                  <a:pt x="1897557" y="487806"/>
                  <a:pt x="1897646" y="586800"/>
                </a:cubicBezTo>
                <a:cubicBezTo>
                  <a:pt x="1882698" y="694382"/>
                  <a:pt x="1829172" y="738950"/>
                  <a:pt x="1738868" y="745578"/>
                </a:cubicBezTo>
                <a:cubicBezTo>
                  <a:pt x="1514591" y="768578"/>
                  <a:pt x="1328250" y="733342"/>
                  <a:pt x="1212171" y="745578"/>
                </a:cubicBezTo>
                <a:cubicBezTo>
                  <a:pt x="1096092" y="757814"/>
                  <a:pt x="828692" y="740386"/>
                  <a:pt x="717076" y="745578"/>
                </a:cubicBezTo>
                <a:cubicBezTo>
                  <a:pt x="605461" y="750770"/>
                  <a:pt x="319218" y="706645"/>
                  <a:pt x="158778" y="745578"/>
                </a:cubicBezTo>
                <a:cubicBezTo>
                  <a:pt x="79560" y="744571"/>
                  <a:pt x="1389" y="684522"/>
                  <a:pt x="0" y="586800"/>
                </a:cubicBezTo>
                <a:cubicBezTo>
                  <a:pt x="-44257" y="438642"/>
                  <a:pt x="9773" y="281739"/>
                  <a:pt x="0" y="158778"/>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omic Sans MS" panose="030F0702030302020204" pitchFamily="66" charset="0"/>
              </a:rPr>
              <a:t>Project</a:t>
            </a:r>
          </a:p>
        </p:txBody>
      </p:sp>
      <p:sp>
        <p:nvSpPr>
          <p:cNvPr id="7" name="TextBox 6">
            <a:extLst>
              <a:ext uri="{FF2B5EF4-FFF2-40B4-BE49-F238E27FC236}">
                <a16:creationId xmlns="" xmlns:a16="http://schemas.microsoft.com/office/drawing/2014/main" id="{813B90D6-3C5E-498E-BAD5-482CF3F21E66}"/>
              </a:ext>
            </a:extLst>
          </p:cNvPr>
          <p:cNvSpPr txBox="1"/>
          <p:nvPr/>
        </p:nvSpPr>
        <p:spPr>
          <a:xfrm>
            <a:off x="2196090" y="838982"/>
            <a:ext cx="4751815" cy="523220"/>
          </a:xfrm>
          <a:prstGeom prst="rect">
            <a:avLst/>
          </a:prstGeom>
          <a:noFill/>
        </p:spPr>
        <p:txBody>
          <a:bodyPr wrap="square">
            <a:spAutoFit/>
          </a:bodyPr>
          <a:lstStyle/>
          <a:p>
            <a:pPr algn="ctr"/>
            <a:r>
              <a:rPr lang="en-US" sz="2800" b="1" i="0">
                <a:solidFill>
                  <a:srgbClr val="F99D1C"/>
                </a:solidFill>
                <a:effectLst/>
                <a:latin typeface="Comic Sans MS" panose="030F0702030302020204" pitchFamily="66" charset="0"/>
              </a:rPr>
              <a:t>Posters about the seasons</a:t>
            </a:r>
            <a:endParaRPr lang="en-US" sz="2800">
              <a:latin typeface="Comic Sans MS" panose="030F0702030302020204" pitchFamily="66" charset="0"/>
            </a:endParaRPr>
          </a:p>
        </p:txBody>
      </p:sp>
      <p:pic>
        <p:nvPicPr>
          <p:cNvPr id="4" name="Picture 3">
            <a:extLst>
              <a:ext uri="{FF2B5EF4-FFF2-40B4-BE49-F238E27FC236}">
                <a16:creationId xmlns="" xmlns:a16="http://schemas.microsoft.com/office/drawing/2014/main" id="{CDB26663-32BE-8B72-C2DE-0D2EA2892F85}"/>
              </a:ext>
            </a:extLst>
          </p:cNvPr>
          <p:cNvPicPr>
            <a:picLocks noChangeAspect="1"/>
          </p:cNvPicPr>
          <p:nvPr/>
        </p:nvPicPr>
        <p:blipFill>
          <a:blip r:embed="rId4"/>
          <a:stretch>
            <a:fillRect/>
          </a:stretch>
        </p:blipFill>
        <p:spPr>
          <a:xfrm>
            <a:off x="-2" y="1962679"/>
            <a:ext cx="9144000" cy="3180821"/>
          </a:xfrm>
          <a:prstGeom prst="rect">
            <a:avLst/>
          </a:prstGeom>
        </p:spPr>
      </p:pic>
      <p:sp>
        <p:nvSpPr>
          <p:cNvPr id="5" name="Speech Bubble: Rectangle with Corners Rounded 4">
            <a:extLst>
              <a:ext uri="{FF2B5EF4-FFF2-40B4-BE49-F238E27FC236}">
                <a16:creationId xmlns="" xmlns:a16="http://schemas.microsoft.com/office/drawing/2014/main" id="{10376071-DC08-6813-380A-7250CD0D6979}"/>
              </a:ext>
            </a:extLst>
          </p:cNvPr>
          <p:cNvSpPr/>
          <p:nvPr/>
        </p:nvSpPr>
        <p:spPr>
          <a:xfrm>
            <a:off x="82446" y="1406383"/>
            <a:ext cx="5513261" cy="523220"/>
          </a:xfrm>
          <a:prstGeom prst="wedgeRoundRectCallout">
            <a:avLst>
              <a:gd name="adj1" fmla="val -27634"/>
              <a:gd name="adj2" fmla="val 9974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latin typeface="Comic Sans MS" panose="030F0702030302020204" pitchFamily="66" charset="0"/>
              </a:rPr>
              <a:t>My favourite season is ___. It’s ___.</a:t>
            </a:r>
            <a:endParaRPr lang="vi-VN" sz="2400">
              <a:solidFill>
                <a:srgbClr val="000000"/>
              </a:solidFill>
            </a:endParaRPr>
          </a:p>
        </p:txBody>
      </p:sp>
      <p:sp>
        <p:nvSpPr>
          <p:cNvPr id="6" name="Speech Bubble: Rectangle with Corners Rounded 5">
            <a:extLst>
              <a:ext uri="{FF2B5EF4-FFF2-40B4-BE49-F238E27FC236}">
                <a16:creationId xmlns="" xmlns:a16="http://schemas.microsoft.com/office/drawing/2014/main" id="{156C0A16-C4A9-63E4-D686-BF954BBE88C0}"/>
              </a:ext>
            </a:extLst>
          </p:cNvPr>
          <p:cNvSpPr/>
          <p:nvPr/>
        </p:nvSpPr>
        <p:spPr>
          <a:xfrm>
            <a:off x="6026047" y="1406383"/>
            <a:ext cx="2945564" cy="523220"/>
          </a:xfrm>
          <a:prstGeom prst="wedgeRoundRectCallout">
            <a:avLst>
              <a:gd name="adj1" fmla="val -5756"/>
              <a:gd name="adj2" fmla="val 85420"/>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latin typeface="Comic Sans MS" panose="030F0702030302020204" pitchFamily="66" charset="0"/>
              </a:rPr>
              <a:t>I usually wear ___.</a:t>
            </a:r>
            <a:endParaRPr lang="vi-VN" sz="2400">
              <a:solidFill>
                <a:srgbClr val="000000"/>
              </a:solidFill>
            </a:endParaRPr>
          </a:p>
        </p:txBody>
      </p:sp>
    </p:spTree>
    <p:extLst>
      <p:ext uri="{BB962C8B-B14F-4D97-AF65-F5344CB8AC3E}">
        <p14:creationId xmlns:p14="http://schemas.microsoft.com/office/powerpoint/2010/main" val="3264707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34C73EC-9FA1-4BDC-8E5E-1FE3CCE83ACD}"/>
              </a:ext>
            </a:extLst>
          </p:cNvPr>
          <p:cNvSpPr/>
          <p:nvPr/>
        </p:nvSpPr>
        <p:spPr>
          <a:xfrm>
            <a:off x="3623110" y="90883"/>
            <a:ext cx="1897780" cy="453647"/>
          </a:xfrm>
          <a:custGeom>
            <a:avLst/>
            <a:gdLst>
              <a:gd name="connsiteX0" fmla="*/ 0 w 1897780"/>
              <a:gd name="connsiteY0" fmla="*/ 96609 h 453647"/>
              <a:gd name="connsiteX1" fmla="*/ 96609 w 1897780"/>
              <a:gd name="connsiteY1" fmla="*/ 0 h 453647"/>
              <a:gd name="connsiteX2" fmla="*/ 681842 w 1897780"/>
              <a:gd name="connsiteY2" fmla="*/ 0 h 453647"/>
              <a:gd name="connsiteX3" fmla="*/ 1215938 w 1897780"/>
              <a:gd name="connsiteY3" fmla="*/ 0 h 453647"/>
              <a:gd name="connsiteX4" fmla="*/ 1801171 w 1897780"/>
              <a:gd name="connsiteY4" fmla="*/ 0 h 453647"/>
              <a:gd name="connsiteX5" fmla="*/ 1897780 w 1897780"/>
              <a:gd name="connsiteY5" fmla="*/ 96609 h 453647"/>
              <a:gd name="connsiteX6" fmla="*/ 1897780 w 1897780"/>
              <a:gd name="connsiteY6" fmla="*/ 357038 h 453647"/>
              <a:gd name="connsiteX7" fmla="*/ 1801171 w 1897780"/>
              <a:gd name="connsiteY7" fmla="*/ 453647 h 453647"/>
              <a:gd name="connsiteX8" fmla="*/ 1215938 w 1897780"/>
              <a:gd name="connsiteY8" fmla="*/ 453647 h 453647"/>
              <a:gd name="connsiteX9" fmla="*/ 681842 w 1897780"/>
              <a:gd name="connsiteY9" fmla="*/ 453647 h 453647"/>
              <a:gd name="connsiteX10" fmla="*/ 96609 w 1897780"/>
              <a:gd name="connsiteY10" fmla="*/ 453647 h 453647"/>
              <a:gd name="connsiteX11" fmla="*/ 0 w 1897780"/>
              <a:gd name="connsiteY11" fmla="*/ 357038 h 453647"/>
              <a:gd name="connsiteX12" fmla="*/ 0 w 1897780"/>
              <a:gd name="connsiteY12" fmla="*/ 96609 h 4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7780" h="453647" fill="none" extrusionOk="0">
                <a:moveTo>
                  <a:pt x="0" y="96609"/>
                </a:moveTo>
                <a:cubicBezTo>
                  <a:pt x="817" y="45689"/>
                  <a:pt x="40600" y="-4344"/>
                  <a:pt x="96609" y="0"/>
                </a:cubicBezTo>
                <a:cubicBezTo>
                  <a:pt x="363759" y="-9579"/>
                  <a:pt x="556095" y="3325"/>
                  <a:pt x="681842" y="0"/>
                </a:cubicBezTo>
                <a:cubicBezTo>
                  <a:pt x="807589" y="-3325"/>
                  <a:pt x="1026090" y="28678"/>
                  <a:pt x="1215938" y="0"/>
                </a:cubicBezTo>
                <a:cubicBezTo>
                  <a:pt x="1405786" y="-28678"/>
                  <a:pt x="1652336" y="9766"/>
                  <a:pt x="1801171" y="0"/>
                </a:cubicBezTo>
                <a:cubicBezTo>
                  <a:pt x="1851748" y="-6391"/>
                  <a:pt x="1905010" y="42612"/>
                  <a:pt x="1897780" y="96609"/>
                </a:cubicBezTo>
                <a:cubicBezTo>
                  <a:pt x="1907326" y="150276"/>
                  <a:pt x="1873959" y="235076"/>
                  <a:pt x="1897780" y="357038"/>
                </a:cubicBezTo>
                <a:cubicBezTo>
                  <a:pt x="1891245" y="409190"/>
                  <a:pt x="1847647" y="466965"/>
                  <a:pt x="1801171" y="453647"/>
                </a:cubicBezTo>
                <a:cubicBezTo>
                  <a:pt x="1649412" y="459117"/>
                  <a:pt x="1400896" y="447673"/>
                  <a:pt x="1215938" y="453647"/>
                </a:cubicBezTo>
                <a:cubicBezTo>
                  <a:pt x="1030980" y="459621"/>
                  <a:pt x="828706" y="408724"/>
                  <a:pt x="681842" y="453647"/>
                </a:cubicBezTo>
                <a:cubicBezTo>
                  <a:pt x="534978" y="498570"/>
                  <a:pt x="322951" y="410689"/>
                  <a:pt x="96609" y="453647"/>
                </a:cubicBezTo>
                <a:cubicBezTo>
                  <a:pt x="46939" y="452844"/>
                  <a:pt x="-3302" y="403206"/>
                  <a:pt x="0" y="357038"/>
                </a:cubicBezTo>
                <a:cubicBezTo>
                  <a:pt x="-15808" y="257283"/>
                  <a:pt x="8142" y="224252"/>
                  <a:pt x="0" y="96609"/>
                </a:cubicBezTo>
                <a:close/>
              </a:path>
              <a:path w="1897780" h="453647" stroke="0" extrusionOk="0">
                <a:moveTo>
                  <a:pt x="0" y="96609"/>
                </a:moveTo>
                <a:cubicBezTo>
                  <a:pt x="-7290" y="34160"/>
                  <a:pt x="47620" y="-2479"/>
                  <a:pt x="96609" y="0"/>
                </a:cubicBezTo>
                <a:cubicBezTo>
                  <a:pt x="341776" y="-34024"/>
                  <a:pt x="436552" y="2853"/>
                  <a:pt x="613659" y="0"/>
                </a:cubicBezTo>
                <a:cubicBezTo>
                  <a:pt x="790766" y="-2853"/>
                  <a:pt x="961382" y="3646"/>
                  <a:pt x="1130710" y="0"/>
                </a:cubicBezTo>
                <a:cubicBezTo>
                  <a:pt x="1300038" y="-3646"/>
                  <a:pt x="1657895" y="26121"/>
                  <a:pt x="1801171" y="0"/>
                </a:cubicBezTo>
                <a:cubicBezTo>
                  <a:pt x="1852148" y="-7566"/>
                  <a:pt x="1895052" y="40576"/>
                  <a:pt x="1897780" y="96609"/>
                </a:cubicBezTo>
                <a:cubicBezTo>
                  <a:pt x="1912638" y="202736"/>
                  <a:pt x="1891650" y="270845"/>
                  <a:pt x="1897780" y="357038"/>
                </a:cubicBezTo>
                <a:cubicBezTo>
                  <a:pt x="1896575" y="411998"/>
                  <a:pt x="1855043" y="452338"/>
                  <a:pt x="1801171" y="453647"/>
                </a:cubicBezTo>
                <a:cubicBezTo>
                  <a:pt x="1638672" y="468782"/>
                  <a:pt x="1512025" y="400315"/>
                  <a:pt x="1232984" y="453647"/>
                </a:cubicBezTo>
                <a:cubicBezTo>
                  <a:pt x="953943" y="506979"/>
                  <a:pt x="963479" y="421216"/>
                  <a:pt x="698888" y="453647"/>
                </a:cubicBezTo>
                <a:cubicBezTo>
                  <a:pt x="434297" y="486078"/>
                  <a:pt x="383341" y="427068"/>
                  <a:pt x="96609" y="453647"/>
                </a:cubicBezTo>
                <a:cubicBezTo>
                  <a:pt x="47740" y="453114"/>
                  <a:pt x="1349" y="420141"/>
                  <a:pt x="0" y="357038"/>
                </a:cubicBezTo>
                <a:cubicBezTo>
                  <a:pt x="-14285" y="250617"/>
                  <a:pt x="26028" y="188516"/>
                  <a:pt x="0" y="96609"/>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omic Sans MS" panose="030F0702030302020204" pitchFamily="66" charset="0"/>
              </a:rPr>
              <a:t>Project</a:t>
            </a:r>
          </a:p>
        </p:txBody>
      </p:sp>
      <p:pic>
        <p:nvPicPr>
          <p:cNvPr id="3" name="Picture 2">
            <a:extLst>
              <a:ext uri="{FF2B5EF4-FFF2-40B4-BE49-F238E27FC236}">
                <a16:creationId xmlns="" xmlns:a16="http://schemas.microsoft.com/office/drawing/2014/main" id="{0EA60E35-FD6F-4330-8C45-5434AC359B69}"/>
              </a:ext>
            </a:extLst>
          </p:cNvPr>
          <p:cNvPicPr>
            <a:picLocks noChangeAspect="1"/>
          </p:cNvPicPr>
          <p:nvPr/>
        </p:nvPicPr>
        <p:blipFill rotWithShape="1">
          <a:blip r:embed="rId4"/>
          <a:srcRect l="972" r="972"/>
          <a:stretch/>
        </p:blipFill>
        <p:spPr>
          <a:xfrm>
            <a:off x="2751055" y="647902"/>
            <a:ext cx="4104110" cy="1901405"/>
          </a:xfrm>
          <a:prstGeom prst="rect">
            <a:avLst/>
          </a:prstGeom>
        </p:spPr>
      </p:pic>
      <p:grpSp>
        <p:nvGrpSpPr>
          <p:cNvPr id="2" name="Group 1">
            <a:extLst>
              <a:ext uri="{FF2B5EF4-FFF2-40B4-BE49-F238E27FC236}">
                <a16:creationId xmlns="" xmlns:a16="http://schemas.microsoft.com/office/drawing/2014/main" id="{AEF71196-9229-43A9-BD1F-5C57CC6AA2C3}"/>
              </a:ext>
            </a:extLst>
          </p:cNvPr>
          <p:cNvGrpSpPr/>
          <p:nvPr/>
        </p:nvGrpSpPr>
        <p:grpSpPr>
          <a:xfrm>
            <a:off x="0" y="2126389"/>
            <a:ext cx="9061554" cy="2946070"/>
            <a:chOff x="145489" y="2332469"/>
            <a:chExt cx="8452178" cy="2641843"/>
          </a:xfrm>
        </p:grpSpPr>
        <p:grpSp>
          <p:nvGrpSpPr>
            <p:cNvPr id="5" name="Group 4">
              <a:extLst>
                <a:ext uri="{FF2B5EF4-FFF2-40B4-BE49-F238E27FC236}">
                  <a16:creationId xmlns="" xmlns:a16="http://schemas.microsoft.com/office/drawing/2014/main" id="{EF3DA199-F88D-43F3-9CB6-CBF1E0157838}"/>
                </a:ext>
              </a:extLst>
            </p:cNvPr>
            <p:cNvGrpSpPr/>
            <p:nvPr/>
          </p:nvGrpSpPr>
          <p:grpSpPr>
            <a:xfrm>
              <a:off x="222391" y="2751964"/>
              <a:ext cx="8375276" cy="2222348"/>
              <a:chOff x="4257662" y="1466451"/>
              <a:chExt cx="4583594" cy="2191170"/>
            </a:xfrm>
          </p:grpSpPr>
          <p:sp>
            <p:nvSpPr>
              <p:cNvPr id="6" name="TextBox 5">
                <a:extLst>
                  <a:ext uri="{FF2B5EF4-FFF2-40B4-BE49-F238E27FC236}">
                    <a16:creationId xmlns="" xmlns:a16="http://schemas.microsoft.com/office/drawing/2014/main" id="{774293E3-D6FD-4010-B4A2-50F666274795}"/>
                  </a:ext>
                </a:extLst>
              </p:cNvPr>
              <p:cNvSpPr txBox="1"/>
              <p:nvPr/>
            </p:nvSpPr>
            <p:spPr>
              <a:xfrm>
                <a:off x="4275733" y="1541022"/>
                <a:ext cx="4518067" cy="2116599"/>
              </a:xfrm>
              <a:prstGeom prst="rect">
                <a:avLst/>
              </a:prstGeom>
              <a:noFill/>
            </p:spPr>
            <p:txBody>
              <a:bodyPr wrap="square">
                <a:spAutoFit/>
              </a:bodyPr>
              <a:lstStyle/>
              <a:p>
                <a:pPr>
                  <a:lnSpc>
                    <a:spcPct val="120000"/>
                  </a:lnSpc>
                </a:pPr>
                <a:r>
                  <a:rPr lang="en-US" sz="18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Hello, everyone! My name’s Long. I live in </a:t>
                </a:r>
                <a:r>
                  <a:rPr lang="en-US" sz="18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Nha</a:t>
                </a:r>
                <a:r>
                  <a:rPr lang="en-US" sz="18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Trang, a coastal city in the south of Viet Nam. There are only two seasons in my place: the dry season and the rainy season. My </a:t>
                </a:r>
                <a:r>
                  <a:rPr lang="en-US" sz="18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favourite</a:t>
                </a:r>
                <a:r>
                  <a:rPr lang="en-US" sz="18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season is the dry season. The weather is dry and cool. I usually wear summer outfits in this season. Look at the pictures on the poster. l wear shorts when I go swimming in the sea. And I wear jeans and a T-shirt when I take photos in the mountains. The dry season is really cool for me!</a:t>
                </a:r>
              </a:p>
              <a:p>
                <a:pPr>
                  <a:lnSpc>
                    <a:spcPct val="120000"/>
                  </a:lnSpc>
                </a:pPr>
                <a:r>
                  <a:rPr lang="en-US" sz="18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Thank you for your listening. </a:t>
                </a:r>
                <a:endParaRPr lang="en-US" sz="1800" b="1" i="0" dirty="0">
                  <a:solidFill>
                    <a:srgbClr val="FF0000"/>
                  </a:solidFill>
                  <a:effectLst/>
                  <a:latin typeface="Comic Sans MS" panose="030F0702030302020204" pitchFamily="66" charset="0"/>
                </a:endParaRPr>
              </a:p>
            </p:txBody>
          </p:sp>
          <p:sp>
            <p:nvSpPr>
              <p:cNvPr id="8" name="Rectangle: Rounded Corners 7">
                <a:extLst>
                  <a:ext uri="{FF2B5EF4-FFF2-40B4-BE49-F238E27FC236}">
                    <a16:creationId xmlns="" xmlns:a16="http://schemas.microsoft.com/office/drawing/2014/main" id="{5B70CE70-3585-4AED-A9B2-F3032B0C62BE}"/>
                  </a:ext>
                </a:extLst>
              </p:cNvPr>
              <p:cNvSpPr/>
              <p:nvPr/>
            </p:nvSpPr>
            <p:spPr>
              <a:xfrm>
                <a:off x="4257662" y="1466451"/>
                <a:ext cx="4583594" cy="2182735"/>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9" name="TextBox 8">
              <a:extLst>
                <a:ext uri="{FF2B5EF4-FFF2-40B4-BE49-F238E27FC236}">
                  <a16:creationId xmlns="" xmlns:a16="http://schemas.microsoft.com/office/drawing/2014/main" id="{AFA9C9D2-FB7E-43F3-988B-A08C8A5AD41F}"/>
                </a:ext>
              </a:extLst>
            </p:cNvPr>
            <p:cNvSpPr txBox="1"/>
            <p:nvPr/>
          </p:nvSpPr>
          <p:spPr>
            <a:xfrm>
              <a:off x="145489" y="2332469"/>
              <a:ext cx="2566051" cy="386391"/>
            </a:xfrm>
            <a:prstGeom prst="rect">
              <a:avLst/>
            </a:prstGeom>
            <a:solidFill>
              <a:srgbClr val="FFFF00"/>
            </a:solidFill>
          </p:spPr>
          <p:txBody>
            <a:bodyPr wrap="square">
              <a:spAutoFit/>
            </a:bodyPr>
            <a:lstStyle/>
            <a:p>
              <a:r>
                <a:rPr lang="en-US" sz="2200" b="1" dirty="0">
                  <a:solidFill>
                    <a:srgbClr val="FF0000"/>
                  </a:solidFill>
                  <a:latin typeface="Comic Sans MS" panose="030F0702030302020204" pitchFamily="66" charset="0"/>
                </a:rPr>
                <a:t>Suggested answer:</a:t>
              </a:r>
              <a:endParaRPr lang="en-US" sz="2200" dirty="0">
                <a:solidFill>
                  <a:srgbClr val="FF0000"/>
                </a:solidFill>
                <a:latin typeface="Comic Sans MS" panose="030F0702030302020204" pitchFamily="66" charset="0"/>
              </a:endParaRPr>
            </a:p>
          </p:txBody>
        </p:sp>
      </p:grpSp>
    </p:spTree>
    <p:extLst>
      <p:ext uri="{BB962C8B-B14F-4D97-AF65-F5344CB8AC3E}">
        <p14:creationId xmlns:p14="http://schemas.microsoft.com/office/powerpoint/2010/main" val="1498937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34C73EC-9FA1-4BDC-8E5E-1FE3CCE83ACD}"/>
              </a:ext>
            </a:extLst>
          </p:cNvPr>
          <p:cNvSpPr/>
          <p:nvPr/>
        </p:nvSpPr>
        <p:spPr>
          <a:xfrm>
            <a:off x="3421992" y="64313"/>
            <a:ext cx="1995216" cy="745578"/>
          </a:xfrm>
          <a:custGeom>
            <a:avLst/>
            <a:gdLst>
              <a:gd name="connsiteX0" fmla="*/ 0 w 1995216"/>
              <a:gd name="connsiteY0" fmla="*/ 158778 h 745578"/>
              <a:gd name="connsiteX1" fmla="*/ 158778 w 1995216"/>
              <a:gd name="connsiteY1" fmla="*/ 0 h 745578"/>
              <a:gd name="connsiteX2" fmla="*/ 734775 w 1995216"/>
              <a:gd name="connsiteY2" fmla="*/ 0 h 745578"/>
              <a:gd name="connsiteX3" fmla="*/ 1260441 w 1995216"/>
              <a:gd name="connsiteY3" fmla="*/ 0 h 745578"/>
              <a:gd name="connsiteX4" fmla="*/ 1836438 w 1995216"/>
              <a:gd name="connsiteY4" fmla="*/ 0 h 745578"/>
              <a:gd name="connsiteX5" fmla="*/ 1995216 w 1995216"/>
              <a:gd name="connsiteY5" fmla="*/ 158778 h 745578"/>
              <a:gd name="connsiteX6" fmla="*/ 1995216 w 1995216"/>
              <a:gd name="connsiteY6" fmla="*/ 586800 h 745578"/>
              <a:gd name="connsiteX7" fmla="*/ 1836438 w 1995216"/>
              <a:gd name="connsiteY7" fmla="*/ 745578 h 745578"/>
              <a:gd name="connsiteX8" fmla="*/ 1260441 w 1995216"/>
              <a:gd name="connsiteY8" fmla="*/ 745578 h 745578"/>
              <a:gd name="connsiteX9" fmla="*/ 734775 w 1995216"/>
              <a:gd name="connsiteY9" fmla="*/ 745578 h 745578"/>
              <a:gd name="connsiteX10" fmla="*/ 158778 w 1995216"/>
              <a:gd name="connsiteY10" fmla="*/ 745578 h 745578"/>
              <a:gd name="connsiteX11" fmla="*/ 0 w 1995216"/>
              <a:gd name="connsiteY11" fmla="*/ 586800 h 745578"/>
              <a:gd name="connsiteX12" fmla="*/ 0 w 1995216"/>
              <a:gd name="connsiteY12"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5216" h="745578" fill="none" extrusionOk="0">
                <a:moveTo>
                  <a:pt x="0" y="158778"/>
                </a:moveTo>
                <a:cubicBezTo>
                  <a:pt x="1816" y="76500"/>
                  <a:pt x="61621" y="-15497"/>
                  <a:pt x="158778" y="0"/>
                </a:cubicBezTo>
                <a:cubicBezTo>
                  <a:pt x="323681" y="-18691"/>
                  <a:pt x="602604" y="44645"/>
                  <a:pt x="734775" y="0"/>
                </a:cubicBezTo>
                <a:cubicBezTo>
                  <a:pt x="866946" y="-44645"/>
                  <a:pt x="1026994" y="54169"/>
                  <a:pt x="1260441" y="0"/>
                </a:cubicBezTo>
                <a:cubicBezTo>
                  <a:pt x="1493888" y="-54169"/>
                  <a:pt x="1675045" y="14612"/>
                  <a:pt x="1836438" y="0"/>
                </a:cubicBezTo>
                <a:cubicBezTo>
                  <a:pt x="1916172" y="-18297"/>
                  <a:pt x="2003556" y="70348"/>
                  <a:pt x="1995216" y="158778"/>
                </a:cubicBezTo>
                <a:cubicBezTo>
                  <a:pt x="2026646" y="287433"/>
                  <a:pt x="1977871" y="394830"/>
                  <a:pt x="1995216" y="586800"/>
                </a:cubicBezTo>
                <a:cubicBezTo>
                  <a:pt x="1991272" y="673764"/>
                  <a:pt x="1921853" y="749985"/>
                  <a:pt x="1836438" y="745578"/>
                </a:cubicBezTo>
                <a:cubicBezTo>
                  <a:pt x="1590002" y="784818"/>
                  <a:pt x="1495021" y="729780"/>
                  <a:pt x="1260441" y="745578"/>
                </a:cubicBezTo>
                <a:cubicBezTo>
                  <a:pt x="1025861" y="761376"/>
                  <a:pt x="949677" y="707736"/>
                  <a:pt x="734775" y="745578"/>
                </a:cubicBezTo>
                <a:cubicBezTo>
                  <a:pt x="519873" y="783420"/>
                  <a:pt x="326777" y="727634"/>
                  <a:pt x="158778" y="745578"/>
                </a:cubicBezTo>
                <a:cubicBezTo>
                  <a:pt x="87504" y="742002"/>
                  <a:pt x="-4241" y="665258"/>
                  <a:pt x="0" y="586800"/>
                </a:cubicBezTo>
                <a:cubicBezTo>
                  <a:pt x="-29222" y="395247"/>
                  <a:pt x="37305" y="258970"/>
                  <a:pt x="0" y="158778"/>
                </a:cubicBezTo>
                <a:close/>
              </a:path>
              <a:path w="1995216" h="745578" stroke="0" extrusionOk="0">
                <a:moveTo>
                  <a:pt x="0" y="158778"/>
                </a:moveTo>
                <a:cubicBezTo>
                  <a:pt x="-8248" y="60798"/>
                  <a:pt x="83156" y="-6851"/>
                  <a:pt x="158778" y="0"/>
                </a:cubicBezTo>
                <a:cubicBezTo>
                  <a:pt x="397629" y="-4"/>
                  <a:pt x="452249" y="42680"/>
                  <a:pt x="667668" y="0"/>
                </a:cubicBezTo>
                <a:cubicBezTo>
                  <a:pt x="883087" y="-42680"/>
                  <a:pt x="1036950" y="58458"/>
                  <a:pt x="1176558" y="0"/>
                </a:cubicBezTo>
                <a:cubicBezTo>
                  <a:pt x="1316166" y="-58458"/>
                  <a:pt x="1653319" y="38980"/>
                  <a:pt x="1836438" y="0"/>
                </a:cubicBezTo>
                <a:cubicBezTo>
                  <a:pt x="1918428" y="-18133"/>
                  <a:pt x="1977489" y="53690"/>
                  <a:pt x="1995216" y="158778"/>
                </a:cubicBezTo>
                <a:cubicBezTo>
                  <a:pt x="2033608" y="291655"/>
                  <a:pt x="1995127" y="487806"/>
                  <a:pt x="1995216" y="586800"/>
                </a:cubicBezTo>
                <a:cubicBezTo>
                  <a:pt x="1980268" y="694382"/>
                  <a:pt x="1926742" y="738950"/>
                  <a:pt x="1836438" y="745578"/>
                </a:cubicBezTo>
                <a:cubicBezTo>
                  <a:pt x="1652963" y="811779"/>
                  <a:pt x="1423474" y="729754"/>
                  <a:pt x="1277218" y="745578"/>
                </a:cubicBezTo>
                <a:cubicBezTo>
                  <a:pt x="1130962" y="761402"/>
                  <a:pt x="951052" y="729314"/>
                  <a:pt x="751551" y="745578"/>
                </a:cubicBezTo>
                <a:cubicBezTo>
                  <a:pt x="552050" y="761842"/>
                  <a:pt x="380727" y="725864"/>
                  <a:pt x="158778" y="745578"/>
                </a:cubicBezTo>
                <a:cubicBezTo>
                  <a:pt x="79560" y="744571"/>
                  <a:pt x="1389" y="684522"/>
                  <a:pt x="0" y="586800"/>
                </a:cubicBezTo>
                <a:cubicBezTo>
                  <a:pt x="-44257" y="438642"/>
                  <a:pt x="9773" y="281739"/>
                  <a:pt x="0" y="158778"/>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omic Sans MS" panose="030F0702030302020204" pitchFamily="66" charset="0"/>
              </a:rPr>
              <a:t>Project</a:t>
            </a:r>
          </a:p>
        </p:txBody>
      </p:sp>
      <p:sp>
        <p:nvSpPr>
          <p:cNvPr id="4" name="AutoShape 2" descr="Viết báo cáo cho một buổi thảo luận của nhóm em Viết báo cáo thảo luận nhóm  - Tiếng Việt 4 CTST">
            <a:extLst>
              <a:ext uri="{FF2B5EF4-FFF2-40B4-BE49-F238E27FC236}">
                <a16:creationId xmlns="" xmlns:a16="http://schemas.microsoft.com/office/drawing/2014/main" id="{8E3B3163-D84F-49E1-B364-D939E4775A6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 xmlns:a16="http://schemas.microsoft.com/office/drawing/2014/main" id="{FDA3C3C4-4C32-417F-831E-843CE29689CA}"/>
              </a:ext>
            </a:extLst>
          </p:cNvPr>
          <p:cNvPicPr>
            <a:picLocks noChangeAspect="1"/>
          </p:cNvPicPr>
          <p:nvPr/>
        </p:nvPicPr>
        <p:blipFill>
          <a:blip r:embed="rId6"/>
          <a:stretch>
            <a:fillRect/>
          </a:stretch>
        </p:blipFill>
        <p:spPr>
          <a:xfrm>
            <a:off x="786415" y="925688"/>
            <a:ext cx="7571169" cy="3969456"/>
          </a:xfrm>
          <a:prstGeom prst="rect">
            <a:avLst/>
          </a:prstGeom>
        </p:spPr>
      </p:pic>
      <p:pic>
        <p:nvPicPr>
          <p:cNvPr id="13" name="Upbeat Ukulele Background Music - That Positive Feeling by Alumo">
            <a:hlinkClick r:id="" action="ppaction://media"/>
            <a:extLst>
              <a:ext uri="{FF2B5EF4-FFF2-40B4-BE49-F238E27FC236}">
                <a16:creationId xmlns="" xmlns:a16="http://schemas.microsoft.com/office/drawing/2014/main" id="{6E1FFA91-B6EB-4038-A4E1-9FE3456E1240}"/>
              </a:ext>
            </a:extLst>
          </p:cNvPr>
          <p:cNvPicPr>
            <a:picLocks noChangeAspect="1"/>
          </p:cNvPicPr>
          <p:nvPr>
            <a:audioFile r:link="rId1"/>
            <p:extLst>
              <p:ext uri="{DAA4B4D4-6D71-4841-9C94-3DE7FCFB9230}">
                <p14:media xmlns:p14="http://schemas.microsoft.com/office/powerpoint/2010/main" r:embed="rId2">
                  <p14:trim end="2131"/>
                </p14:media>
              </p:ext>
            </p:extLst>
          </p:nvPr>
        </p:nvPicPr>
        <p:blipFill>
          <a:blip r:embed="rId7"/>
          <a:stretch>
            <a:fillRect/>
          </a:stretch>
        </p:blipFill>
        <p:spPr>
          <a:xfrm>
            <a:off x="9259776" y="2300816"/>
            <a:ext cx="609600" cy="609600"/>
          </a:xfrm>
          <a:prstGeom prst="rect">
            <a:avLst/>
          </a:prstGeom>
        </p:spPr>
      </p:pic>
    </p:spTree>
    <p:extLst>
      <p:ext uri="{BB962C8B-B14F-4D97-AF65-F5344CB8AC3E}">
        <p14:creationId xmlns:p14="http://schemas.microsoft.com/office/powerpoint/2010/main" val="582037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1" presetClass="mediacall" presetSubtype="0" fill="hold" nodeType="withEffect">
                                  <p:stCondLst>
                                    <p:cond delay="0"/>
                                  </p:stCondLst>
                                  <p:childTnLst>
                                    <p:cmd type="call" cmd="playFrom(0.0)">
                                      <p:cBhvr>
                                        <p:cTn id="9" dur="13634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10" fill="hold" display="0">
                  <p:stCondLst>
                    <p:cond delay="indefinite"/>
                  </p:stCondLst>
                  <p:endCondLst>
                    <p:cond evt="onStopAudio" delay="0">
                      <p:tgtEl>
                        <p:sldTgt/>
                      </p:tgtEl>
                    </p:cond>
                  </p:endCondLst>
                </p:cTn>
                <p:tgtEl>
                  <p:spTgt spid="1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5000" b="-29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 xmlns:a16="http://schemas.microsoft.com/office/drawing/2014/main" id="{3A0327D9-9420-6E38-FACE-9E356024899D}"/>
              </a:ext>
            </a:extLst>
          </p:cNvPr>
          <p:cNvSpPr txBox="1">
            <a:spLocks/>
          </p:cNvSpPr>
          <p:nvPr/>
        </p:nvSpPr>
        <p:spPr>
          <a:xfrm>
            <a:off x="819398" y="2424249"/>
            <a:ext cx="7433352"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Fun corner and Wrap-up</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pic>
        <p:nvPicPr>
          <p:cNvPr id="4" name="sound1">
            <a:hlinkClick r:id="" action="ppaction://media"/>
            <a:extLst>
              <a:ext uri="{FF2B5EF4-FFF2-40B4-BE49-F238E27FC236}">
                <a16:creationId xmlns="" xmlns:a16="http://schemas.microsoft.com/office/drawing/2014/main" id="{EC2E875D-E116-49DA-A87B-D8AB8A04B879}"/>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extLst>
      <p:ext uri="{BB962C8B-B14F-4D97-AF65-F5344CB8AC3E}">
        <p14:creationId xmlns:p14="http://schemas.microsoft.com/office/powerpoint/2010/main" val="175366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E3B11A0D-FD59-4C3C-9329-B3055064F996}"/>
              </a:ext>
            </a:extLst>
          </p:cNvPr>
          <p:cNvSpPr txBox="1"/>
          <p:nvPr/>
        </p:nvSpPr>
        <p:spPr>
          <a:xfrm>
            <a:off x="349956" y="369332"/>
            <a:ext cx="8071556" cy="1569660"/>
          </a:xfrm>
          <a:prstGeom prst="rect">
            <a:avLst/>
          </a:prstGeom>
          <a:noFill/>
        </p:spPr>
        <p:txBody>
          <a:bodyPr wrap="square">
            <a:spAutoFit/>
          </a:bodyPr>
          <a:lstStyle/>
          <a:p>
            <a:pPr algn="ctr"/>
            <a:r>
              <a:rPr lang="en-US" sz="4800" b="1">
                <a:solidFill>
                  <a:srgbClr val="FF0000"/>
                </a:solidFill>
                <a:latin typeface="Wigglye" pitchFamily="2" charset="0"/>
                <a:ea typeface="Times New Roman" panose="02020603050405020304" pitchFamily="18" charset="0"/>
              </a:rPr>
              <a:t>Rock, paper, scissorsr</a:t>
            </a:r>
            <a:endParaRPr lang="en-US" sz="4800" b="1">
              <a:solidFill>
                <a:srgbClr val="FF0000"/>
              </a:solidFill>
              <a:effectLst/>
              <a:latin typeface="Wigglye" pitchFamily="2" charset="0"/>
              <a:ea typeface="Times New Roman" panose="02020603050405020304" pitchFamily="18" charset="0"/>
            </a:endParaRPr>
          </a:p>
          <a:p>
            <a:pPr algn="ctr"/>
            <a:r>
              <a:rPr lang="en-US" sz="4800" b="1">
                <a:solidFill>
                  <a:srgbClr val="FF0000"/>
                </a:solidFill>
                <a:latin typeface="Wigglye" pitchFamily="2" charset="0"/>
              </a:rPr>
              <a:t>Game</a:t>
            </a:r>
            <a:endParaRPr lang="en-US" sz="4800">
              <a:solidFill>
                <a:srgbClr val="FF0000"/>
              </a:solidFill>
              <a:latin typeface="Wigglye" pitchFamily="2" charset="0"/>
            </a:endParaRPr>
          </a:p>
        </p:txBody>
      </p:sp>
      <p:pic>
        <p:nvPicPr>
          <p:cNvPr id="1026" name="Picture 2" descr="2,767 Rock Paper Scissors Game Images, Stock Photos, 3D objects, &amp; Vectors  | Shutterstock">
            <a:extLst>
              <a:ext uri="{FF2B5EF4-FFF2-40B4-BE49-F238E27FC236}">
                <a16:creationId xmlns="" xmlns:a16="http://schemas.microsoft.com/office/drawing/2014/main" id="{83921232-6C02-4A42-8967-9AC2B20A3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92"/>
          <a:stretch/>
        </p:blipFill>
        <p:spPr bwMode="auto">
          <a:xfrm>
            <a:off x="2155471" y="1977138"/>
            <a:ext cx="4651729" cy="303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1"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000" fill="hold"/>
                                        <p:tgtEl>
                                          <p:spTgt spid="1026"/>
                                        </p:tgtEl>
                                        <p:attrNameLst>
                                          <p:attrName>ppt_w</p:attrName>
                                        </p:attrNameLst>
                                      </p:cBhvr>
                                      <p:tavLst>
                                        <p:tav tm="0">
                                          <p:val>
                                            <p:fltVal val="0"/>
                                          </p:val>
                                        </p:tav>
                                        <p:tav tm="100000">
                                          <p:val>
                                            <p:strVal val="#ppt_w"/>
                                          </p:val>
                                        </p:tav>
                                      </p:tavLst>
                                    </p:anim>
                                    <p:anim calcmode="lin" valueType="num">
                                      <p:cBhvr>
                                        <p:cTn id="21" dur="1000" fill="hold"/>
                                        <p:tgtEl>
                                          <p:spTgt spid="1026"/>
                                        </p:tgtEl>
                                        <p:attrNameLst>
                                          <p:attrName>ppt_h</p:attrName>
                                        </p:attrNameLst>
                                      </p:cBhvr>
                                      <p:tavLst>
                                        <p:tav tm="0">
                                          <p:val>
                                            <p:fltVal val="0"/>
                                          </p:val>
                                        </p:tav>
                                        <p:tav tm="100000">
                                          <p:val>
                                            <p:strVal val="#ppt_h"/>
                                          </p:val>
                                        </p:tav>
                                      </p:tavLst>
                                    </p:anim>
                                    <p:anim calcmode="lin" valueType="num">
                                      <p:cBhvr>
                                        <p:cTn id="22" dur="1000" fill="hold"/>
                                        <p:tgtEl>
                                          <p:spTgt spid="1026"/>
                                        </p:tgtEl>
                                        <p:attrNameLst>
                                          <p:attrName>style.rotation</p:attrName>
                                        </p:attrNameLst>
                                      </p:cBhvr>
                                      <p:tavLst>
                                        <p:tav tm="0">
                                          <p:val>
                                            <p:fltVal val="90"/>
                                          </p:val>
                                        </p:tav>
                                        <p:tav tm="100000">
                                          <p:val>
                                            <p:fltVal val="0"/>
                                          </p:val>
                                        </p:tav>
                                      </p:tavLst>
                                    </p:anim>
                                    <p:animEffect transition="in" filter="fade">
                                      <p:cBhvr>
                                        <p:cTn id="2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5000" b="-29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 xmlns:a16="http://schemas.microsoft.com/office/drawing/2014/main" id="{3A0327D9-9420-6E38-FACE-9E356024899D}"/>
              </a:ext>
            </a:extLst>
          </p:cNvPr>
          <p:cNvSpPr txBox="1">
            <a:spLocks/>
          </p:cNvSpPr>
          <p:nvPr/>
        </p:nvSpPr>
        <p:spPr>
          <a:xfrm>
            <a:off x="1238491" y="2400301"/>
            <a:ext cx="6720761"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4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4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 xmlns:a16="http://schemas.microsoft.com/office/drawing/2014/main" id="{54A9C485-13E8-4CDD-2AB0-C1DE9C5869D2}"/>
              </a:ext>
            </a:extLst>
          </p:cNvPr>
          <p:cNvSpPr/>
          <p:nvPr/>
        </p:nvSpPr>
        <p:spPr>
          <a:xfrm>
            <a:off x="368974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pic>
        <p:nvPicPr>
          <p:cNvPr id="5" name="sound1">
            <a:hlinkClick r:id="" action="ppaction://media"/>
            <a:extLst>
              <a:ext uri="{FF2B5EF4-FFF2-40B4-BE49-F238E27FC236}">
                <a16:creationId xmlns="" xmlns:a16="http://schemas.microsoft.com/office/drawing/2014/main" id="{14FA7980-06CF-4442-A257-4510BAD32198}"/>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4000" r="-4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28451B97-E125-4F56-BABA-39CCC7354128}"/>
              </a:ext>
            </a:extLst>
          </p:cNvPr>
          <p:cNvGrpSpPr/>
          <p:nvPr/>
        </p:nvGrpSpPr>
        <p:grpSpPr>
          <a:xfrm>
            <a:off x="730883" y="2403635"/>
            <a:ext cx="4426429" cy="1636214"/>
            <a:chOff x="1779004" y="1127577"/>
            <a:chExt cx="1990105" cy="780364"/>
          </a:xfrm>
        </p:grpSpPr>
        <p:sp>
          <p:nvSpPr>
            <p:cNvPr id="39" name="Speech Bubble: Rectangle with Corners Rounded 1">
              <a:extLst>
                <a:ext uri="{FF2B5EF4-FFF2-40B4-BE49-F238E27FC236}">
                  <a16:creationId xmlns="" xmlns:a16="http://schemas.microsoft.com/office/drawing/2014/main" id="{A69B7036-E6C2-4768-9D23-00D557801C79}"/>
                </a:ext>
              </a:extLst>
            </p:cNvPr>
            <p:cNvSpPr/>
            <p:nvPr/>
          </p:nvSpPr>
          <p:spPr>
            <a:xfrm flipH="1" flipV="1">
              <a:off x="1779004" y="1127577"/>
              <a:ext cx="1990105" cy="780364"/>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75984">
                  <a:moveTo>
                    <a:pt x="0" y="296526"/>
                  </a:moveTo>
                  <a:cubicBezTo>
                    <a:pt x="0" y="243565"/>
                    <a:pt x="42933" y="200632"/>
                    <a:pt x="95894" y="200632"/>
                  </a:cubicBezTo>
                  <a:lnTo>
                    <a:pt x="1718624" y="197746"/>
                  </a:lnTo>
                  <a:lnTo>
                    <a:pt x="2608375" y="0"/>
                  </a:lnTo>
                  <a:lnTo>
                    <a:pt x="2075536" y="199881"/>
                  </a:lnTo>
                  <a:lnTo>
                    <a:pt x="3028128" y="200632"/>
                  </a:lnTo>
                  <a:cubicBezTo>
                    <a:pt x="3081089" y="200632"/>
                    <a:pt x="3124022" y="243565"/>
                    <a:pt x="3124022" y="296526"/>
                  </a:cubicBezTo>
                  <a:lnTo>
                    <a:pt x="3124022" y="296524"/>
                  </a:lnTo>
                  <a:lnTo>
                    <a:pt x="3124022" y="296524"/>
                  </a:lnTo>
                  <a:lnTo>
                    <a:pt x="3124022" y="440362"/>
                  </a:lnTo>
                  <a:lnTo>
                    <a:pt x="3124022" y="680090"/>
                  </a:lnTo>
                  <a:cubicBezTo>
                    <a:pt x="3124022" y="733051"/>
                    <a:pt x="3081089" y="775984"/>
                    <a:pt x="3028128" y="775984"/>
                  </a:cubicBezTo>
                  <a:lnTo>
                    <a:pt x="2603352" y="775984"/>
                  </a:lnTo>
                  <a:lnTo>
                    <a:pt x="1822346" y="775984"/>
                  </a:lnTo>
                  <a:lnTo>
                    <a:pt x="1822346" y="775984"/>
                  </a:lnTo>
                  <a:lnTo>
                    <a:pt x="95894" y="775984"/>
                  </a:lnTo>
                  <a:cubicBezTo>
                    <a:pt x="42933" y="775984"/>
                    <a:pt x="0" y="733051"/>
                    <a:pt x="0" y="680090"/>
                  </a:cubicBezTo>
                  <a:lnTo>
                    <a:pt x="0" y="440362"/>
                  </a:lnTo>
                  <a:lnTo>
                    <a:pt x="0" y="296524"/>
                  </a:lnTo>
                  <a:lnTo>
                    <a:pt x="0" y="296524"/>
                  </a:lnTo>
                  <a:lnTo>
                    <a:pt x="0" y="296526"/>
                  </a:lnTo>
                  <a:close/>
                </a:path>
              </a:pathLst>
            </a:custGeom>
            <a:solidFill>
              <a:schemeClr val="bg2"/>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FCC276"/>
                </a:solidFill>
                <a:effectLst/>
                <a:uLnTx/>
                <a:uFillTx/>
                <a:latin typeface="Arial"/>
                <a:ea typeface="+mn-ea"/>
                <a:cs typeface="+mn-cs"/>
                <a:sym typeface="Arial"/>
              </a:endParaRPr>
            </a:p>
          </p:txBody>
        </p:sp>
        <p:sp>
          <p:nvSpPr>
            <p:cNvPr id="46" name="TextBox 45">
              <a:extLst>
                <a:ext uri="{FF2B5EF4-FFF2-40B4-BE49-F238E27FC236}">
                  <a16:creationId xmlns="" xmlns:a16="http://schemas.microsoft.com/office/drawing/2014/main" id="{0F253BE5-65DD-469D-8F4B-F78078BA645E}"/>
                </a:ext>
              </a:extLst>
            </p:cNvPr>
            <p:cNvSpPr txBox="1"/>
            <p:nvPr/>
          </p:nvSpPr>
          <p:spPr>
            <a:xfrm>
              <a:off x="1779004" y="1187595"/>
              <a:ext cx="1973243" cy="540257"/>
            </a:xfrm>
            <a:prstGeom prst="rect">
              <a:avLst/>
            </a:prstGeom>
            <a:noFill/>
          </p:spPr>
          <p:txBody>
            <a:bodyPr wrap="square">
              <a:spAutoFit/>
            </a:bodyPr>
            <a:lstStyle/>
            <a:p>
              <a:pPr marL="0" marR="0" lvl="0" indent="0" algn="l" defTabSz="914400" rtl="0" eaLnBrk="1" fontAlgn="auto" latinLnBrk="0" hangingPunct="1">
                <a:spcBef>
                  <a:spcPts val="0"/>
                </a:spcBef>
                <a:spcAft>
                  <a:spcPts val="800"/>
                </a:spcAft>
                <a:buClr>
                  <a:srgbClr val="000000"/>
                </a:buClr>
                <a:buSzTx/>
                <a:buFont typeface="Arial"/>
                <a:buNone/>
                <a:tabLst/>
                <a:defRPr/>
              </a:pPr>
              <a:r>
                <a:rPr kumimoji="0" lang="en-US" sz="2800" b="0" i="0" u="none" strike="noStrike" kern="100" cap="none" spc="0" normalizeH="0" baseline="0" noProof="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rPr>
                <a:t>What do you usually wear in ______?</a:t>
              </a:r>
              <a:endParaRPr kumimoji="0" lang="en-US" sz="28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47" name="Group 46">
            <a:extLst>
              <a:ext uri="{FF2B5EF4-FFF2-40B4-BE49-F238E27FC236}">
                <a16:creationId xmlns="" xmlns:a16="http://schemas.microsoft.com/office/drawing/2014/main" id="{D998D379-4F75-40EA-9BA0-FCF58D6B7F64}"/>
              </a:ext>
            </a:extLst>
          </p:cNvPr>
          <p:cNvGrpSpPr/>
          <p:nvPr/>
        </p:nvGrpSpPr>
        <p:grpSpPr>
          <a:xfrm>
            <a:off x="5645008" y="3081535"/>
            <a:ext cx="2883605" cy="1161431"/>
            <a:chOff x="5061045" y="1127576"/>
            <a:chExt cx="2348553" cy="1264211"/>
          </a:xfrm>
        </p:grpSpPr>
        <p:sp>
          <p:nvSpPr>
            <p:cNvPr id="48" name="Speech Bubble: Rectangle with Corners Rounded 1">
              <a:extLst>
                <a:ext uri="{FF2B5EF4-FFF2-40B4-BE49-F238E27FC236}">
                  <a16:creationId xmlns="" xmlns:a16="http://schemas.microsoft.com/office/drawing/2014/main" id="{E3239C11-14B7-4BD3-98EC-48DEDD5F63CB}"/>
                </a:ext>
              </a:extLst>
            </p:cNvPr>
            <p:cNvSpPr/>
            <p:nvPr/>
          </p:nvSpPr>
          <p:spPr>
            <a:xfrm flipV="1">
              <a:off x="5061045" y="1127576"/>
              <a:ext cx="2104378" cy="12642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036042 w 3124022"/>
                <a:gd name="connsiteY2" fmla="*/ 3936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036042 w 3124022"/>
                <a:gd name="connsiteY2" fmla="*/ 393614 h 981254"/>
                <a:gd name="connsiteX3" fmla="*/ 1579115 w 3124022"/>
                <a:gd name="connsiteY3" fmla="*/ 0 h 981254"/>
                <a:gd name="connsiteX4" fmla="*/ 1444175 w 3124022"/>
                <a:gd name="connsiteY4" fmla="*/ 358147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45392 h 924850"/>
                <a:gd name="connsiteX1" fmla="*/ 95894 w 3124022"/>
                <a:gd name="connsiteY1" fmla="*/ 349498 h 924850"/>
                <a:gd name="connsiteX2" fmla="*/ 1036042 w 3124022"/>
                <a:gd name="connsiteY2" fmla="*/ 337210 h 924850"/>
                <a:gd name="connsiteX3" fmla="*/ 933495 w 3124022"/>
                <a:gd name="connsiteY3" fmla="*/ 0 h 924850"/>
                <a:gd name="connsiteX4" fmla="*/ 1444175 w 3124022"/>
                <a:gd name="connsiteY4" fmla="*/ 301743 h 924850"/>
                <a:gd name="connsiteX5" fmla="*/ 3028128 w 3124022"/>
                <a:gd name="connsiteY5" fmla="*/ 349498 h 924850"/>
                <a:gd name="connsiteX6" fmla="*/ 3124022 w 3124022"/>
                <a:gd name="connsiteY6" fmla="*/ 445392 h 924850"/>
                <a:gd name="connsiteX7" fmla="*/ 3124022 w 3124022"/>
                <a:gd name="connsiteY7" fmla="*/ 445390 h 924850"/>
                <a:gd name="connsiteX8" fmla="*/ 3124022 w 3124022"/>
                <a:gd name="connsiteY8" fmla="*/ 445390 h 924850"/>
                <a:gd name="connsiteX9" fmla="*/ 3124022 w 3124022"/>
                <a:gd name="connsiteY9" fmla="*/ 589228 h 924850"/>
                <a:gd name="connsiteX10" fmla="*/ 3124022 w 3124022"/>
                <a:gd name="connsiteY10" fmla="*/ 828956 h 924850"/>
                <a:gd name="connsiteX11" fmla="*/ 3028128 w 3124022"/>
                <a:gd name="connsiteY11" fmla="*/ 924850 h 924850"/>
                <a:gd name="connsiteX12" fmla="*/ 2603352 w 3124022"/>
                <a:gd name="connsiteY12" fmla="*/ 924850 h 924850"/>
                <a:gd name="connsiteX13" fmla="*/ 1822346 w 3124022"/>
                <a:gd name="connsiteY13" fmla="*/ 924850 h 924850"/>
                <a:gd name="connsiteX14" fmla="*/ 1822346 w 3124022"/>
                <a:gd name="connsiteY14" fmla="*/ 924850 h 924850"/>
                <a:gd name="connsiteX15" fmla="*/ 95894 w 3124022"/>
                <a:gd name="connsiteY15" fmla="*/ 924850 h 924850"/>
                <a:gd name="connsiteX16" fmla="*/ 0 w 3124022"/>
                <a:gd name="connsiteY16" fmla="*/ 828956 h 924850"/>
                <a:gd name="connsiteX17" fmla="*/ 0 w 3124022"/>
                <a:gd name="connsiteY17" fmla="*/ 589228 h 924850"/>
                <a:gd name="connsiteX18" fmla="*/ 0 w 3124022"/>
                <a:gd name="connsiteY18" fmla="*/ 445390 h 924850"/>
                <a:gd name="connsiteX19" fmla="*/ 0 w 3124022"/>
                <a:gd name="connsiteY19" fmla="*/ 445390 h 924850"/>
                <a:gd name="connsiteX20" fmla="*/ 0 w 3124022"/>
                <a:gd name="connsiteY20" fmla="*/ 445392 h 924850"/>
                <a:gd name="connsiteX0" fmla="*/ 0 w 3124022"/>
                <a:gd name="connsiteY0" fmla="*/ 445392 h 924850"/>
                <a:gd name="connsiteX1" fmla="*/ 112448 w 3124022"/>
                <a:gd name="connsiteY1" fmla="*/ 311895 h 924850"/>
                <a:gd name="connsiteX2" fmla="*/ 1036042 w 3124022"/>
                <a:gd name="connsiteY2" fmla="*/ 337210 h 924850"/>
                <a:gd name="connsiteX3" fmla="*/ 933495 w 3124022"/>
                <a:gd name="connsiteY3" fmla="*/ 0 h 924850"/>
                <a:gd name="connsiteX4" fmla="*/ 1444175 w 3124022"/>
                <a:gd name="connsiteY4" fmla="*/ 301743 h 924850"/>
                <a:gd name="connsiteX5" fmla="*/ 3028128 w 3124022"/>
                <a:gd name="connsiteY5" fmla="*/ 349498 h 924850"/>
                <a:gd name="connsiteX6" fmla="*/ 3124022 w 3124022"/>
                <a:gd name="connsiteY6" fmla="*/ 445392 h 924850"/>
                <a:gd name="connsiteX7" fmla="*/ 3124022 w 3124022"/>
                <a:gd name="connsiteY7" fmla="*/ 445390 h 924850"/>
                <a:gd name="connsiteX8" fmla="*/ 3124022 w 3124022"/>
                <a:gd name="connsiteY8" fmla="*/ 445390 h 924850"/>
                <a:gd name="connsiteX9" fmla="*/ 3124022 w 3124022"/>
                <a:gd name="connsiteY9" fmla="*/ 589228 h 924850"/>
                <a:gd name="connsiteX10" fmla="*/ 3124022 w 3124022"/>
                <a:gd name="connsiteY10" fmla="*/ 828956 h 924850"/>
                <a:gd name="connsiteX11" fmla="*/ 3028128 w 3124022"/>
                <a:gd name="connsiteY11" fmla="*/ 924850 h 924850"/>
                <a:gd name="connsiteX12" fmla="*/ 2603352 w 3124022"/>
                <a:gd name="connsiteY12" fmla="*/ 924850 h 924850"/>
                <a:gd name="connsiteX13" fmla="*/ 1822346 w 3124022"/>
                <a:gd name="connsiteY13" fmla="*/ 924850 h 924850"/>
                <a:gd name="connsiteX14" fmla="*/ 1822346 w 3124022"/>
                <a:gd name="connsiteY14" fmla="*/ 924850 h 924850"/>
                <a:gd name="connsiteX15" fmla="*/ 95894 w 3124022"/>
                <a:gd name="connsiteY15" fmla="*/ 924850 h 924850"/>
                <a:gd name="connsiteX16" fmla="*/ 0 w 3124022"/>
                <a:gd name="connsiteY16" fmla="*/ 828956 h 924850"/>
                <a:gd name="connsiteX17" fmla="*/ 0 w 3124022"/>
                <a:gd name="connsiteY17" fmla="*/ 589228 h 924850"/>
                <a:gd name="connsiteX18" fmla="*/ 0 w 3124022"/>
                <a:gd name="connsiteY18" fmla="*/ 445390 h 924850"/>
                <a:gd name="connsiteX19" fmla="*/ 0 w 3124022"/>
                <a:gd name="connsiteY19" fmla="*/ 445390 h 924850"/>
                <a:gd name="connsiteX20" fmla="*/ 0 w 3124022"/>
                <a:gd name="connsiteY20" fmla="*/ 445392 h 924850"/>
                <a:gd name="connsiteX0" fmla="*/ 0 w 3124022"/>
                <a:gd name="connsiteY0" fmla="*/ 445392 h 924850"/>
                <a:gd name="connsiteX1" fmla="*/ 112448 w 3124022"/>
                <a:gd name="connsiteY1" fmla="*/ 311895 h 924850"/>
                <a:gd name="connsiteX2" fmla="*/ 1036042 w 3124022"/>
                <a:gd name="connsiteY2" fmla="*/ 337210 h 924850"/>
                <a:gd name="connsiteX3" fmla="*/ 933495 w 3124022"/>
                <a:gd name="connsiteY3" fmla="*/ 0 h 924850"/>
                <a:gd name="connsiteX4" fmla="*/ 1444175 w 3124022"/>
                <a:gd name="connsiteY4" fmla="*/ 301743 h 924850"/>
                <a:gd name="connsiteX5" fmla="*/ 3044683 w 3124022"/>
                <a:gd name="connsiteY5" fmla="*/ 321296 h 924850"/>
                <a:gd name="connsiteX6" fmla="*/ 3124022 w 3124022"/>
                <a:gd name="connsiteY6" fmla="*/ 445392 h 924850"/>
                <a:gd name="connsiteX7" fmla="*/ 3124022 w 3124022"/>
                <a:gd name="connsiteY7" fmla="*/ 445390 h 924850"/>
                <a:gd name="connsiteX8" fmla="*/ 3124022 w 3124022"/>
                <a:gd name="connsiteY8" fmla="*/ 445390 h 924850"/>
                <a:gd name="connsiteX9" fmla="*/ 3124022 w 3124022"/>
                <a:gd name="connsiteY9" fmla="*/ 589228 h 924850"/>
                <a:gd name="connsiteX10" fmla="*/ 3124022 w 3124022"/>
                <a:gd name="connsiteY10" fmla="*/ 828956 h 924850"/>
                <a:gd name="connsiteX11" fmla="*/ 3028128 w 3124022"/>
                <a:gd name="connsiteY11" fmla="*/ 924850 h 924850"/>
                <a:gd name="connsiteX12" fmla="*/ 2603352 w 3124022"/>
                <a:gd name="connsiteY12" fmla="*/ 924850 h 924850"/>
                <a:gd name="connsiteX13" fmla="*/ 1822346 w 3124022"/>
                <a:gd name="connsiteY13" fmla="*/ 924850 h 924850"/>
                <a:gd name="connsiteX14" fmla="*/ 1822346 w 3124022"/>
                <a:gd name="connsiteY14" fmla="*/ 924850 h 924850"/>
                <a:gd name="connsiteX15" fmla="*/ 95894 w 3124022"/>
                <a:gd name="connsiteY15" fmla="*/ 924850 h 924850"/>
                <a:gd name="connsiteX16" fmla="*/ 0 w 3124022"/>
                <a:gd name="connsiteY16" fmla="*/ 828956 h 924850"/>
                <a:gd name="connsiteX17" fmla="*/ 0 w 3124022"/>
                <a:gd name="connsiteY17" fmla="*/ 589228 h 924850"/>
                <a:gd name="connsiteX18" fmla="*/ 0 w 3124022"/>
                <a:gd name="connsiteY18" fmla="*/ 445390 h 924850"/>
                <a:gd name="connsiteX19" fmla="*/ 0 w 3124022"/>
                <a:gd name="connsiteY19" fmla="*/ 445390 h 924850"/>
                <a:gd name="connsiteX20" fmla="*/ 0 w 3124022"/>
                <a:gd name="connsiteY20" fmla="*/ 445392 h 924850"/>
                <a:gd name="connsiteX0" fmla="*/ 0 w 3124022"/>
                <a:gd name="connsiteY0" fmla="*/ 424744 h 904202"/>
                <a:gd name="connsiteX1" fmla="*/ 112448 w 3124022"/>
                <a:gd name="connsiteY1" fmla="*/ 291247 h 904202"/>
                <a:gd name="connsiteX2" fmla="*/ 1036042 w 3124022"/>
                <a:gd name="connsiteY2" fmla="*/ 316562 h 904202"/>
                <a:gd name="connsiteX3" fmla="*/ 2024963 w 3124022"/>
                <a:gd name="connsiteY3" fmla="*/ 0 h 904202"/>
                <a:gd name="connsiteX4" fmla="*/ 1444175 w 3124022"/>
                <a:gd name="connsiteY4" fmla="*/ 281095 h 904202"/>
                <a:gd name="connsiteX5" fmla="*/ 3044683 w 3124022"/>
                <a:gd name="connsiteY5" fmla="*/ 300648 h 904202"/>
                <a:gd name="connsiteX6" fmla="*/ 3124022 w 3124022"/>
                <a:gd name="connsiteY6" fmla="*/ 424744 h 904202"/>
                <a:gd name="connsiteX7" fmla="*/ 3124022 w 3124022"/>
                <a:gd name="connsiteY7" fmla="*/ 424742 h 904202"/>
                <a:gd name="connsiteX8" fmla="*/ 3124022 w 3124022"/>
                <a:gd name="connsiteY8" fmla="*/ 424742 h 904202"/>
                <a:gd name="connsiteX9" fmla="*/ 3124022 w 3124022"/>
                <a:gd name="connsiteY9" fmla="*/ 568580 h 904202"/>
                <a:gd name="connsiteX10" fmla="*/ 3124022 w 3124022"/>
                <a:gd name="connsiteY10" fmla="*/ 808308 h 904202"/>
                <a:gd name="connsiteX11" fmla="*/ 3028128 w 3124022"/>
                <a:gd name="connsiteY11" fmla="*/ 904202 h 904202"/>
                <a:gd name="connsiteX12" fmla="*/ 2603352 w 3124022"/>
                <a:gd name="connsiteY12" fmla="*/ 904202 h 904202"/>
                <a:gd name="connsiteX13" fmla="*/ 1822346 w 3124022"/>
                <a:gd name="connsiteY13" fmla="*/ 904202 h 904202"/>
                <a:gd name="connsiteX14" fmla="*/ 1822346 w 3124022"/>
                <a:gd name="connsiteY14" fmla="*/ 904202 h 904202"/>
                <a:gd name="connsiteX15" fmla="*/ 95894 w 3124022"/>
                <a:gd name="connsiteY15" fmla="*/ 904202 h 904202"/>
                <a:gd name="connsiteX16" fmla="*/ 0 w 3124022"/>
                <a:gd name="connsiteY16" fmla="*/ 808308 h 904202"/>
                <a:gd name="connsiteX17" fmla="*/ 0 w 3124022"/>
                <a:gd name="connsiteY17" fmla="*/ 568580 h 904202"/>
                <a:gd name="connsiteX18" fmla="*/ 0 w 3124022"/>
                <a:gd name="connsiteY18" fmla="*/ 424742 h 904202"/>
                <a:gd name="connsiteX19" fmla="*/ 0 w 3124022"/>
                <a:gd name="connsiteY19" fmla="*/ 424742 h 904202"/>
                <a:gd name="connsiteX20" fmla="*/ 0 w 3124022"/>
                <a:gd name="connsiteY20" fmla="*/ 424744 h 9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904202">
                  <a:moveTo>
                    <a:pt x="0" y="424744"/>
                  </a:moveTo>
                  <a:cubicBezTo>
                    <a:pt x="0" y="371783"/>
                    <a:pt x="59487" y="291247"/>
                    <a:pt x="112448" y="291247"/>
                  </a:cubicBezTo>
                  <a:lnTo>
                    <a:pt x="1036042" y="316562"/>
                  </a:lnTo>
                  <a:lnTo>
                    <a:pt x="2024963" y="0"/>
                  </a:lnTo>
                  <a:lnTo>
                    <a:pt x="1444175" y="281095"/>
                  </a:lnTo>
                  <a:lnTo>
                    <a:pt x="3044683" y="300648"/>
                  </a:lnTo>
                  <a:cubicBezTo>
                    <a:pt x="3097644" y="300648"/>
                    <a:pt x="3124022" y="371783"/>
                    <a:pt x="3124022" y="424744"/>
                  </a:cubicBezTo>
                  <a:lnTo>
                    <a:pt x="3124022" y="424742"/>
                  </a:lnTo>
                  <a:lnTo>
                    <a:pt x="3124022" y="424742"/>
                  </a:lnTo>
                  <a:lnTo>
                    <a:pt x="3124022" y="568580"/>
                  </a:lnTo>
                  <a:lnTo>
                    <a:pt x="3124022" y="808308"/>
                  </a:lnTo>
                  <a:cubicBezTo>
                    <a:pt x="3124022" y="861269"/>
                    <a:pt x="3081089" y="904202"/>
                    <a:pt x="3028128" y="904202"/>
                  </a:cubicBezTo>
                  <a:lnTo>
                    <a:pt x="2603352" y="904202"/>
                  </a:lnTo>
                  <a:lnTo>
                    <a:pt x="1822346" y="904202"/>
                  </a:lnTo>
                  <a:lnTo>
                    <a:pt x="1822346" y="904202"/>
                  </a:lnTo>
                  <a:lnTo>
                    <a:pt x="95894" y="904202"/>
                  </a:lnTo>
                  <a:cubicBezTo>
                    <a:pt x="42933" y="904202"/>
                    <a:pt x="0" y="861269"/>
                    <a:pt x="0" y="808308"/>
                  </a:cubicBezTo>
                  <a:lnTo>
                    <a:pt x="0" y="568580"/>
                  </a:lnTo>
                  <a:lnTo>
                    <a:pt x="0" y="424742"/>
                  </a:lnTo>
                  <a:lnTo>
                    <a:pt x="0" y="424742"/>
                  </a:lnTo>
                  <a:lnTo>
                    <a:pt x="0" y="424744"/>
                  </a:lnTo>
                  <a:close/>
                </a:path>
              </a:pathLst>
            </a:custGeom>
            <a:solidFill>
              <a:schemeClr val="bg2"/>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FCC276"/>
                </a:solidFill>
                <a:effectLst/>
                <a:uLnTx/>
                <a:uFillTx/>
                <a:latin typeface="Arial"/>
                <a:ea typeface="+mn-ea"/>
                <a:cs typeface="+mn-cs"/>
                <a:sym typeface="Arial"/>
              </a:endParaRPr>
            </a:p>
          </p:txBody>
        </p:sp>
        <p:sp>
          <p:nvSpPr>
            <p:cNvPr id="49" name="TextBox 48">
              <a:extLst>
                <a:ext uri="{FF2B5EF4-FFF2-40B4-BE49-F238E27FC236}">
                  <a16:creationId xmlns="" xmlns:a16="http://schemas.microsoft.com/office/drawing/2014/main" id="{17493C11-6CC4-4F31-86FA-FC6437D94E32}"/>
                </a:ext>
              </a:extLst>
            </p:cNvPr>
            <p:cNvSpPr txBox="1"/>
            <p:nvPr/>
          </p:nvSpPr>
          <p:spPr>
            <a:xfrm>
              <a:off x="5061045" y="1272406"/>
              <a:ext cx="2348553" cy="57496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2800" b="0" i="0" u="none" strike="noStrike" kern="100" cap="none" spc="0" normalizeH="0" baseline="0" noProof="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rPr>
                <a:t>I wear _____.</a:t>
              </a:r>
              <a:endParaRPr kumimoji="0" lang="en-US" sz="28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50" name="Group 49">
            <a:extLst>
              <a:ext uri="{FF2B5EF4-FFF2-40B4-BE49-F238E27FC236}">
                <a16:creationId xmlns="" xmlns:a16="http://schemas.microsoft.com/office/drawing/2014/main" id="{FBA3F1B7-6C12-4779-9F1F-F3DAC68DDE44}"/>
              </a:ext>
            </a:extLst>
          </p:cNvPr>
          <p:cNvGrpSpPr/>
          <p:nvPr/>
        </p:nvGrpSpPr>
        <p:grpSpPr>
          <a:xfrm>
            <a:off x="730883" y="787335"/>
            <a:ext cx="3688597" cy="957477"/>
            <a:chOff x="2783205" y="770569"/>
            <a:chExt cx="2381378" cy="1187868"/>
          </a:xfrm>
        </p:grpSpPr>
        <p:sp>
          <p:nvSpPr>
            <p:cNvPr id="51" name="Speech Bubble: Rectangle with Corners Rounded 50">
              <a:extLst>
                <a:ext uri="{FF2B5EF4-FFF2-40B4-BE49-F238E27FC236}">
                  <a16:creationId xmlns="" xmlns:a16="http://schemas.microsoft.com/office/drawing/2014/main" id="{83CA3269-D3FF-4D16-8D74-158F2017C6A9}"/>
                </a:ext>
              </a:extLst>
            </p:cNvPr>
            <p:cNvSpPr/>
            <p:nvPr/>
          </p:nvSpPr>
          <p:spPr>
            <a:xfrm>
              <a:off x="2783205" y="770569"/>
              <a:ext cx="2381378" cy="1123639"/>
            </a:xfrm>
            <a:prstGeom prst="wedgeRoundRectCallout">
              <a:avLst>
                <a:gd name="adj1" fmla="val -45395"/>
                <a:gd name="adj2" fmla="val 93912"/>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52" name="TextBox 51">
              <a:extLst>
                <a:ext uri="{FF2B5EF4-FFF2-40B4-BE49-F238E27FC236}">
                  <a16:creationId xmlns="" xmlns:a16="http://schemas.microsoft.com/office/drawing/2014/main" id="{C01C493B-3C14-46E4-9C33-8F4F115D29C6}"/>
                </a:ext>
              </a:extLst>
            </p:cNvPr>
            <p:cNvSpPr txBox="1"/>
            <p:nvPr/>
          </p:nvSpPr>
          <p:spPr>
            <a:xfrm>
              <a:off x="2814769" y="774750"/>
              <a:ext cx="2318250" cy="118368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Comic Sans MS" panose="030F0702030302020204" pitchFamily="66" charset="0"/>
                  <a:cs typeface="Arial"/>
                  <a:sym typeface="Arial"/>
                </a:rPr>
                <a:t>How’s the weather in Ha Noi in </a:t>
              </a:r>
              <a:r>
                <a:rPr kumimoji="0" lang="en-US" sz="2800" b="0" i="0" u="none" strike="noStrike" kern="0" cap="none" spc="0" normalizeH="0" baseline="0" noProof="0">
                  <a:ln>
                    <a:noFill/>
                  </a:ln>
                  <a:solidFill>
                    <a:schemeClr val="accent6">
                      <a:lumMod val="50000"/>
                    </a:schemeClr>
                  </a:solidFill>
                  <a:effectLst/>
                  <a:uLnTx/>
                  <a:uFillTx/>
                  <a:latin typeface="Comic Sans MS" panose="030F0702030302020204" pitchFamily="66" charset="0"/>
                  <a:cs typeface="Arial"/>
                  <a:sym typeface="Arial"/>
                </a:rPr>
                <a:t>_____</a:t>
              </a:r>
              <a:r>
                <a:rPr kumimoji="0" lang="en-US" sz="2800" b="0" i="0" u="none" strike="noStrike" kern="0" cap="none" spc="0" normalizeH="0" baseline="0" noProof="0">
                  <a:ln>
                    <a:noFill/>
                  </a:ln>
                  <a:solidFill>
                    <a:srgbClr val="000000"/>
                  </a:solidFill>
                  <a:effectLst/>
                  <a:uLnTx/>
                  <a:uFillTx/>
                  <a:latin typeface="Comic Sans MS" panose="030F0702030302020204" pitchFamily="66" charset="0"/>
                  <a:cs typeface="Arial"/>
                  <a:sym typeface="Arial"/>
                </a:rPr>
                <a:t>?</a:t>
              </a:r>
              <a:endParaRPr kumimoji="0" lang="en-US" sz="2800" b="1" i="0" u="none" strike="noStrike" kern="100" cap="none" spc="0" normalizeH="0" baseline="0" noProof="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53" name="Group 52">
            <a:extLst>
              <a:ext uri="{FF2B5EF4-FFF2-40B4-BE49-F238E27FC236}">
                <a16:creationId xmlns="" xmlns:a16="http://schemas.microsoft.com/office/drawing/2014/main" id="{09E082FD-3763-42E5-A747-DBD67181AF3E}"/>
              </a:ext>
            </a:extLst>
          </p:cNvPr>
          <p:cNvGrpSpPr/>
          <p:nvPr/>
        </p:nvGrpSpPr>
        <p:grpSpPr>
          <a:xfrm>
            <a:off x="5480621" y="1084113"/>
            <a:ext cx="2338013" cy="924931"/>
            <a:chOff x="2783205" y="770569"/>
            <a:chExt cx="1959636" cy="1123639"/>
          </a:xfrm>
        </p:grpSpPr>
        <p:sp>
          <p:nvSpPr>
            <p:cNvPr id="54" name="Speech Bubble: Rectangle with Corners Rounded 53">
              <a:extLst>
                <a:ext uri="{FF2B5EF4-FFF2-40B4-BE49-F238E27FC236}">
                  <a16:creationId xmlns="" xmlns:a16="http://schemas.microsoft.com/office/drawing/2014/main" id="{E4AD8A53-7677-48CD-8ACC-8AD4759F4CFE}"/>
                </a:ext>
              </a:extLst>
            </p:cNvPr>
            <p:cNvSpPr/>
            <p:nvPr/>
          </p:nvSpPr>
          <p:spPr>
            <a:xfrm>
              <a:off x="2783205" y="770569"/>
              <a:ext cx="1959636" cy="1123639"/>
            </a:xfrm>
            <a:prstGeom prst="wedgeRoundRectCallout">
              <a:avLst>
                <a:gd name="adj1" fmla="val 46470"/>
                <a:gd name="adj2" fmla="val 72816"/>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55" name="TextBox 54">
              <a:extLst>
                <a:ext uri="{FF2B5EF4-FFF2-40B4-BE49-F238E27FC236}">
                  <a16:creationId xmlns="" xmlns:a16="http://schemas.microsoft.com/office/drawing/2014/main" id="{D6D8F8CD-314C-4422-9242-7AC3FEFE2F9F}"/>
                </a:ext>
              </a:extLst>
            </p:cNvPr>
            <p:cNvSpPr txBox="1"/>
            <p:nvPr/>
          </p:nvSpPr>
          <p:spPr>
            <a:xfrm>
              <a:off x="2783205" y="940281"/>
              <a:ext cx="1881613" cy="64911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 It’s _____. </a:t>
              </a:r>
              <a:endParaRPr kumimoji="0" lang="en-US" sz="28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spTree>
    <p:extLst>
      <p:ext uri="{BB962C8B-B14F-4D97-AF65-F5344CB8AC3E}">
        <p14:creationId xmlns:p14="http://schemas.microsoft.com/office/powerpoint/2010/main" val="215290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2000"/>
                                        <p:tgtEl>
                                          <p:spTgt spid="50"/>
                                        </p:tgtEl>
                                      </p:cBhvr>
                                    </p:animEffect>
                                  </p:childTnLst>
                                </p:cTn>
                              </p:par>
                              <p:par>
                                <p:cTn id="8" presetID="21" presetClass="entr" presetSubtype="1"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1)">
                                      <p:cBhvr>
                                        <p:cTn id="10" dur="20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ircle(in)">
                                      <p:cBhvr>
                                        <p:cTn id="15" dur="2000"/>
                                        <p:tgtEl>
                                          <p:spTgt spid="31"/>
                                        </p:tgtEl>
                                      </p:cBhvr>
                                    </p:animEffect>
                                  </p:childTnLst>
                                </p:cTn>
                              </p:par>
                              <p:par>
                                <p:cTn id="16" presetID="6" presetClass="entr" presetSubtype="16"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ircle(in)">
                                      <p:cBhvr>
                                        <p:cTn id="18"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6BF2E8FA-9C76-4057-ABCB-6A86A733578D}"/>
              </a:ext>
            </a:extLst>
          </p:cNvPr>
          <p:cNvSpPr/>
          <p:nvPr/>
        </p:nvSpPr>
        <p:spPr>
          <a:xfrm>
            <a:off x="3404828" y="99059"/>
            <a:ext cx="2334343" cy="671253"/>
          </a:xfrm>
          <a:custGeom>
            <a:avLst/>
            <a:gdLst>
              <a:gd name="connsiteX0" fmla="*/ 0 w 2334343"/>
              <a:gd name="connsiteY0" fmla="*/ 111878 h 671253"/>
              <a:gd name="connsiteX1" fmla="*/ 111878 w 2334343"/>
              <a:gd name="connsiteY1" fmla="*/ 0 h 671253"/>
              <a:gd name="connsiteX2" fmla="*/ 639525 w 2334343"/>
              <a:gd name="connsiteY2" fmla="*/ 0 h 671253"/>
              <a:gd name="connsiteX3" fmla="*/ 1209383 w 2334343"/>
              <a:gd name="connsiteY3" fmla="*/ 0 h 671253"/>
              <a:gd name="connsiteX4" fmla="*/ 1758136 w 2334343"/>
              <a:gd name="connsiteY4" fmla="*/ 0 h 671253"/>
              <a:gd name="connsiteX5" fmla="*/ 2222465 w 2334343"/>
              <a:gd name="connsiteY5" fmla="*/ 0 h 671253"/>
              <a:gd name="connsiteX6" fmla="*/ 2334343 w 2334343"/>
              <a:gd name="connsiteY6" fmla="*/ 111878 h 671253"/>
              <a:gd name="connsiteX7" fmla="*/ 2334343 w 2334343"/>
              <a:gd name="connsiteY7" fmla="*/ 559375 h 671253"/>
              <a:gd name="connsiteX8" fmla="*/ 2222465 w 2334343"/>
              <a:gd name="connsiteY8" fmla="*/ 671253 h 671253"/>
              <a:gd name="connsiteX9" fmla="*/ 1694818 w 2334343"/>
              <a:gd name="connsiteY9" fmla="*/ 671253 h 671253"/>
              <a:gd name="connsiteX10" fmla="*/ 1124960 w 2334343"/>
              <a:gd name="connsiteY10" fmla="*/ 671253 h 671253"/>
              <a:gd name="connsiteX11" fmla="*/ 618419 w 2334343"/>
              <a:gd name="connsiteY11" fmla="*/ 671253 h 671253"/>
              <a:gd name="connsiteX12" fmla="*/ 111878 w 2334343"/>
              <a:gd name="connsiteY12" fmla="*/ 671253 h 671253"/>
              <a:gd name="connsiteX13" fmla="*/ 0 w 2334343"/>
              <a:gd name="connsiteY13" fmla="*/ 559375 h 671253"/>
              <a:gd name="connsiteX14" fmla="*/ 0 w 2334343"/>
              <a:gd name="connsiteY14" fmla="*/ 111878 h 67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4343" h="671253" fill="none" extrusionOk="0">
                <a:moveTo>
                  <a:pt x="0" y="111878"/>
                </a:moveTo>
                <a:cubicBezTo>
                  <a:pt x="-5310" y="48775"/>
                  <a:pt x="45659" y="-3301"/>
                  <a:pt x="111878" y="0"/>
                </a:cubicBezTo>
                <a:cubicBezTo>
                  <a:pt x="329625" y="-10059"/>
                  <a:pt x="439194" y="-11444"/>
                  <a:pt x="639525" y="0"/>
                </a:cubicBezTo>
                <a:cubicBezTo>
                  <a:pt x="839856" y="11444"/>
                  <a:pt x="1088083" y="23987"/>
                  <a:pt x="1209383" y="0"/>
                </a:cubicBezTo>
                <a:cubicBezTo>
                  <a:pt x="1330683" y="-23987"/>
                  <a:pt x="1614999" y="-10912"/>
                  <a:pt x="1758136" y="0"/>
                </a:cubicBezTo>
                <a:cubicBezTo>
                  <a:pt x="1901273" y="10912"/>
                  <a:pt x="2099388" y="-5813"/>
                  <a:pt x="2222465" y="0"/>
                </a:cubicBezTo>
                <a:cubicBezTo>
                  <a:pt x="2285434" y="-1828"/>
                  <a:pt x="2334488" y="37674"/>
                  <a:pt x="2334343" y="111878"/>
                </a:cubicBezTo>
                <a:cubicBezTo>
                  <a:pt x="2322584" y="235925"/>
                  <a:pt x="2321484" y="366602"/>
                  <a:pt x="2334343" y="559375"/>
                </a:cubicBezTo>
                <a:cubicBezTo>
                  <a:pt x="2335522" y="622414"/>
                  <a:pt x="2292893" y="672081"/>
                  <a:pt x="2222465" y="671253"/>
                </a:cubicBezTo>
                <a:cubicBezTo>
                  <a:pt x="2018735" y="682712"/>
                  <a:pt x="1837647" y="665698"/>
                  <a:pt x="1694818" y="671253"/>
                </a:cubicBezTo>
                <a:cubicBezTo>
                  <a:pt x="1551989" y="676808"/>
                  <a:pt x="1311276" y="660818"/>
                  <a:pt x="1124960" y="671253"/>
                </a:cubicBezTo>
                <a:cubicBezTo>
                  <a:pt x="938644" y="681688"/>
                  <a:pt x="795547" y="658662"/>
                  <a:pt x="618419" y="671253"/>
                </a:cubicBezTo>
                <a:cubicBezTo>
                  <a:pt x="441291" y="683844"/>
                  <a:pt x="219942" y="679048"/>
                  <a:pt x="111878" y="671253"/>
                </a:cubicBezTo>
                <a:cubicBezTo>
                  <a:pt x="39030" y="676022"/>
                  <a:pt x="-322" y="616999"/>
                  <a:pt x="0" y="559375"/>
                </a:cubicBezTo>
                <a:cubicBezTo>
                  <a:pt x="-14458" y="414988"/>
                  <a:pt x="11365" y="277099"/>
                  <a:pt x="0" y="111878"/>
                </a:cubicBezTo>
                <a:close/>
              </a:path>
              <a:path w="2334343" h="671253" stroke="0" extrusionOk="0">
                <a:moveTo>
                  <a:pt x="0" y="111878"/>
                </a:moveTo>
                <a:cubicBezTo>
                  <a:pt x="3078" y="50133"/>
                  <a:pt x="42968" y="6239"/>
                  <a:pt x="111878" y="0"/>
                </a:cubicBezTo>
                <a:cubicBezTo>
                  <a:pt x="259831" y="-17680"/>
                  <a:pt x="421600" y="6229"/>
                  <a:pt x="660631" y="0"/>
                </a:cubicBezTo>
                <a:cubicBezTo>
                  <a:pt x="899662" y="-6229"/>
                  <a:pt x="934727" y="-12908"/>
                  <a:pt x="1146066" y="0"/>
                </a:cubicBezTo>
                <a:cubicBezTo>
                  <a:pt x="1357405" y="12908"/>
                  <a:pt x="1450029" y="3729"/>
                  <a:pt x="1610395" y="0"/>
                </a:cubicBezTo>
                <a:cubicBezTo>
                  <a:pt x="1770761" y="-3729"/>
                  <a:pt x="1956652" y="27830"/>
                  <a:pt x="2222465" y="0"/>
                </a:cubicBezTo>
                <a:cubicBezTo>
                  <a:pt x="2289031" y="150"/>
                  <a:pt x="2345179" y="57382"/>
                  <a:pt x="2334343" y="111878"/>
                </a:cubicBezTo>
                <a:cubicBezTo>
                  <a:pt x="2342336" y="267005"/>
                  <a:pt x="2320380" y="455384"/>
                  <a:pt x="2334343" y="559375"/>
                </a:cubicBezTo>
                <a:cubicBezTo>
                  <a:pt x="2346071" y="611781"/>
                  <a:pt x="2271987" y="663311"/>
                  <a:pt x="2222465" y="671253"/>
                </a:cubicBezTo>
                <a:cubicBezTo>
                  <a:pt x="2104701" y="675041"/>
                  <a:pt x="1842890" y="679728"/>
                  <a:pt x="1715924" y="671253"/>
                </a:cubicBezTo>
                <a:cubicBezTo>
                  <a:pt x="1588958" y="662778"/>
                  <a:pt x="1469405" y="672997"/>
                  <a:pt x="1230489" y="671253"/>
                </a:cubicBezTo>
                <a:cubicBezTo>
                  <a:pt x="991574" y="669509"/>
                  <a:pt x="884389" y="671065"/>
                  <a:pt x="681736" y="671253"/>
                </a:cubicBezTo>
                <a:cubicBezTo>
                  <a:pt x="479083" y="671441"/>
                  <a:pt x="394665" y="645470"/>
                  <a:pt x="111878" y="671253"/>
                </a:cubicBezTo>
                <a:cubicBezTo>
                  <a:pt x="45580" y="673634"/>
                  <a:pt x="-8512" y="633211"/>
                  <a:pt x="0" y="559375"/>
                </a:cubicBezTo>
                <a:cubicBezTo>
                  <a:pt x="2322" y="418792"/>
                  <a:pt x="-8387" y="308190"/>
                  <a:pt x="0" y="111878"/>
                </a:cubicBezTo>
                <a:close/>
              </a:path>
            </a:pathLst>
          </a:custGeom>
          <a:solidFill>
            <a:srgbClr val="FFFFFF"/>
          </a:solidFill>
          <a:ln>
            <a:solidFill>
              <a:srgbClr val="00B0F0"/>
            </a:solidFill>
            <a:extLst>
              <a:ext uri="{C807C97D-BFC1-408E-A445-0C87EB9F89A2}">
                <ask:lineSketchStyleProps xmlns="" xmlns:ask="http://schemas.microsoft.com/office/drawing/2018/sketchyshapes" sd="122030640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2060"/>
                </a:solidFill>
                <a:effectLst/>
                <a:uLnTx/>
                <a:uFillTx/>
                <a:latin typeface="Comic Sans MS" panose="030F0702030302020204" pitchFamily="66" charset="0"/>
                <a:ea typeface="+mn-ea"/>
                <a:cs typeface="+mn-cs"/>
                <a:sym typeface="Arial"/>
              </a:rPr>
              <a:t>Let’s sing.</a:t>
            </a:r>
          </a:p>
        </p:txBody>
      </p:sp>
      <p:grpSp>
        <p:nvGrpSpPr>
          <p:cNvPr id="4" name="Group 3">
            <a:extLst>
              <a:ext uri="{FF2B5EF4-FFF2-40B4-BE49-F238E27FC236}">
                <a16:creationId xmlns="" xmlns:a16="http://schemas.microsoft.com/office/drawing/2014/main" id="{E3B852E9-C486-445C-A6C6-F02E178658BA}"/>
              </a:ext>
            </a:extLst>
          </p:cNvPr>
          <p:cNvGrpSpPr/>
          <p:nvPr/>
        </p:nvGrpSpPr>
        <p:grpSpPr>
          <a:xfrm>
            <a:off x="74294" y="1239939"/>
            <a:ext cx="9069706" cy="3563036"/>
            <a:chOff x="57150" y="1053122"/>
            <a:chExt cx="8995410" cy="3563036"/>
          </a:xfrm>
        </p:grpSpPr>
        <p:pic>
          <p:nvPicPr>
            <p:cNvPr id="3" name="Picture 2">
              <a:extLst>
                <a:ext uri="{FF2B5EF4-FFF2-40B4-BE49-F238E27FC236}">
                  <a16:creationId xmlns="" xmlns:a16="http://schemas.microsoft.com/office/drawing/2014/main" id="{1EA9FB1F-913A-422D-8EB1-21F6CA6D00D1}"/>
                </a:ext>
              </a:extLst>
            </p:cNvPr>
            <p:cNvPicPr>
              <a:picLocks noChangeAspect="1"/>
            </p:cNvPicPr>
            <p:nvPr/>
          </p:nvPicPr>
          <p:blipFill rotWithShape="1">
            <a:blip r:embed="rId6"/>
            <a:srcRect l="2801" r="2801"/>
            <a:stretch/>
          </p:blipFill>
          <p:spPr>
            <a:xfrm>
              <a:off x="57150" y="1053122"/>
              <a:ext cx="2137410" cy="3563036"/>
            </a:xfrm>
            <a:prstGeom prst="rect">
              <a:avLst/>
            </a:prstGeom>
          </p:spPr>
        </p:pic>
        <p:pic>
          <p:nvPicPr>
            <p:cNvPr id="9" name="Picture 8">
              <a:extLst>
                <a:ext uri="{FF2B5EF4-FFF2-40B4-BE49-F238E27FC236}">
                  <a16:creationId xmlns="" xmlns:a16="http://schemas.microsoft.com/office/drawing/2014/main" id="{345A4B20-174B-423B-8744-6BAD31259355}"/>
                </a:ext>
              </a:extLst>
            </p:cNvPr>
            <p:cNvPicPr>
              <a:picLocks noChangeAspect="1"/>
            </p:cNvPicPr>
            <p:nvPr/>
          </p:nvPicPr>
          <p:blipFill rotWithShape="1">
            <a:blip r:embed="rId7"/>
            <a:srcRect t="342" b="342"/>
            <a:stretch/>
          </p:blipFill>
          <p:spPr>
            <a:xfrm>
              <a:off x="6709410" y="1053122"/>
              <a:ext cx="2343150" cy="3563036"/>
            </a:xfrm>
            <a:prstGeom prst="rect">
              <a:avLst/>
            </a:prstGeom>
          </p:spPr>
        </p:pic>
      </p:grpSp>
      <p:sp>
        <p:nvSpPr>
          <p:cNvPr id="14" name="TextBox 13">
            <a:extLst>
              <a:ext uri="{FF2B5EF4-FFF2-40B4-BE49-F238E27FC236}">
                <a16:creationId xmlns="" xmlns:a16="http://schemas.microsoft.com/office/drawing/2014/main" id="{A37AF2C5-675F-4B21-B8D4-F5CD81E12F15}"/>
              </a:ext>
            </a:extLst>
          </p:cNvPr>
          <p:cNvSpPr txBox="1"/>
          <p:nvPr/>
        </p:nvSpPr>
        <p:spPr>
          <a:xfrm>
            <a:off x="1840230" y="716719"/>
            <a:ext cx="560451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99D1C"/>
                </a:solidFill>
                <a:effectLst/>
                <a:uLnTx/>
                <a:uFillTx/>
                <a:latin typeface="Comic Sans MS" panose="030F0702030302020204" pitchFamily="66" charset="0"/>
                <a:cs typeface="Arial"/>
                <a:sym typeface="Arial"/>
              </a:rPr>
              <a:t>How</a:t>
            </a:r>
            <a:r>
              <a:rPr kumimoji="0" lang="en-US" sz="2800" b="0" i="0" u="none" strike="noStrike" kern="0" cap="none" spc="0" normalizeH="0" baseline="0" noProof="0">
                <a:ln>
                  <a:noFill/>
                </a:ln>
                <a:solidFill>
                  <a:srgbClr val="F99D1C"/>
                </a:solidFill>
                <a:effectLst/>
                <a:uLnTx/>
                <a:uFillTx/>
                <a:latin typeface="Comic Sans MS" panose="030F0702030302020204" pitchFamily="66" charset="0"/>
                <a:cs typeface="Arial"/>
                <a:sym typeface="Arial"/>
              </a:rPr>
              <a:t>’</a:t>
            </a:r>
            <a:r>
              <a:rPr kumimoji="0" lang="en-US" sz="2800" b="1" i="0" u="none" strike="noStrike" kern="0" cap="none" spc="0" normalizeH="0" baseline="0" noProof="0">
                <a:ln>
                  <a:noFill/>
                </a:ln>
                <a:solidFill>
                  <a:srgbClr val="F99D1C"/>
                </a:solidFill>
                <a:effectLst/>
                <a:uLnTx/>
                <a:uFillTx/>
                <a:latin typeface="Comic Sans MS" panose="030F0702030302020204" pitchFamily="66" charset="0"/>
                <a:cs typeface="Arial"/>
                <a:sym typeface="Arial"/>
              </a:rPr>
              <a:t>s the weather in Ha Noi?</a:t>
            </a:r>
            <a:r>
              <a:rPr kumimoji="0" lang="en-US" sz="2800" b="0" i="0" u="none" strike="noStrike" kern="0" cap="none" spc="0" normalizeH="0" baseline="0" noProof="0">
                <a:ln>
                  <a:noFill/>
                </a:ln>
                <a:solidFill>
                  <a:srgbClr val="000000"/>
                </a:solidFill>
                <a:effectLst/>
                <a:uLnTx/>
                <a:uFillTx/>
                <a:latin typeface="Comic Sans MS" panose="030F0702030302020204" pitchFamily="66" charset="0"/>
                <a:cs typeface="Arial"/>
                <a:sym typeface="Arial"/>
              </a:rPr>
              <a:t> </a:t>
            </a:r>
          </a:p>
        </p:txBody>
      </p:sp>
      <p:sp>
        <p:nvSpPr>
          <p:cNvPr id="16" name="TextBox 15">
            <a:extLst>
              <a:ext uri="{FF2B5EF4-FFF2-40B4-BE49-F238E27FC236}">
                <a16:creationId xmlns="" xmlns:a16="http://schemas.microsoft.com/office/drawing/2014/main" id="{80410908-F31F-465C-AD42-D176D1BE2E86}"/>
              </a:ext>
            </a:extLst>
          </p:cNvPr>
          <p:cNvSpPr txBox="1"/>
          <p:nvPr/>
        </p:nvSpPr>
        <p:spPr>
          <a:xfrm>
            <a:off x="2243184" y="1621073"/>
            <a:ext cx="4798601"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How’s the weather in spring?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It’s warm and rainy.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How’s the weather in summer?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It’s hot and sunny.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What’s the weather like in autumn?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It’s cool and cloudy.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What’s the weather like in winter?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It’s cold and dry.</a:t>
            </a:r>
          </a:p>
        </p:txBody>
      </p:sp>
      <p:pic>
        <p:nvPicPr>
          <p:cNvPr id="11" name="Track 55">
            <a:hlinkClick r:id="" action="ppaction://media"/>
            <a:extLst>
              <a:ext uri="{FF2B5EF4-FFF2-40B4-BE49-F238E27FC236}">
                <a16:creationId xmlns="" xmlns:a16="http://schemas.microsoft.com/office/drawing/2014/main" id="{96D6BFB4-10DD-4E8B-82BE-C808E460BDFA}"/>
              </a:ext>
            </a:extLst>
          </p:cNvPr>
          <p:cNvPicPr>
            <a:picLocks noChangeAspect="1"/>
          </p:cNvPicPr>
          <p:nvPr>
            <a:audioFile r:link="rId1"/>
            <p:extLst>
              <p:ext uri="{DAA4B4D4-6D71-4841-9C94-3DE7FCFB9230}">
                <p14:media xmlns:p14="http://schemas.microsoft.com/office/powerpoint/2010/main" r:embed="rId2">
                  <p14:trim st="5627"/>
                </p14:media>
              </p:ext>
            </p:extLst>
          </p:nvPr>
        </p:nvPicPr>
        <p:blipFill>
          <a:blip r:embed="rId8"/>
          <a:stretch>
            <a:fillRect/>
          </a:stretch>
        </p:blipFill>
        <p:spPr>
          <a:xfrm>
            <a:off x="6122446" y="150309"/>
            <a:ext cx="609600" cy="609600"/>
          </a:xfrm>
          <a:prstGeom prst="rect">
            <a:avLst/>
          </a:prstGeom>
        </p:spPr>
      </p:pic>
    </p:spTree>
    <p:extLst>
      <p:ext uri="{BB962C8B-B14F-4D97-AF65-F5344CB8AC3E}">
        <p14:creationId xmlns:p14="http://schemas.microsoft.com/office/powerpoint/2010/main" val="3060350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circle(in)">
                                      <p:cBhvr>
                                        <p:cTn id="18" dur="2000"/>
                                        <p:tgtEl>
                                          <p:spTgt spid="16">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circle(in)">
                                      <p:cBhvr>
                                        <p:cTn id="21" dur="2000"/>
                                        <p:tgtEl>
                                          <p:spTgt spid="16">
                                            <p:txEl>
                                              <p:pRg st="1" end="1"/>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circle(in)">
                                      <p:cBhvr>
                                        <p:cTn id="24" dur="2000"/>
                                        <p:tgtEl>
                                          <p:spTgt spid="16">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circle(in)">
                                      <p:cBhvr>
                                        <p:cTn id="27" dur="2000"/>
                                        <p:tgtEl>
                                          <p:spTgt spid="16">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6">
                                            <p:txEl>
                                              <p:pRg st="4" end="4"/>
                                            </p:txEl>
                                          </p:spTgt>
                                        </p:tgtEl>
                                        <p:attrNameLst>
                                          <p:attrName>style.visibility</p:attrName>
                                        </p:attrNameLst>
                                      </p:cBhvr>
                                      <p:to>
                                        <p:strVal val="visible"/>
                                      </p:to>
                                    </p:set>
                                    <p:animEffect transition="in" filter="circle(in)">
                                      <p:cBhvr>
                                        <p:cTn id="30" dur="2000"/>
                                        <p:tgtEl>
                                          <p:spTgt spid="16">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animEffect transition="in" filter="circle(in)">
                                      <p:cBhvr>
                                        <p:cTn id="33" dur="2000"/>
                                        <p:tgtEl>
                                          <p:spTgt spid="16">
                                            <p:txEl>
                                              <p:pRg st="5" end="5"/>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xEl>
                                              <p:pRg st="6" end="6"/>
                                            </p:txEl>
                                          </p:spTgt>
                                        </p:tgtEl>
                                        <p:attrNameLst>
                                          <p:attrName>style.visibility</p:attrName>
                                        </p:attrNameLst>
                                      </p:cBhvr>
                                      <p:to>
                                        <p:strVal val="visible"/>
                                      </p:to>
                                    </p:set>
                                    <p:animEffect transition="in" filter="circle(in)">
                                      <p:cBhvr>
                                        <p:cTn id="36" dur="2000"/>
                                        <p:tgtEl>
                                          <p:spTgt spid="16">
                                            <p:txEl>
                                              <p:pRg st="6" end="6"/>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circle(in)">
                                      <p:cBhvr>
                                        <p:cTn id="39" dur="2000"/>
                                        <p:tgtEl>
                                          <p:spTgt spid="16">
                                            <p:txEl>
                                              <p:pRg st="7" end="7"/>
                                            </p:txEl>
                                          </p:spTgt>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heel(1)">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p:cTn id="53" dur="61559" fill="hold"/>
                                        <p:tgtEl>
                                          <p:spTgt spid="11"/>
                                        </p:tgtEl>
                                      </p:cBhvr>
                                    </p:cmd>
                                  </p:childTnLst>
                                </p:cTn>
                              </p:par>
                              <p:par>
                                <p:cTn id="54" presetID="3" presetClass="emph" presetSubtype="2" fill="hold" nodeType="withEffect">
                                  <p:stCondLst>
                                    <p:cond delay="15000"/>
                                  </p:stCondLst>
                                  <p:childTnLst>
                                    <p:animClr clrSpc="rgb" dir="cw">
                                      <p:cBhvr override="childStyle">
                                        <p:cTn id="55" dur="2000" fill="hold"/>
                                        <p:tgtEl>
                                          <p:spTgt spid="16">
                                            <p:txEl>
                                              <p:pRg st="0" end="0"/>
                                            </p:txEl>
                                          </p:spTgt>
                                        </p:tgtEl>
                                        <p:attrNameLst>
                                          <p:attrName>style.color</p:attrName>
                                        </p:attrNameLst>
                                      </p:cBhvr>
                                      <p:to>
                                        <a:srgbClr val="FF0000"/>
                                      </p:to>
                                    </p:animClr>
                                  </p:childTnLst>
                                </p:cTn>
                              </p:par>
                              <p:par>
                                <p:cTn id="56" presetID="3" presetClass="emph" presetSubtype="2" fill="hold" nodeType="withEffect">
                                  <p:stCondLst>
                                    <p:cond delay="19000"/>
                                  </p:stCondLst>
                                  <p:childTnLst>
                                    <p:animClr clrSpc="rgb" dir="cw">
                                      <p:cBhvr override="childStyle">
                                        <p:cTn id="57" dur="2000" fill="hold"/>
                                        <p:tgtEl>
                                          <p:spTgt spid="16">
                                            <p:txEl>
                                              <p:pRg st="1" end="1"/>
                                            </p:txEl>
                                          </p:spTgt>
                                        </p:tgtEl>
                                        <p:attrNameLst>
                                          <p:attrName>style.color</p:attrName>
                                        </p:attrNameLst>
                                      </p:cBhvr>
                                      <p:to>
                                        <a:srgbClr val="FF0000"/>
                                      </p:to>
                                    </p:animClr>
                                  </p:childTnLst>
                                </p:cTn>
                              </p:par>
                              <p:par>
                                <p:cTn id="58" presetID="3" presetClass="emph" presetSubtype="2" fill="hold" nodeType="withEffect">
                                  <p:stCondLst>
                                    <p:cond delay="23000"/>
                                  </p:stCondLst>
                                  <p:childTnLst>
                                    <p:animClr clrSpc="rgb" dir="cw">
                                      <p:cBhvr override="childStyle">
                                        <p:cTn id="59" dur="2000" fill="hold"/>
                                        <p:tgtEl>
                                          <p:spTgt spid="16">
                                            <p:txEl>
                                              <p:pRg st="2" end="2"/>
                                            </p:txEl>
                                          </p:spTgt>
                                        </p:tgtEl>
                                        <p:attrNameLst>
                                          <p:attrName>style.color</p:attrName>
                                        </p:attrNameLst>
                                      </p:cBhvr>
                                      <p:to>
                                        <a:srgbClr val="FF0000"/>
                                      </p:to>
                                    </p:animClr>
                                  </p:childTnLst>
                                </p:cTn>
                              </p:par>
                              <p:par>
                                <p:cTn id="60" presetID="3" presetClass="emph" presetSubtype="2" fill="hold" nodeType="withEffect">
                                  <p:stCondLst>
                                    <p:cond delay="27000"/>
                                  </p:stCondLst>
                                  <p:childTnLst>
                                    <p:animClr clrSpc="rgb" dir="cw">
                                      <p:cBhvr override="childStyle">
                                        <p:cTn id="61" dur="2000" fill="hold"/>
                                        <p:tgtEl>
                                          <p:spTgt spid="16">
                                            <p:txEl>
                                              <p:pRg st="3" end="3"/>
                                            </p:txEl>
                                          </p:spTgt>
                                        </p:tgtEl>
                                        <p:attrNameLst>
                                          <p:attrName>style.color</p:attrName>
                                        </p:attrNameLst>
                                      </p:cBhvr>
                                      <p:to>
                                        <a:srgbClr val="FF0000"/>
                                      </p:to>
                                    </p:animClr>
                                  </p:childTnLst>
                                </p:cTn>
                              </p:par>
                              <p:par>
                                <p:cTn id="62" presetID="3" presetClass="emph" presetSubtype="2" fill="hold" nodeType="withEffect">
                                  <p:stCondLst>
                                    <p:cond delay="31000"/>
                                  </p:stCondLst>
                                  <p:childTnLst>
                                    <p:animClr clrSpc="rgb" dir="cw">
                                      <p:cBhvr override="childStyle">
                                        <p:cTn id="63" dur="2000" fill="hold"/>
                                        <p:tgtEl>
                                          <p:spTgt spid="16">
                                            <p:txEl>
                                              <p:pRg st="4" end="4"/>
                                            </p:txEl>
                                          </p:spTgt>
                                        </p:tgtEl>
                                        <p:attrNameLst>
                                          <p:attrName>style.color</p:attrName>
                                        </p:attrNameLst>
                                      </p:cBhvr>
                                      <p:to>
                                        <a:srgbClr val="FF0000"/>
                                      </p:to>
                                    </p:animClr>
                                  </p:childTnLst>
                                </p:cTn>
                              </p:par>
                              <p:par>
                                <p:cTn id="64" presetID="3" presetClass="emph" presetSubtype="2" fill="hold" nodeType="withEffect">
                                  <p:stCondLst>
                                    <p:cond delay="35000"/>
                                  </p:stCondLst>
                                  <p:childTnLst>
                                    <p:animClr clrSpc="rgb" dir="cw">
                                      <p:cBhvr override="childStyle">
                                        <p:cTn id="65" dur="2000" fill="hold"/>
                                        <p:tgtEl>
                                          <p:spTgt spid="16">
                                            <p:txEl>
                                              <p:pRg st="5" end="5"/>
                                            </p:txEl>
                                          </p:spTgt>
                                        </p:tgtEl>
                                        <p:attrNameLst>
                                          <p:attrName>style.color</p:attrName>
                                        </p:attrNameLst>
                                      </p:cBhvr>
                                      <p:to>
                                        <a:srgbClr val="FF0000"/>
                                      </p:to>
                                    </p:animClr>
                                  </p:childTnLst>
                                </p:cTn>
                              </p:par>
                              <p:par>
                                <p:cTn id="66" presetID="3" presetClass="emph" presetSubtype="2" fill="hold" nodeType="withEffect">
                                  <p:stCondLst>
                                    <p:cond delay="39000"/>
                                  </p:stCondLst>
                                  <p:childTnLst>
                                    <p:animClr clrSpc="rgb" dir="cw">
                                      <p:cBhvr override="childStyle">
                                        <p:cTn id="67" dur="2000" fill="hold"/>
                                        <p:tgtEl>
                                          <p:spTgt spid="16">
                                            <p:txEl>
                                              <p:pRg st="6" end="6"/>
                                            </p:txEl>
                                          </p:spTgt>
                                        </p:tgtEl>
                                        <p:attrNameLst>
                                          <p:attrName>style.color</p:attrName>
                                        </p:attrNameLst>
                                      </p:cBhvr>
                                      <p:to>
                                        <a:srgbClr val="FF0000"/>
                                      </p:to>
                                    </p:animClr>
                                  </p:childTnLst>
                                </p:cTn>
                              </p:par>
                              <p:par>
                                <p:cTn id="68" presetID="3" presetClass="emph" presetSubtype="2" fill="hold" nodeType="withEffect">
                                  <p:stCondLst>
                                    <p:cond delay="43000"/>
                                  </p:stCondLst>
                                  <p:childTnLst>
                                    <p:animClr clrSpc="rgb" dir="cw">
                                      <p:cBhvr override="childStyle">
                                        <p:cTn id="69" dur="2000" fill="hold"/>
                                        <p:tgtEl>
                                          <p:spTgt spid="16">
                                            <p:txEl>
                                              <p:pRg st="7" end="7"/>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11"/>
                </p:tgtEl>
              </p:cMediaNode>
            </p:audio>
          </p:childTnLst>
        </p:cTn>
      </p:par>
    </p:tnLst>
    <p:bldLst>
      <p:bldP spid="8" grpId="0" animBg="1"/>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5000" b="-29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 xmlns:a16="http://schemas.microsoft.com/office/drawing/2014/main" id="{3A0327D9-9420-6E38-FACE-9E356024899D}"/>
              </a:ext>
            </a:extLst>
          </p:cNvPr>
          <p:cNvSpPr txBox="1">
            <a:spLocks/>
          </p:cNvSpPr>
          <p:nvPr/>
        </p:nvSpPr>
        <p:spPr>
          <a:xfrm>
            <a:off x="1044690" y="2424249"/>
            <a:ext cx="7054619"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b="1">
                <a:solidFill>
                  <a:srgbClr val="0070C0"/>
                </a:solidFill>
                <a:latin typeface="Comic Sans MS" panose="030F0702030302020204" pitchFamily="66" charset="0"/>
              </a:rPr>
              <a:t>Read and complete.</a:t>
            </a:r>
            <a:endParaRPr lang="en-US" b="1" dirty="0">
              <a:solidFill>
                <a:srgbClr val="0070C0"/>
              </a:solidFill>
              <a:latin typeface="Comic Sans MS" panose="030F0702030302020204" pitchFamily="66" charset="0"/>
            </a:endParaRPr>
          </a:p>
        </p:txBody>
      </p:sp>
      <p:sp>
        <p:nvSpPr>
          <p:cNvPr id="2" name="Oval 1">
            <a:extLst>
              <a:ext uri="{FF2B5EF4-FFF2-40B4-BE49-F238E27FC236}">
                <a16:creationId xmlns="" xmlns:a16="http://schemas.microsoft.com/office/drawing/2014/main" id="{54A9C485-13E8-4CDD-2AB0-C1DE9C5869D2}"/>
              </a:ext>
            </a:extLst>
          </p:cNvPr>
          <p:cNvSpPr/>
          <p:nvPr/>
        </p:nvSpPr>
        <p:spPr>
          <a:xfrm>
            <a:off x="368974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pic>
        <p:nvPicPr>
          <p:cNvPr id="4" name="sound1">
            <a:hlinkClick r:id="" action="ppaction://media"/>
            <a:extLst>
              <a:ext uri="{FF2B5EF4-FFF2-40B4-BE49-F238E27FC236}">
                <a16:creationId xmlns="" xmlns:a16="http://schemas.microsoft.com/office/drawing/2014/main" id="{67FB5382-9511-4FFF-9E10-252B9AC830CC}"/>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6"/>
          <a:stretch>
            <a:fillRect/>
          </a:stretch>
        </p:blipFill>
        <p:spPr>
          <a:xfrm>
            <a:off x="-1090108" y="1541993"/>
            <a:ext cx="609600" cy="609600"/>
          </a:xfrm>
          <a:prstGeom prst="rect">
            <a:avLst/>
          </a:prstGeom>
        </p:spPr>
      </p:pic>
    </p:spTree>
    <p:extLst>
      <p:ext uri="{BB962C8B-B14F-4D97-AF65-F5344CB8AC3E}">
        <p14:creationId xmlns:p14="http://schemas.microsoft.com/office/powerpoint/2010/main" val="418448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F81B6F8-A9B4-4981-B7B4-2ABD577A362C}"/>
              </a:ext>
            </a:extLst>
          </p:cNvPr>
          <p:cNvSpPr/>
          <p:nvPr/>
        </p:nvSpPr>
        <p:spPr>
          <a:xfrm>
            <a:off x="3708361" y="110540"/>
            <a:ext cx="1727277" cy="545068"/>
          </a:xfrm>
          <a:custGeom>
            <a:avLst/>
            <a:gdLst>
              <a:gd name="connsiteX0" fmla="*/ 0 w 1727277"/>
              <a:gd name="connsiteY0" fmla="*/ 116078 h 545068"/>
              <a:gd name="connsiteX1" fmla="*/ 116078 w 1727277"/>
              <a:gd name="connsiteY1" fmla="*/ 0 h 545068"/>
              <a:gd name="connsiteX2" fmla="*/ 629403 w 1727277"/>
              <a:gd name="connsiteY2" fmla="*/ 0 h 545068"/>
              <a:gd name="connsiteX3" fmla="*/ 1097874 w 1727277"/>
              <a:gd name="connsiteY3" fmla="*/ 0 h 545068"/>
              <a:gd name="connsiteX4" fmla="*/ 1611199 w 1727277"/>
              <a:gd name="connsiteY4" fmla="*/ 0 h 545068"/>
              <a:gd name="connsiteX5" fmla="*/ 1727277 w 1727277"/>
              <a:gd name="connsiteY5" fmla="*/ 116078 h 545068"/>
              <a:gd name="connsiteX6" fmla="*/ 1727277 w 1727277"/>
              <a:gd name="connsiteY6" fmla="*/ 428990 h 545068"/>
              <a:gd name="connsiteX7" fmla="*/ 1611199 w 1727277"/>
              <a:gd name="connsiteY7" fmla="*/ 545068 h 545068"/>
              <a:gd name="connsiteX8" fmla="*/ 1097874 w 1727277"/>
              <a:gd name="connsiteY8" fmla="*/ 545068 h 545068"/>
              <a:gd name="connsiteX9" fmla="*/ 629403 w 1727277"/>
              <a:gd name="connsiteY9" fmla="*/ 545068 h 545068"/>
              <a:gd name="connsiteX10" fmla="*/ 116078 w 1727277"/>
              <a:gd name="connsiteY10" fmla="*/ 545068 h 545068"/>
              <a:gd name="connsiteX11" fmla="*/ 0 w 1727277"/>
              <a:gd name="connsiteY11" fmla="*/ 428990 h 545068"/>
              <a:gd name="connsiteX12" fmla="*/ 0 w 1727277"/>
              <a:gd name="connsiteY12" fmla="*/ 116078 h 54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7277" h="545068" fill="none" extrusionOk="0">
                <a:moveTo>
                  <a:pt x="0" y="116078"/>
                </a:moveTo>
                <a:cubicBezTo>
                  <a:pt x="5336" y="67874"/>
                  <a:pt x="44806" y="-11728"/>
                  <a:pt x="116078" y="0"/>
                </a:cubicBezTo>
                <a:cubicBezTo>
                  <a:pt x="327631" y="-33074"/>
                  <a:pt x="484135" y="33807"/>
                  <a:pt x="629403" y="0"/>
                </a:cubicBezTo>
                <a:cubicBezTo>
                  <a:pt x="774672" y="-33807"/>
                  <a:pt x="949582" y="46323"/>
                  <a:pt x="1097874" y="0"/>
                </a:cubicBezTo>
                <a:cubicBezTo>
                  <a:pt x="1246166" y="-46323"/>
                  <a:pt x="1378257" y="55625"/>
                  <a:pt x="1611199" y="0"/>
                </a:cubicBezTo>
                <a:cubicBezTo>
                  <a:pt x="1668561" y="-15513"/>
                  <a:pt x="1734481" y="51332"/>
                  <a:pt x="1727277" y="116078"/>
                </a:cubicBezTo>
                <a:cubicBezTo>
                  <a:pt x="1741660" y="190302"/>
                  <a:pt x="1700919" y="308718"/>
                  <a:pt x="1727277" y="428990"/>
                </a:cubicBezTo>
                <a:cubicBezTo>
                  <a:pt x="1719135" y="491598"/>
                  <a:pt x="1667331" y="560509"/>
                  <a:pt x="1611199" y="545068"/>
                </a:cubicBezTo>
                <a:cubicBezTo>
                  <a:pt x="1369840" y="568889"/>
                  <a:pt x="1219073" y="483575"/>
                  <a:pt x="1097874" y="545068"/>
                </a:cubicBezTo>
                <a:cubicBezTo>
                  <a:pt x="976675" y="606561"/>
                  <a:pt x="834945" y="508572"/>
                  <a:pt x="629403" y="545068"/>
                </a:cubicBezTo>
                <a:cubicBezTo>
                  <a:pt x="423861" y="581564"/>
                  <a:pt x="316897" y="495024"/>
                  <a:pt x="116078" y="545068"/>
                </a:cubicBezTo>
                <a:cubicBezTo>
                  <a:pt x="63818" y="542488"/>
                  <a:pt x="-7756" y="476211"/>
                  <a:pt x="0" y="428990"/>
                </a:cubicBezTo>
                <a:cubicBezTo>
                  <a:pt x="-19781" y="355887"/>
                  <a:pt x="14631" y="217958"/>
                  <a:pt x="0" y="116078"/>
                </a:cubicBezTo>
                <a:close/>
              </a:path>
              <a:path w="1727277" h="545068" stroke="0" extrusionOk="0">
                <a:moveTo>
                  <a:pt x="0" y="116078"/>
                </a:moveTo>
                <a:cubicBezTo>
                  <a:pt x="-7068" y="43154"/>
                  <a:pt x="62149" y="-5779"/>
                  <a:pt x="116078" y="0"/>
                </a:cubicBezTo>
                <a:cubicBezTo>
                  <a:pt x="251116" y="-22109"/>
                  <a:pt x="361387" y="19796"/>
                  <a:pt x="569598" y="0"/>
                </a:cubicBezTo>
                <a:cubicBezTo>
                  <a:pt x="777809" y="-19796"/>
                  <a:pt x="866669" y="43974"/>
                  <a:pt x="1023118" y="0"/>
                </a:cubicBezTo>
                <a:cubicBezTo>
                  <a:pt x="1179567" y="-43974"/>
                  <a:pt x="1325686" y="15145"/>
                  <a:pt x="1611199" y="0"/>
                </a:cubicBezTo>
                <a:cubicBezTo>
                  <a:pt x="1673551" y="-5585"/>
                  <a:pt x="1715785" y="40692"/>
                  <a:pt x="1727277" y="116078"/>
                </a:cubicBezTo>
                <a:cubicBezTo>
                  <a:pt x="1757586" y="264425"/>
                  <a:pt x="1710407" y="325500"/>
                  <a:pt x="1727277" y="428990"/>
                </a:cubicBezTo>
                <a:cubicBezTo>
                  <a:pt x="1720815" y="501697"/>
                  <a:pt x="1675996" y="543320"/>
                  <a:pt x="1611199" y="545068"/>
                </a:cubicBezTo>
                <a:cubicBezTo>
                  <a:pt x="1493210" y="597533"/>
                  <a:pt x="1284073" y="487800"/>
                  <a:pt x="1112825" y="545068"/>
                </a:cubicBezTo>
                <a:cubicBezTo>
                  <a:pt x="941577" y="602336"/>
                  <a:pt x="857956" y="530464"/>
                  <a:pt x="644354" y="545068"/>
                </a:cubicBezTo>
                <a:cubicBezTo>
                  <a:pt x="430752" y="559672"/>
                  <a:pt x="298417" y="487320"/>
                  <a:pt x="116078" y="545068"/>
                </a:cubicBezTo>
                <a:cubicBezTo>
                  <a:pt x="70544" y="542861"/>
                  <a:pt x="2439" y="510717"/>
                  <a:pt x="0" y="428990"/>
                </a:cubicBezTo>
                <a:cubicBezTo>
                  <a:pt x="-6405" y="340283"/>
                  <a:pt x="5723" y="253018"/>
                  <a:pt x="0" y="116078"/>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omic Sans MS" panose="030F0702030302020204" pitchFamily="66" charset="0"/>
              </a:rPr>
              <a:t>Read.</a:t>
            </a:r>
          </a:p>
        </p:txBody>
      </p:sp>
      <p:sp>
        <p:nvSpPr>
          <p:cNvPr id="12" name="Rectangle: Rounded Corners 11">
            <a:extLst>
              <a:ext uri="{FF2B5EF4-FFF2-40B4-BE49-F238E27FC236}">
                <a16:creationId xmlns="" xmlns:a16="http://schemas.microsoft.com/office/drawing/2014/main" id="{9E462BC4-5A55-4C3E-84D3-607FF6AA0AE9}"/>
              </a:ext>
            </a:extLst>
          </p:cNvPr>
          <p:cNvSpPr/>
          <p:nvPr/>
        </p:nvSpPr>
        <p:spPr>
          <a:xfrm>
            <a:off x="155276" y="987488"/>
            <a:ext cx="8919714" cy="4156012"/>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500" dirty="0">
                <a:solidFill>
                  <a:srgbClr val="000000"/>
                </a:solidFill>
                <a:latin typeface="Comic Sans MS" panose="030F0702030302020204" pitchFamily="66" charset="0"/>
              </a:rPr>
              <a:t>There are different climates in Viet Nam. In the north, there are four seasons: spring, summer, autumn and winter. Spring is warm and humid. It has blooming flowers and festivals. Summer is sunny and hot. It is ideal for holidays. Autumn is cool and cloudy. Many festivals are in autumn. Winter is cold and dry. It is ideal for indoor sports. </a:t>
            </a:r>
          </a:p>
          <a:p>
            <a:pPr algn="just"/>
            <a:r>
              <a:rPr lang="en-US" sz="2500" dirty="0">
                <a:solidFill>
                  <a:srgbClr val="000000"/>
                </a:solidFill>
                <a:latin typeface="Comic Sans MS" panose="030F0702030302020204" pitchFamily="66" charset="0"/>
              </a:rPr>
              <a:t>In the south, there are two seasons: the dry season and the rainy season. In the dry season, the weather is dry and cool, but in the rainy season, it is rainy and humid.</a:t>
            </a:r>
          </a:p>
        </p:txBody>
      </p:sp>
    </p:spTree>
    <p:extLst>
      <p:ext uri="{BB962C8B-B14F-4D97-AF65-F5344CB8AC3E}">
        <p14:creationId xmlns:p14="http://schemas.microsoft.com/office/powerpoint/2010/main" val="84043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F81B6F8-A9B4-4981-B7B4-2ABD577A362C}"/>
              </a:ext>
            </a:extLst>
          </p:cNvPr>
          <p:cNvSpPr/>
          <p:nvPr/>
        </p:nvSpPr>
        <p:spPr>
          <a:xfrm>
            <a:off x="2728457" y="88055"/>
            <a:ext cx="3086716" cy="292089"/>
          </a:xfrm>
          <a:custGeom>
            <a:avLst/>
            <a:gdLst>
              <a:gd name="connsiteX0" fmla="*/ 0 w 3086716"/>
              <a:gd name="connsiteY0" fmla="*/ 62203 h 292089"/>
              <a:gd name="connsiteX1" fmla="*/ 62203 w 3086716"/>
              <a:gd name="connsiteY1" fmla="*/ 0 h 292089"/>
              <a:gd name="connsiteX2" fmla="*/ 654665 w 3086716"/>
              <a:gd name="connsiteY2" fmla="*/ 0 h 292089"/>
              <a:gd name="connsiteX3" fmla="*/ 1217504 w 3086716"/>
              <a:gd name="connsiteY3" fmla="*/ 0 h 292089"/>
              <a:gd name="connsiteX4" fmla="*/ 1780343 w 3086716"/>
              <a:gd name="connsiteY4" fmla="*/ 0 h 292089"/>
              <a:gd name="connsiteX5" fmla="*/ 2343182 w 3086716"/>
              <a:gd name="connsiteY5" fmla="*/ 0 h 292089"/>
              <a:gd name="connsiteX6" fmla="*/ 3024513 w 3086716"/>
              <a:gd name="connsiteY6" fmla="*/ 0 h 292089"/>
              <a:gd name="connsiteX7" fmla="*/ 3086716 w 3086716"/>
              <a:gd name="connsiteY7" fmla="*/ 62203 h 292089"/>
              <a:gd name="connsiteX8" fmla="*/ 3086716 w 3086716"/>
              <a:gd name="connsiteY8" fmla="*/ 229886 h 292089"/>
              <a:gd name="connsiteX9" fmla="*/ 3024513 w 3086716"/>
              <a:gd name="connsiteY9" fmla="*/ 292089 h 292089"/>
              <a:gd name="connsiteX10" fmla="*/ 2491297 w 3086716"/>
              <a:gd name="connsiteY10" fmla="*/ 292089 h 292089"/>
              <a:gd name="connsiteX11" fmla="*/ 1928458 w 3086716"/>
              <a:gd name="connsiteY11" fmla="*/ 292089 h 292089"/>
              <a:gd name="connsiteX12" fmla="*/ 1424866 w 3086716"/>
              <a:gd name="connsiteY12" fmla="*/ 292089 h 292089"/>
              <a:gd name="connsiteX13" fmla="*/ 773157 w 3086716"/>
              <a:gd name="connsiteY13" fmla="*/ 292089 h 292089"/>
              <a:gd name="connsiteX14" fmla="*/ 62203 w 3086716"/>
              <a:gd name="connsiteY14" fmla="*/ 292089 h 292089"/>
              <a:gd name="connsiteX15" fmla="*/ 0 w 3086716"/>
              <a:gd name="connsiteY15" fmla="*/ 229886 h 292089"/>
              <a:gd name="connsiteX16" fmla="*/ 0 w 3086716"/>
              <a:gd name="connsiteY16" fmla="*/ 62203 h 2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716" h="292089" fill="none" extrusionOk="0">
                <a:moveTo>
                  <a:pt x="0" y="62203"/>
                </a:moveTo>
                <a:cubicBezTo>
                  <a:pt x="-4484" y="29693"/>
                  <a:pt x="27133" y="-1630"/>
                  <a:pt x="62203" y="0"/>
                </a:cubicBezTo>
                <a:cubicBezTo>
                  <a:pt x="323791" y="-13871"/>
                  <a:pt x="506617" y="33457"/>
                  <a:pt x="654665" y="0"/>
                </a:cubicBezTo>
                <a:cubicBezTo>
                  <a:pt x="802713" y="-33457"/>
                  <a:pt x="1034839" y="61197"/>
                  <a:pt x="1217504" y="0"/>
                </a:cubicBezTo>
                <a:cubicBezTo>
                  <a:pt x="1400169" y="-61197"/>
                  <a:pt x="1520443" y="17366"/>
                  <a:pt x="1780343" y="0"/>
                </a:cubicBezTo>
                <a:cubicBezTo>
                  <a:pt x="2040243" y="-17366"/>
                  <a:pt x="2169282" y="31692"/>
                  <a:pt x="2343182" y="0"/>
                </a:cubicBezTo>
                <a:cubicBezTo>
                  <a:pt x="2517082" y="-31692"/>
                  <a:pt x="2702265" y="69485"/>
                  <a:pt x="3024513" y="0"/>
                </a:cubicBezTo>
                <a:cubicBezTo>
                  <a:pt x="3056967" y="1711"/>
                  <a:pt x="3086123" y="28428"/>
                  <a:pt x="3086716" y="62203"/>
                </a:cubicBezTo>
                <a:cubicBezTo>
                  <a:pt x="3090431" y="111793"/>
                  <a:pt x="3074907" y="173800"/>
                  <a:pt x="3086716" y="229886"/>
                </a:cubicBezTo>
                <a:cubicBezTo>
                  <a:pt x="3087561" y="264056"/>
                  <a:pt x="3057047" y="288126"/>
                  <a:pt x="3024513" y="292089"/>
                </a:cubicBezTo>
                <a:cubicBezTo>
                  <a:pt x="2832035" y="322547"/>
                  <a:pt x="2711327" y="268896"/>
                  <a:pt x="2491297" y="292089"/>
                </a:cubicBezTo>
                <a:cubicBezTo>
                  <a:pt x="2271267" y="315282"/>
                  <a:pt x="2204377" y="288137"/>
                  <a:pt x="1928458" y="292089"/>
                </a:cubicBezTo>
                <a:cubicBezTo>
                  <a:pt x="1652539" y="296041"/>
                  <a:pt x="1668934" y="280084"/>
                  <a:pt x="1424866" y="292089"/>
                </a:cubicBezTo>
                <a:cubicBezTo>
                  <a:pt x="1180798" y="304094"/>
                  <a:pt x="913919" y="220593"/>
                  <a:pt x="773157" y="292089"/>
                </a:cubicBezTo>
                <a:cubicBezTo>
                  <a:pt x="632395" y="363585"/>
                  <a:pt x="327628" y="214452"/>
                  <a:pt x="62203" y="292089"/>
                </a:cubicBezTo>
                <a:cubicBezTo>
                  <a:pt x="23463" y="300501"/>
                  <a:pt x="6084" y="262411"/>
                  <a:pt x="0" y="229886"/>
                </a:cubicBezTo>
                <a:cubicBezTo>
                  <a:pt x="-17010" y="161131"/>
                  <a:pt x="13676" y="113319"/>
                  <a:pt x="0" y="62203"/>
                </a:cubicBezTo>
                <a:close/>
              </a:path>
              <a:path w="3086716" h="292089" stroke="0" extrusionOk="0">
                <a:moveTo>
                  <a:pt x="0" y="62203"/>
                </a:moveTo>
                <a:cubicBezTo>
                  <a:pt x="-5236" y="21317"/>
                  <a:pt x="30633" y="-1581"/>
                  <a:pt x="62203" y="0"/>
                </a:cubicBezTo>
                <a:cubicBezTo>
                  <a:pt x="236549" y="-497"/>
                  <a:pt x="370965" y="37850"/>
                  <a:pt x="565796" y="0"/>
                </a:cubicBezTo>
                <a:cubicBezTo>
                  <a:pt x="760627" y="-37850"/>
                  <a:pt x="946928" y="45687"/>
                  <a:pt x="1069388" y="0"/>
                </a:cubicBezTo>
                <a:cubicBezTo>
                  <a:pt x="1191848" y="-45687"/>
                  <a:pt x="1493628" y="36401"/>
                  <a:pt x="1602604" y="0"/>
                </a:cubicBezTo>
                <a:cubicBezTo>
                  <a:pt x="1711580" y="-36401"/>
                  <a:pt x="1933809" y="20024"/>
                  <a:pt x="2165443" y="0"/>
                </a:cubicBezTo>
                <a:cubicBezTo>
                  <a:pt x="2397077" y="-20024"/>
                  <a:pt x="2601841" y="41867"/>
                  <a:pt x="3024513" y="0"/>
                </a:cubicBezTo>
                <a:cubicBezTo>
                  <a:pt x="3051875" y="1930"/>
                  <a:pt x="3084961" y="24858"/>
                  <a:pt x="3086716" y="62203"/>
                </a:cubicBezTo>
                <a:cubicBezTo>
                  <a:pt x="3099804" y="108627"/>
                  <a:pt x="3069228" y="158803"/>
                  <a:pt x="3086716" y="229886"/>
                </a:cubicBezTo>
                <a:cubicBezTo>
                  <a:pt x="3089992" y="263341"/>
                  <a:pt x="3056080" y="292957"/>
                  <a:pt x="3024513" y="292089"/>
                </a:cubicBezTo>
                <a:cubicBezTo>
                  <a:pt x="2827219" y="305348"/>
                  <a:pt x="2623243" y="245621"/>
                  <a:pt x="2372805" y="292089"/>
                </a:cubicBezTo>
                <a:cubicBezTo>
                  <a:pt x="2122367" y="338557"/>
                  <a:pt x="1971549" y="284002"/>
                  <a:pt x="1721097" y="292089"/>
                </a:cubicBezTo>
                <a:cubicBezTo>
                  <a:pt x="1470645" y="300176"/>
                  <a:pt x="1293700" y="235910"/>
                  <a:pt x="1069388" y="292089"/>
                </a:cubicBezTo>
                <a:cubicBezTo>
                  <a:pt x="845076" y="348268"/>
                  <a:pt x="553690" y="178839"/>
                  <a:pt x="62203" y="292089"/>
                </a:cubicBezTo>
                <a:cubicBezTo>
                  <a:pt x="29874" y="298125"/>
                  <a:pt x="-4278" y="257237"/>
                  <a:pt x="0" y="229886"/>
                </a:cubicBezTo>
                <a:cubicBezTo>
                  <a:pt x="-1788" y="177911"/>
                  <a:pt x="5575" y="119561"/>
                  <a:pt x="0" y="62203"/>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omic Sans MS" panose="030F0702030302020204" pitchFamily="66" charset="0"/>
              </a:rPr>
              <a:t>Read and complete.</a:t>
            </a:r>
          </a:p>
        </p:txBody>
      </p:sp>
      <p:sp>
        <p:nvSpPr>
          <p:cNvPr id="12" name="Rectangle: Rounded Corners 11">
            <a:extLst>
              <a:ext uri="{FF2B5EF4-FFF2-40B4-BE49-F238E27FC236}">
                <a16:creationId xmlns="" xmlns:a16="http://schemas.microsoft.com/office/drawing/2014/main" id="{9E462BC4-5A55-4C3E-84D3-607FF6AA0AE9}"/>
              </a:ext>
            </a:extLst>
          </p:cNvPr>
          <p:cNvSpPr/>
          <p:nvPr/>
        </p:nvSpPr>
        <p:spPr>
          <a:xfrm>
            <a:off x="115919" y="462335"/>
            <a:ext cx="8846049" cy="2547991"/>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There are different climates in Viet Nam. In the north, there are four seasons: spring, summer, autumn and winter. Spring is warm and humid. It has blooming flowers and festivals. Summer is sunny and hot. It is ideal for holidays. Autumn is cool and cloudy. Many festivals are in autumn. Winter is cold and dry. It is ideal for indoor sports. </a:t>
            </a:r>
          </a:p>
          <a:p>
            <a:pPr algn="just"/>
            <a:r>
              <a:rPr lang="en-US" sz="2000" dirty="0">
                <a:solidFill>
                  <a:srgbClr val="002060"/>
                </a:solidFill>
                <a:latin typeface="Comic Sans MS" panose="030F0702030302020204" pitchFamily="66" charset="0"/>
              </a:rPr>
              <a:t>In the south, there are two seasons: the dry season and the rainy season. In the dry season, the weather is dry and cool, but in the rainy season, it is rainy and humid.</a:t>
            </a:r>
          </a:p>
        </p:txBody>
      </p:sp>
      <p:graphicFrame>
        <p:nvGraphicFramePr>
          <p:cNvPr id="3" name="Table 2">
            <a:extLst>
              <a:ext uri="{FF2B5EF4-FFF2-40B4-BE49-F238E27FC236}">
                <a16:creationId xmlns="" xmlns:a16="http://schemas.microsoft.com/office/drawing/2014/main" id="{56C2CC70-7804-4BC5-8021-2D29A0CCC340}"/>
              </a:ext>
            </a:extLst>
          </p:cNvPr>
          <p:cNvGraphicFramePr>
            <a:graphicFrameLocks noGrp="1"/>
          </p:cNvGraphicFramePr>
          <p:nvPr>
            <p:extLst>
              <p:ext uri="{D42A27DB-BD31-4B8C-83A1-F6EECF244321}">
                <p14:modId xmlns:p14="http://schemas.microsoft.com/office/powerpoint/2010/main" val="2588960402"/>
              </p:ext>
            </p:extLst>
          </p:nvPr>
        </p:nvGraphicFramePr>
        <p:xfrm>
          <a:off x="192975" y="3041144"/>
          <a:ext cx="8691935" cy="2151749"/>
        </p:xfrm>
        <a:graphic>
          <a:graphicData uri="http://schemas.openxmlformats.org/drawingml/2006/table">
            <a:tbl>
              <a:tblPr/>
              <a:tblGrid>
                <a:gridCol w="2782021">
                  <a:extLst>
                    <a:ext uri="{9D8B030D-6E8A-4147-A177-3AD203B41FA5}">
                      <a16:colId xmlns="" xmlns:a16="http://schemas.microsoft.com/office/drawing/2014/main" val="489046039"/>
                    </a:ext>
                  </a:extLst>
                </a:gridCol>
                <a:gridCol w="2932400">
                  <a:extLst>
                    <a:ext uri="{9D8B030D-6E8A-4147-A177-3AD203B41FA5}">
                      <a16:colId xmlns="" xmlns:a16="http://schemas.microsoft.com/office/drawing/2014/main" val="3062048793"/>
                    </a:ext>
                  </a:extLst>
                </a:gridCol>
                <a:gridCol w="2977514">
                  <a:extLst>
                    <a:ext uri="{9D8B030D-6E8A-4147-A177-3AD203B41FA5}">
                      <a16:colId xmlns="" xmlns:a16="http://schemas.microsoft.com/office/drawing/2014/main" val="465248796"/>
                    </a:ext>
                  </a:extLst>
                </a:gridCol>
              </a:tblGrid>
              <a:tr h="357198">
                <a:tc>
                  <a:txBody>
                    <a:bodyPr/>
                    <a:lstStyle/>
                    <a:p>
                      <a:pPr algn="ctr"/>
                      <a:r>
                        <a:rPr lang="en-US" sz="1800" b="1" i="0" dirty="0">
                          <a:solidFill>
                            <a:srgbClr val="000000"/>
                          </a:solidFill>
                          <a:effectLst/>
                          <a:latin typeface="Comic Sans MS" panose="030F0702030302020204" pitchFamily="66" charset="0"/>
                        </a:rPr>
                        <a:t>Viet Nam </a:t>
                      </a:r>
                      <a:endParaRPr lang="en-US" sz="18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tc>
                  <a:txBody>
                    <a:bodyPr/>
                    <a:lstStyle/>
                    <a:p>
                      <a:pPr algn="ctr"/>
                      <a:r>
                        <a:rPr lang="en-US" sz="1800" b="1" i="0" dirty="0">
                          <a:solidFill>
                            <a:srgbClr val="000000"/>
                          </a:solidFill>
                          <a:effectLst/>
                          <a:latin typeface="Comic Sans MS" panose="030F0702030302020204" pitchFamily="66" charset="0"/>
                        </a:rPr>
                        <a:t>Seasons </a:t>
                      </a:r>
                      <a:endParaRPr lang="en-US" sz="18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tc>
                  <a:txBody>
                    <a:bodyPr/>
                    <a:lstStyle/>
                    <a:p>
                      <a:pPr algn="ctr"/>
                      <a:r>
                        <a:rPr lang="en-US" sz="1800" b="1" i="0" dirty="0">
                          <a:solidFill>
                            <a:srgbClr val="000000"/>
                          </a:solidFill>
                          <a:effectLst/>
                          <a:latin typeface="Comic Sans MS" panose="030F0702030302020204" pitchFamily="66" charset="0"/>
                        </a:rPr>
                        <a:t>Weather</a:t>
                      </a:r>
                      <a:endParaRPr lang="en-US" sz="18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150716683"/>
                  </a:ext>
                </a:extLst>
              </a:tr>
              <a:tr h="1160893">
                <a:tc>
                  <a:txBody>
                    <a:bodyPr/>
                    <a:lstStyle/>
                    <a:p>
                      <a:r>
                        <a:rPr lang="en-US" sz="1700" b="0" i="0">
                          <a:solidFill>
                            <a:srgbClr val="000000"/>
                          </a:solidFill>
                          <a:effectLst/>
                          <a:latin typeface="Comic Sans MS" panose="030F0702030302020204" pitchFamily="66" charset="0"/>
                        </a:rPr>
                        <a:t>In the north</a:t>
                      </a:r>
                      <a:endParaRPr lang="en-US" sz="1700">
                        <a:solidFill>
                          <a:srgbClr val="000000"/>
                        </a:solidFill>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700" b="0" i="0" dirty="0">
                          <a:solidFill>
                            <a:srgbClr val="000000"/>
                          </a:solidFill>
                          <a:effectLst/>
                          <a:latin typeface="Comic Sans MS" panose="030F0702030302020204" pitchFamily="66" charset="0"/>
                        </a:rPr>
                        <a:t>– spring</a:t>
                      </a:r>
                    </a:p>
                    <a:p>
                      <a:r>
                        <a:rPr lang="en-US" sz="1700" b="0" i="0" dirty="0">
                          <a:solidFill>
                            <a:srgbClr val="000000"/>
                          </a:solidFill>
                          <a:effectLst/>
                          <a:latin typeface="Comic Sans MS" panose="030F0702030302020204" pitchFamily="66" charset="0"/>
                        </a:rPr>
                        <a:t>– summer</a:t>
                      </a:r>
                    </a:p>
                    <a:p>
                      <a:r>
                        <a:rPr lang="en-US" sz="1700" b="0" i="0" dirty="0">
                          <a:solidFill>
                            <a:srgbClr val="000000"/>
                          </a:solidFill>
                          <a:effectLst/>
                          <a:latin typeface="Comic Sans MS" panose="030F0702030302020204" pitchFamily="66" charset="0"/>
                        </a:rPr>
                        <a:t>– autumn</a:t>
                      </a:r>
                    </a:p>
                    <a:p>
                      <a:r>
                        <a:rPr lang="en-US" sz="1700" b="0" i="0" dirty="0">
                          <a:solidFill>
                            <a:srgbClr val="000000"/>
                          </a:solidFill>
                          <a:effectLst/>
                          <a:latin typeface="Comic Sans MS" panose="030F0702030302020204" pitchFamily="66" charset="0"/>
                        </a:rPr>
                        <a:t>– winter</a:t>
                      </a:r>
                      <a:endParaRPr lang="en-US" sz="1700" dirty="0">
                        <a:solidFill>
                          <a:srgbClr val="000000"/>
                        </a:solidFill>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700" b="0" i="0" dirty="0">
                          <a:solidFill>
                            <a:srgbClr val="000000"/>
                          </a:solidFill>
                          <a:effectLst/>
                          <a:latin typeface="Comic Sans MS" panose="030F0702030302020204" pitchFamily="66" charset="0"/>
                        </a:rPr>
                        <a:t>– warm and humid</a:t>
                      </a:r>
                    </a:p>
                    <a:p>
                      <a:r>
                        <a:rPr lang="en-US" sz="1700" b="0" i="0" dirty="0">
                          <a:solidFill>
                            <a:srgbClr val="000000"/>
                          </a:solidFill>
                          <a:effectLst/>
                          <a:latin typeface="Comic Sans MS" panose="030F0702030302020204" pitchFamily="66" charset="0"/>
                        </a:rPr>
                        <a:t>– (1) ______________</a:t>
                      </a:r>
                    </a:p>
                    <a:p>
                      <a:r>
                        <a:rPr lang="en-US" sz="1700" b="0" i="0" dirty="0">
                          <a:solidFill>
                            <a:srgbClr val="000000"/>
                          </a:solidFill>
                          <a:effectLst/>
                          <a:latin typeface="Comic Sans MS" panose="030F0702030302020204" pitchFamily="66" charset="0"/>
                        </a:rPr>
                        <a:t>– (2) ______________</a:t>
                      </a:r>
                    </a:p>
                    <a:p>
                      <a:r>
                        <a:rPr lang="en-US" sz="1700" b="0" i="0" dirty="0">
                          <a:solidFill>
                            <a:srgbClr val="000000"/>
                          </a:solidFill>
                          <a:effectLst/>
                          <a:latin typeface="Comic Sans MS" panose="030F0702030302020204" pitchFamily="66" charset="0"/>
                        </a:rPr>
                        <a:t>– (3) ______________</a:t>
                      </a:r>
                      <a:endParaRPr lang="en-US" sz="1700" dirty="0">
                        <a:solidFill>
                          <a:srgbClr val="000000"/>
                        </a:solidFill>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extLst>
                  <a:ext uri="{0D108BD9-81ED-4DB2-BD59-A6C34878D82A}">
                    <a16:rowId xmlns="" xmlns:a16="http://schemas.microsoft.com/office/drawing/2014/main" val="1522652265"/>
                  </a:ext>
                </a:extLst>
              </a:tr>
              <a:tr h="625096">
                <a:tc>
                  <a:txBody>
                    <a:bodyPr/>
                    <a:lstStyle/>
                    <a:p>
                      <a:r>
                        <a:rPr lang="en-US" sz="1700" b="0" i="0" dirty="0">
                          <a:solidFill>
                            <a:srgbClr val="000000"/>
                          </a:solidFill>
                          <a:effectLst/>
                          <a:latin typeface="Comic Sans MS" panose="030F0702030302020204" pitchFamily="66" charset="0"/>
                        </a:rPr>
                        <a:t>In the south</a:t>
                      </a:r>
                      <a:endParaRPr lang="en-US" sz="1700" dirty="0">
                        <a:solidFill>
                          <a:srgbClr val="000000"/>
                        </a:solidFill>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700" b="0" i="0" dirty="0">
                          <a:solidFill>
                            <a:srgbClr val="000000"/>
                          </a:solidFill>
                          <a:effectLst/>
                          <a:latin typeface="Comic Sans MS" panose="030F0702030302020204" pitchFamily="66" charset="0"/>
                        </a:rPr>
                        <a:t>– (4) ___________</a:t>
                      </a:r>
                    </a:p>
                    <a:p>
                      <a:r>
                        <a:rPr lang="en-US" sz="1700" b="0" i="0" dirty="0">
                          <a:solidFill>
                            <a:srgbClr val="000000"/>
                          </a:solidFill>
                          <a:effectLst/>
                          <a:latin typeface="Comic Sans MS" panose="030F0702030302020204" pitchFamily="66" charset="0"/>
                        </a:rPr>
                        <a:t>– (5) ___________</a:t>
                      </a:r>
                      <a:endParaRPr lang="en-US" sz="1700" dirty="0">
                        <a:solidFill>
                          <a:srgbClr val="000000"/>
                        </a:solidFill>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700" b="0" i="0" dirty="0">
                          <a:solidFill>
                            <a:srgbClr val="000000"/>
                          </a:solidFill>
                          <a:effectLst/>
                          <a:latin typeface="Comic Sans MS" panose="030F0702030302020204" pitchFamily="66" charset="0"/>
                        </a:rPr>
                        <a:t>– dry and cool</a:t>
                      </a:r>
                    </a:p>
                    <a:p>
                      <a:r>
                        <a:rPr lang="en-US" sz="1700" b="0" i="0" dirty="0">
                          <a:solidFill>
                            <a:srgbClr val="000000"/>
                          </a:solidFill>
                          <a:effectLst/>
                          <a:latin typeface="Comic Sans MS" panose="030F0702030302020204" pitchFamily="66" charset="0"/>
                        </a:rPr>
                        <a:t>– rainy and humid</a:t>
                      </a:r>
                      <a:endParaRPr lang="en-US" sz="1700" dirty="0">
                        <a:solidFill>
                          <a:srgbClr val="000000"/>
                        </a:solidFill>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extLst>
                  <a:ext uri="{0D108BD9-81ED-4DB2-BD59-A6C34878D82A}">
                    <a16:rowId xmlns="" xmlns:a16="http://schemas.microsoft.com/office/drawing/2014/main" val="1442012042"/>
                  </a:ext>
                </a:extLst>
              </a:tr>
            </a:tbl>
          </a:graphicData>
        </a:graphic>
      </p:graphicFrame>
    </p:spTree>
    <p:extLst>
      <p:ext uri="{BB962C8B-B14F-4D97-AF65-F5344CB8AC3E}">
        <p14:creationId xmlns:p14="http://schemas.microsoft.com/office/powerpoint/2010/main" val="3096636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F81B6F8-A9B4-4981-B7B4-2ABD577A362C}"/>
              </a:ext>
            </a:extLst>
          </p:cNvPr>
          <p:cNvSpPr/>
          <p:nvPr/>
        </p:nvSpPr>
        <p:spPr>
          <a:xfrm>
            <a:off x="2724709" y="88055"/>
            <a:ext cx="3694582" cy="429530"/>
          </a:xfrm>
          <a:custGeom>
            <a:avLst/>
            <a:gdLst>
              <a:gd name="connsiteX0" fmla="*/ 0 w 3694582"/>
              <a:gd name="connsiteY0" fmla="*/ 91473 h 429530"/>
              <a:gd name="connsiteX1" fmla="*/ 91473 w 3694582"/>
              <a:gd name="connsiteY1" fmla="*/ 0 h 429530"/>
              <a:gd name="connsiteX2" fmla="*/ 571397 w 3694582"/>
              <a:gd name="connsiteY2" fmla="*/ 0 h 429530"/>
              <a:gd name="connsiteX3" fmla="*/ 1156669 w 3694582"/>
              <a:gd name="connsiteY3" fmla="*/ 0 h 429530"/>
              <a:gd name="connsiteX4" fmla="*/ 1812175 w 3694582"/>
              <a:gd name="connsiteY4" fmla="*/ 0 h 429530"/>
              <a:gd name="connsiteX5" fmla="*/ 2327215 w 3694582"/>
              <a:gd name="connsiteY5" fmla="*/ 0 h 429530"/>
              <a:gd name="connsiteX6" fmla="*/ 2947604 w 3694582"/>
              <a:gd name="connsiteY6" fmla="*/ 0 h 429530"/>
              <a:gd name="connsiteX7" fmla="*/ 3603109 w 3694582"/>
              <a:gd name="connsiteY7" fmla="*/ 0 h 429530"/>
              <a:gd name="connsiteX8" fmla="*/ 3694582 w 3694582"/>
              <a:gd name="connsiteY8" fmla="*/ 91473 h 429530"/>
              <a:gd name="connsiteX9" fmla="*/ 3694582 w 3694582"/>
              <a:gd name="connsiteY9" fmla="*/ 338057 h 429530"/>
              <a:gd name="connsiteX10" fmla="*/ 3603109 w 3694582"/>
              <a:gd name="connsiteY10" fmla="*/ 429530 h 429530"/>
              <a:gd name="connsiteX11" fmla="*/ 2982720 w 3694582"/>
              <a:gd name="connsiteY11" fmla="*/ 429530 h 429530"/>
              <a:gd name="connsiteX12" fmla="*/ 2467680 w 3694582"/>
              <a:gd name="connsiteY12" fmla="*/ 429530 h 429530"/>
              <a:gd name="connsiteX13" fmla="*/ 1882407 w 3694582"/>
              <a:gd name="connsiteY13" fmla="*/ 429530 h 429530"/>
              <a:gd name="connsiteX14" fmla="*/ 1262018 w 3694582"/>
              <a:gd name="connsiteY14" fmla="*/ 429530 h 429530"/>
              <a:gd name="connsiteX15" fmla="*/ 606513 w 3694582"/>
              <a:gd name="connsiteY15" fmla="*/ 429530 h 429530"/>
              <a:gd name="connsiteX16" fmla="*/ 91473 w 3694582"/>
              <a:gd name="connsiteY16" fmla="*/ 429530 h 429530"/>
              <a:gd name="connsiteX17" fmla="*/ 0 w 3694582"/>
              <a:gd name="connsiteY17" fmla="*/ 338057 h 429530"/>
              <a:gd name="connsiteX18" fmla="*/ 0 w 3694582"/>
              <a:gd name="connsiteY18" fmla="*/ 91473 h 42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4582" h="429530" fill="none" extrusionOk="0">
                <a:moveTo>
                  <a:pt x="0" y="91473"/>
                </a:moveTo>
                <a:cubicBezTo>
                  <a:pt x="6886" y="44024"/>
                  <a:pt x="36163" y="1109"/>
                  <a:pt x="91473" y="0"/>
                </a:cubicBezTo>
                <a:cubicBezTo>
                  <a:pt x="284937" y="-31818"/>
                  <a:pt x="367927" y="21388"/>
                  <a:pt x="571397" y="0"/>
                </a:cubicBezTo>
                <a:cubicBezTo>
                  <a:pt x="774867" y="-21388"/>
                  <a:pt x="930098" y="58529"/>
                  <a:pt x="1156669" y="0"/>
                </a:cubicBezTo>
                <a:cubicBezTo>
                  <a:pt x="1383240" y="-58529"/>
                  <a:pt x="1577537" y="77093"/>
                  <a:pt x="1812175" y="0"/>
                </a:cubicBezTo>
                <a:cubicBezTo>
                  <a:pt x="2046813" y="-77093"/>
                  <a:pt x="2192089" y="5461"/>
                  <a:pt x="2327215" y="0"/>
                </a:cubicBezTo>
                <a:cubicBezTo>
                  <a:pt x="2462341" y="-5461"/>
                  <a:pt x="2777554" y="2789"/>
                  <a:pt x="2947604" y="0"/>
                </a:cubicBezTo>
                <a:cubicBezTo>
                  <a:pt x="3117654" y="-2789"/>
                  <a:pt x="3357118" y="76297"/>
                  <a:pt x="3603109" y="0"/>
                </a:cubicBezTo>
                <a:cubicBezTo>
                  <a:pt x="3665303" y="-3903"/>
                  <a:pt x="3693396" y="43081"/>
                  <a:pt x="3694582" y="91473"/>
                </a:cubicBezTo>
                <a:cubicBezTo>
                  <a:pt x="3720070" y="151429"/>
                  <a:pt x="3679873" y="248450"/>
                  <a:pt x="3694582" y="338057"/>
                </a:cubicBezTo>
                <a:cubicBezTo>
                  <a:pt x="3700181" y="397112"/>
                  <a:pt x="3654692" y="434830"/>
                  <a:pt x="3603109" y="429530"/>
                </a:cubicBezTo>
                <a:cubicBezTo>
                  <a:pt x="3300882" y="498338"/>
                  <a:pt x="3165620" y="414402"/>
                  <a:pt x="2982720" y="429530"/>
                </a:cubicBezTo>
                <a:cubicBezTo>
                  <a:pt x="2799820" y="444658"/>
                  <a:pt x="2570725" y="401840"/>
                  <a:pt x="2467680" y="429530"/>
                </a:cubicBezTo>
                <a:cubicBezTo>
                  <a:pt x="2364635" y="457220"/>
                  <a:pt x="2081788" y="386737"/>
                  <a:pt x="1882407" y="429530"/>
                </a:cubicBezTo>
                <a:cubicBezTo>
                  <a:pt x="1683026" y="472323"/>
                  <a:pt x="1563074" y="386892"/>
                  <a:pt x="1262018" y="429530"/>
                </a:cubicBezTo>
                <a:cubicBezTo>
                  <a:pt x="960962" y="472168"/>
                  <a:pt x="781853" y="387912"/>
                  <a:pt x="606513" y="429530"/>
                </a:cubicBezTo>
                <a:cubicBezTo>
                  <a:pt x="431173" y="471148"/>
                  <a:pt x="262507" y="400962"/>
                  <a:pt x="91473" y="429530"/>
                </a:cubicBezTo>
                <a:cubicBezTo>
                  <a:pt x="43148" y="423013"/>
                  <a:pt x="-8473" y="381968"/>
                  <a:pt x="0" y="338057"/>
                </a:cubicBezTo>
                <a:cubicBezTo>
                  <a:pt x="-6422" y="256677"/>
                  <a:pt x="16373" y="187348"/>
                  <a:pt x="0" y="91473"/>
                </a:cubicBezTo>
                <a:close/>
              </a:path>
              <a:path w="3694582" h="429530" stroke="0" extrusionOk="0">
                <a:moveTo>
                  <a:pt x="0" y="91473"/>
                </a:moveTo>
                <a:cubicBezTo>
                  <a:pt x="-9367" y="29269"/>
                  <a:pt x="50107" y="-5196"/>
                  <a:pt x="91473" y="0"/>
                </a:cubicBezTo>
                <a:cubicBezTo>
                  <a:pt x="233683" y="-34465"/>
                  <a:pt x="368659" y="13911"/>
                  <a:pt x="571397" y="0"/>
                </a:cubicBezTo>
                <a:cubicBezTo>
                  <a:pt x="774135" y="-13911"/>
                  <a:pt x="872600" y="35346"/>
                  <a:pt x="1051320" y="0"/>
                </a:cubicBezTo>
                <a:cubicBezTo>
                  <a:pt x="1230040" y="-35346"/>
                  <a:pt x="1431606" y="59760"/>
                  <a:pt x="1566360" y="0"/>
                </a:cubicBezTo>
                <a:cubicBezTo>
                  <a:pt x="1701114" y="-59760"/>
                  <a:pt x="1869749" y="54639"/>
                  <a:pt x="2116516" y="0"/>
                </a:cubicBezTo>
                <a:cubicBezTo>
                  <a:pt x="2363283" y="-54639"/>
                  <a:pt x="2511251" y="53497"/>
                  <a:pt x="2701789" y="0"/>
                </a:cubicBezTo>
                <a:cubicBezTo>
                  <a:pt x="2892327" y="-53497"/>
                  <a:pt x="3374893" y="12976"/>
                  <a:pt x="3603109" y="0"/>
                </a:cubicBezTo>
                <a:cubicBezTo>
                  <a:pt x="3650962" y="3547"/>
                  <a:pt x="3696815" y="35290"/>
                  <a:pt x="3694582" y="91473"/>
                </a:cubicBezTo>
                <a:cubicBezTo>
                  <a:pt x="3720428" y="141046"/>
                  <a:pt x="3669367" y="268916"/>
                  <a:pt x="3694582" y="338057"/>
                </a:cubicBezTo>
                <a:cubicBezTo>
                  <a:pt x="3691660" y="382593"/>
                  <a:pt x="3657699" y="431536"/>
                  <a:pt x="3603109" y="429530"/>
                </a:cubicBezTo>
                <a:cubicBezTo>
                  <a:pt x="3462732" y="492458"/>
                  <a:pt x="3244161" y="411744"/>
                  <a:pt x="2982720" y="429530"/>
                </a:cubicBezTo>
                <a:cubicBezTo>
                  <a:pt x="2721279" y="447316"/>
                  <a:pt x="2533974" y="370331"/>
                  <a:pt x="2327215" y="429530"/>
                </a:cubicBezTo>
                <a:cubicBezTo>
                  <a:pt x="2120456" y="488729"/>
                  <a:pt x="2020968" y="425754"/>
                  <a:pt x="1812175" y="429530"/>
                </a:cubicBezTo>
                <a:cubicBezTo>
                  <a:pt x="1603382" y="433306"/>
                  <a:pt x="1380000" y="367256"/>
                  <a:pt x="1226902" y="429530"/>
                </a:cubicBezTo>
                <a:cubicBezTo>
                  <a:pt x="1073804" y="491804"/>
                  <a:pt x="892085" y="383562"/>
                  <a:pt x="641629" y="429530"/>
                </a:cubicBezTo>
                <a:cubicBezTo>
                  <a:pt x="391173" y="475498"/>
                  <a:pt x="211331" y="400013"/>
                  <a:pt x="91473" y="429530"/>
                </a:cubicBezTo>
                <a:cubicBezTo>
                  <a:pt x="38043" y="430727"/>
                  <a:pt x="-2798" y="382206"/>
                  <a:pt x="0" y="338057"/>
                </a:cubicBezTo>
                <a:cubicBezTo>
                  <a:pt x="-22335" y="273680"/>
                  <a:pt x="27436" y="171595"/>
                  <a:pt x="0" y="91473"/>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omic Sans MS" panose="030F0702030302020204" pitchFamily="66" charset="0"/>
              </a:rPr>
              <a:t>Read and complete.</a:t>
            </a:r>
          </a:p>
        </p:txBody>
      </p:sp>
      <p:sp>
        <p:nvSpPr>
          <p:cNvPr id="12" name="Rectangle: Rounded Corners 11">
            <a:extLst>
              <a:ext uri="{FF2B5EF4-FFF2-40B4-BE49-F238E27FC236}">
                <a16:creationId xmlns="" xmlns:a16="http://schemas.microsoft.com/office/drawing/2014/main" id="{9E462BC4-5A55-4C3E-84D3-607FF6AA0AE9}"/>
              </a:ext>
            </a:extLst>
          </p:cNvPr>
          <p:cNvSpPr/>
          <p:nvPr/>
        </p:nvSpPr>
        <p:spPr>
          <a:xfrm>
            <a:off x="78520" y="609600"/>
            <a:ext cx="8986960" cy="2338077"/>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800" dirty="0">
                <a:solidFill>
                  <a:srgbClr val="002060"/>
                </a:solidFill>
                <a:latin typeface="Comic Sans MS" panose="030F0702030302020204" pitchFamily="66" charset="0"/>
              </a:rPr>
              <a:t>There are different climates in Viet Nam. In the north, there are four seasons: spring, summer, autumn and winter. Spring is warm and humid. It has blooming flowers and festivals. Summer is sunny and hot. It is ideal for holidays. Autumn is cool and cloudy. Many festivals are in autumn. Winter is cold and dry. It is ideal for indoor sports. </a:t>
            </a:r>
          </a:p>
          <a:p>
            <a:pPr algn="just"/>
            <a:r>
              <a:rPr lang="en-US" sz="1800" dirty="0">
                <a:solidFill>
                  <a:srgbClr val="002060"/>
                </a:solidFill>
                <a:latin typeface="Comic Sans MS" panose="030F0702030302020204" pitchFamily="66" charset="0"/>
              </a:rPr>
              <a:t>In the south, there are two seasons: the dry season and the rainy season. In the dry season, the weather is dry and cool, but in the rainy season, it is rainy and humid.</a:t>
            </a:r>
          </a:p>
        </p:txBody>
      </p:sp>
      <p:graphicFrame>
        <p:nvGraphicFramePr>
          <p:cNvPr id="3" name="Table 2">
            <a:extLst>
              <a:ext uri="{FF2B5EF4-FFF2-40B4-BE49-F238E27FC236}">
                <a16:creationId xmlns="" xmlns:a16="http://schemas.microsoft.com/office/drawing/2014/main" id="{56C2CC70-7804-4BC5-8021-2D29A0CCC340}"/>
              </a:ext>
            </a:extLst>
          </p:cNvPr>
          <p:cNvGraphicFramePr>
            <a:graphicFrameLocks noGrp="1"/>
          </p:cNvGraphicFramePr>
          <p:nvPr>
            <p:extLst>
              <p:ext uri="{D42A27DB-BD31-4B8C-83A1-F6EECF244321}">
                <p14:modId xmlns:p14="http://schemas.microsoft.com/office/powerpoint/2010/main" val="3364661141"/>
              </p:ext>
            </p:extLst>
          </p:nvPr>
        </p:nvGraphicFramePr>
        <p:xfrm>
          <a:off x="318304" y="2947677"/>
          <a:ext cx="8507392" cy="2194560"/>
        </p:xfrm>
        <a:graphic>
          <a:graphicData uri="http://schemas.openxmlformats.org/drawingml/2006/table">
            <a:tbl>
              <a:tblPr/>
              <a:tblGrid>
                <a:gridCol w="2722954">
                  <a:extLst>
                    <a:ext uri="{9D8B030D-6E8A-4147-A177-3AD203B41FA5}">
                      <a16:colId xmlns="" xmlns:a16="http://schemas.microsoft.com/office/drawing/2014/main" val="489046039"/>
                    </a:ext>
                  </a:extLst>
                </a:gridCol>
                <a:gridCol w="2870141">
                  <a:extLst>
                    <a:ext uri="{9D8B030D-6E8A-4147-A177-3AD203B41FA5}">
                      <a16:colId xmlns="" xmlns:a16="http://schemas.microsoft.com/office/drawing/2014/main" val="3062048793"/>
                    </a:ext>
                  </a:extLst>
                </a:gridCol>
                <a:gridCol w="2914297">
                  <a:extLst>
                    <a:ext uri="{9D8B030D-6E8A-4147-A177-3AD203B41FA5}">
                      <a16:colId xmlns="" xmlns:a16="http://schemas.microsoft.com/office/drawing/2014/main" val="465248796"/>
                    </a:ext>
                  </a:extLst>
                </a:gridCol>
              </a:tblGrid>
              <a:tr h="0">
                <a:tc>
                  <a:txBody>
                    <a:bodyPr/>
                    <a:lstStyle/>
                    <a:p>
                      <a:pPr algn="ctr"/>
                      <a:r>
                        <a:rPr lang="en-US" sz="1800" b="1" i="0" dirty="0">
                          <a:solidFill>
                            <a:srgbClr val="000000"/>
                          </a:solidFill>
                          <a:effectLst/>
                          <a:latin typeface="Comic Sans MS" panose="030F0702030302020204" pitchFamily="66" charset="0"/>
                        </a:rPr>
                        <a:t>Viet Nam </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tc>
                  <a:txBody>
                    <a:bodyPr/>
                    <a:lstStyle/>
                    <a:p>
                      <a:pPr algn="ctr"/>
                      <a:r>
                        <a:rPr lang="en-US" sz="1800" b="1" i="0">
                          <a:solidFill>
                            <a:srgbClr val="000000"/>
                          </a:solidFill>
                          <a:effectLst/>
                          <a:latin typeface="Comic Sans MS" panose="030F0702030302020204" pitchFamily="66" charset="0"/>
                        </a:rPr>
                        <a:t>Seasons </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tc>
                  <a:txBody>
                    <a:bodyPr/>
                    <a:lstStyle/>
                    <a:p>
                      <a:pPr algn="ctr"/>
                      <a:r>
                        <a:rPr lang="en-US" sz="1800" b="1" i="0">
                          <a:solidFill>
                            <a:srgbClr val="000000"/>
                          </a:solidFill>
                          <a:effectLst/>
                          <a:latin typeface="Comic Sans MS" panose="030F0702030302020204" pitchFamily="66" charset="0"/>
                        </a:rPr>
                        <a:t>Weather</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150716683"/>
                  </a:ext>
                </a:extLst>
              </a:tr>
              <a:tr h="0">
                <a:tc>
                  <a:txBody>
                    <a:bodyPr/>
                    <a:lstStyle/>
                    <a:p>
                      <a:r>
                        <a:rPr lang="en-US" sz="1800" b="0" i="0" dirty="0">
                          <a:solidFill>
                            <a:srgbClr val="000000"/>
                          </a:solidFill>
                          <a:effectLst/>
                          <a:latin typeface="Comic Sans MS" panose="030F0702030302020204" pitchFamily="66" charset="0"/>
                        </a:rPr>
                        <a:t>In the north</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800" b="0" i="0" dirty="0">
                          <a:solidFill>
                            <a:srgbClr val="000000"/>
                          </a:solidFill>
                          <a:effectLst/>
                          <a:latin typeface="Comic Sans MS" panose="030F0702030302020204" pitchFamily="66" charset="0"/>
                        </a:rPr>
                        <a:t>– spring</a:t>
                      </a:r>
                    </a:p>
                    <a:p>
                      <a:r>
                        <a:rPr lang="en-US" sz="1800" b="0" i="0" dirty="0">
                          <a:solidFill>
                            <a:srgbClr val="000000"/>
                          </a:solidFill>
                          <a:effectLst/>
                          <a:latin typeface="Comic Sans MS" panose="030F0702030302020204" pitchFamily="66" charset="0"/>
                        </a:rPr>
                        <a:t>– summer</a:t>
                      </a:r>
                    </a:p>
                    <a:p>
                      <a:r>
                        <a:rPr lang="en-US" sz="1800" b="0" i="0" dirty="0">
                          <a:solidFill>
                            <a:srgbClr val="000000"/>
                          </a:solidFill>
                          <a:effectLst/>
                          <a:latin typeface="Comic Sans MS" panose="030F0702030302020204" pitchFamily="66" charset="0"/>
                        </a:rPr>
                        <a:t>– autumn</a:t>
                      </a:r>
                    </a:p>
                    <a:p>
                      <a:r>
                        <a:rPr lang="en-US" sz="1800" b="0" i="0" dirty="0">
                          <a:solidFill>
                            <a:srgbClr val="000000"/>
                          </a:solidFill>
                          <a:effectLst/>
                          <a:latin typeface="Comic Sans MS" panose="030F0702030302020204" pitchFamily="66" charset="0"/>
                        </a:rPr>
                        <a:t>– winter</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800" b="0" i="0">
                          <a:solidFill>
                            <a:srgbClr val="000000"/>
                          </a:solidFill>
                          <a:effectLst/>
                          <a:latin typeface="Comic Sans MS" panose="030F0702030302020204" pitchFamily="66" charset="0"/>
                        </a:rPr>
                        <a:t>– warm and humid</a:t>
                      </a:r>
                    </a:p>
                    <a:p>
                      <a:r>
                        <a:rPr lang="en-US" sz="1800" b="0" i="0">
                          <a:solidFill>
                            <a:srgbClr val="000000"/>
                          </a:solidFill>
                          <a:effectLst/>
                          <a:latin typeface="Comic Sans MS" panose="030F0702030302020204" pitchFamily="66" charset="0"/>
                        </a:rPr>
                        <a:t>– (1) </a:t>
                      </a:r>
                      <a:r>
                        <a:rPr lang="en-US" sz="1050" b="0" i="0">
                          <a:solidFill>
                            <a:srgbClr val="808285"/>
                          </a:solidFill>
                          <a:effectLst/>
                          <a:latin typeface="Comic Sans MS" panose="030F0702030302020204" pitchFamily="66" charset="0"/>
                        </a:rPr>
                        <a:t>_______________________</a:t>
                      </a:r>
                    </a:p>
                    <a:p>
                      <a:r>
                        <a:rPr lang="en-US" sz="1800" b="0" i="0">
                          <a:solidFill>
                            <a:srgbClr val="000000"/>
                          </a:solidFill>
                          <a:effectLst/>
                          <a:latin typeface="Comic Sans MS" panose="030F0702030302020204" pitchFamily="66" charset="0"/>
                        </a:rPr>
                        <a:t>– (2) </a:t>
                      </a:r>
                      <a:r>
                        <a:rPr lang="en-US" sz="1050" b="0" i="0">
                          <a:solidFill>
                            <a:srgbClr val="808285"/>
                          </a:solidFill>
                          <a:effectLst/>
                          <a:latin typeface="Comic Sans MS" panose="030F0702030302020204" pitchFamily="66" charset="0"/>
                        </a:rPr>
                        <a:t>_______________________</a:t>
                      </a:r>
                    </a:p>
                    <a:p>
                      <a:r>
                        <a:rPr lang="en-US" sz="1800" b="0" i="0">
                          <a:solidFill>
                            <a:srgbClr val="000000"/>
                          </a:solidFill>
                          <a:effectLst/>
                          <a:latin typeface="Comic Sans MS" panose="030F0702030302020204" pitchFamily="66" charset="0"/>
                        </a:rPr>
                        <a:t>– (3) </a:t>
                      </a:r>
                      <a:r>
                        <a:rPr lang="en-US" sz="1050" b="0" i="0">
                          <a:solidFill>
                            <a:srgbClr val="808285"/>
                          </a:solidFill>
                          <a:effectLst/>
                          <a:latin typeface="Comic Sans MS" panose="030F0702030302020204" pitchFamily="66" charset="0"/>
                        </a:rPr>
                        <a:t>_______________________</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extLst>
                  <a:ext uri="{0D108BD9-81ED-4DB2-BD59-A6C34878D82A}">
                    <a16:rowId xmlns="" xmlns:a16="http://schemas.microsoft.com/office/drawing/2014/main" val="1522652265"/>
                  </a:ext>
                </a:extLst>
              </a:tr>
              <a:tr h="0">
                <a:tc>
                  <a:txBody>
                    <a:bodyPr/>
                    <a:lstStyle/>
                    <a:p>
                      <a:r>
                        <a:rPr lang="en-US" sz="1800" b="0" i="0">
                          <a:solidFill>
                            <a:srgbClr val="000000"/>
                          </a:solidFill>
                          <a:effectLst/>
                          <a:latin typeface="Comic Sans MS" panose="030F0702030302020204" pitchFamily="66" charset="0"/>
                        </a:rPr>
                        <a:t>In the south</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800" b="0" i="0">
                          <a:solidFill>
                            <a:srgbClr val="000000"/>
                          </a:solidFill>
                          <a:effectLst/>
                          <a:latin typeface="Comic Sans MS" panose="030F0702030302020204" pitchFamily="66" charset="0"/>
                        </a:rPr>
                        <a:t>– (4) </a:t>
                      </a:r>
                      <a:r>
                        <a:rPr lang="en-US" sz="1050" b="0" i="0">
                          <a:solidFill>
                            <a:srgbClr val="808285"/>
                          </a:solidFill>
                          <a:effectLst/>
                          <a:latin typeface="Comic Sans MS" panose="030F0702030302020204" pitchFamily="66" charset="0"/>
                        </a:rPr>
                        <a:t>_______________________</a:t>
                      </a:r>
                    </a:p>
                    <a:p>
                      <a:r>
                        <a:rPr lang="en-US" sz="1800" b="0" i="0">
                          <a:solidFill>
                            <a:srgbClr val="000000"/>
                          </a:solidFill>
                          <a:effectLst/>
                          <a:latin typeface="Comic Sans MS" panose="030F0702030302020204" pitchFamily="66" charset="0"/>
                        </a:rPr>
                        <a:t>– (5) </a:t>
                      </a:r>
                      <a:r>
                        <a:rPr lang="en-US" sz="1050" b="0" i="0">
                          <a:solidFill>
                            <a:srgbClr val="808285"/>
                          </a:solidFill>
                          <a:effectLst/>
                          <a:latin typeface="Comic Sans MS" panose="030F0702030302020204" pitchFamily="66" charset="0"/>
                        </a:rPr>
                        <a:t>_______________________</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800" b="0" i="0" dirty="0">
                          <a:solidFill>
                            <a:srgbClr val="000000"/>
                          </a:solidFill>
                          <a:effectLst/>
                          <a:latin typeface="Comic Sans MS" panose="030F0702030302020204" pitchFamily="66" charset="0"/>
                        </a:rPr>
                        <a:t>– dry and cool</a:t>
                      </a:r>
                    </a:p>
                    <a:p>
                      <a:r>
                        <a:rPr lang="en-US" sz="1800" b="0" i="0" dirty="0">
                          <a:solidFill>
                            <a:srgbClr val="000000"/>
                          </a:solidFill>
                          <a:effectLst/>
                          <a:latin typeface="Comic Sans MS" panose="030F0702030302020204" pitchFamily="66" charset="0"/>
                        </a:rPr>
                        <a:t>– rainy and humid</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extLst>
                  <a:ext uri="{0D108BD9-81ED-4DB2-BD59-A6C34878D82A}">
                    <a16:rowId xmlns="" xmlns:a16="http://schemas.microsoft.com/office/drawing/2014/main" val="1442012042"/>
                  </a:ext>
                </a:extLst>
              </a:tr>
            </a:tbl>
          </a:graphicData>
        </a:graphic>
      </p:graphicFrame>
    </p:spTree>
    <p:extLst>
      <p:ext uri="{BB962C8B-B14F-4D97-AF65-F5344CB8AC3E}">
        <p14:creationId xmlns:p14="http://schemas.microsoft.com/office/powerpoint/2010/main" val="11917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F81B6F8-A9B4-4981-B7B4-2ABD577A362C}"/>
              </a:ext>
            </a:extLst>
          </p:cNvPr>
          <p:cNvSpPr/>
          <p:nvPr/>
        </p:nvSpPr>
        <p:spPr>
          <a:xfrm>
            <a:off x="2733753" y="40290"/>
            <a:ext cx="3661009" cy="408284"/>
          </a:xfrm>
          <a:custGeom>
            <a:avLst/>
            <a:gdLst>
              <a:gd name="connsiteX0" fmla="*/ 0 w 3661009"/>
              <a:gd name="connsiteY0" fmla="*/ 86948 h 408284"/>
              <a:gd name="connsiteX1" fmla="*/ 86948 w 3661009"/>
              <a:gd name="connsiteY1" fmla="*/ 0 h 408284"/>
              <a:gd name="connsiteX2" fmla="*/ 563520 w 3661009"/>
              <a:gd name="connsiteY2" fmla="*/ 0 h 408284"/>
              <a:gd name="connsiteX3" fmla="*/ 1144706 w 3661009"/>
              <a:gd name="connsiteY3" fmla="*/ 0 h 408284"/>
              <a:gd name="connsiteX4" fmla="*/ 1795633 w 3661009"/>
              <a:gd name="connsiteY4" fmla="*/ 0 h 408284"/>
              <a:gd name="connsiteX5" fmla="*/ 2307077 w 3661009"/>
              <a:gd name="connsiteY5" fmla="*/ 0 h 408284"/>
              <a:gd name="connsiteX6" fmla="*/ 2923133 w 3661009"/>
              <a:gd name="connsiteY6" fmla="*/ 0 h 408284"/>
              <a:gd name="connsiteX7" fmla="*/ 3574061 w 3661009"/>
              <a:gd name="connsiteY7" fmla="*/ 0 h 408284"/>
              <a:gd name="connsiteX8" fmla="*/ 3661009 w 3661009"/>
              <a:gd name="connsiteY8" fmla="*/ 86948 h 408284"/>
              <a:gd name="connsiteX9" fmla="*/ 3661009 w 3661009"/>
              <a:gd name="connsiteY9" fmla="*/ 321336 h 408284"/>
              <a:gd name="connsiteX10" fmla="*/ 3574061 w 3661009"/>
              <a:gd name="connsiteY10" fmla="*/ 408284 h 408284"/>
              <a:gd name="connsiteX11" fmla="*/ 2958004 w 3661009"/>
              <a:gd name="connsiteY11" fmla="*/ 408284 h 408284"/>
              <a:gd name="connsiteX12" fmla="*/ 2446561 w 3661009"/>
              <a:gd name="connsiteY12" fmla="*/ 408284 h 408284"/>
              <a:gd name="connsiteX13" fmla="*/ 1865376 w 3661009"/>
              <a:gd name="connsiteY13" fmla="*/ 408284 h 408284"/>
              <a:gd name="connsiteX14" fmla="*/ 1249319 w 3661009"/>
              <a:gd name="connsiteY14" fmla="*/ 408284 h 408284"/>
              <a:gd name="connsiteX15" fmla="*/ 598391 w 3661009"/>
              <a:gd name="connsiteY15" fmla="*/ 408284 h 408284"/>
              <a:gd name="connsiteX16" fmla="*/ 86948 w 3661009"/>
              <a:gd name="connsiteY16" fmla="*/ 408284 h 408284"/>
              <a:gd name="connsiteX17" fmla="*/ 0 w 3661009"/>
              <a:gd name="connsiteY17" fmla="*/ 321336 h 408284"/>
              <a:gd name="connsiteX18" fmla="*/ 0 w 3661009"/>
              <a:gd name="connsiteY18" fmla="*/ 86948 h 4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1009" h="408284" fill="none" extrusionOk="0">
                <a:moveTo>
                  <a:pt x="0" y="86948"/>
                </a:moveTo>
                <a:cubicBezTo>
                  <a:pt x="5611" y="41429"/>
                  <a:pt x="36971" y="453"/>
                  <a:pt x="86948" y="0"/>
                </a:cubicBezTo>
                <a:cubicBezTo>
                  <a:pt x="217051" y="-8831"/>
                  <a:pt x="331628" y="2267"/>
                  <a:pt x="563520" y="0"/>
                </a:cubicBezTo>
                <a:cubicBezTo>
                  <a:pt x="795412" y="-2267"/>
                  <a:pt x="913859" y="5400"/>
                  <a:pt x="1144706" y="0"/>
                </a:cubicBezTo>
                <a:cubicBezTo>
                  <a:pt x="1375553" y="-5400"/>
                  <a:pt x="1471246" y="13017"/>
                  <a:pt x="1795633" y="0"/>
                </a:cubicBezTo>
                <a:cubicBezTo>
                  <a:pt x="2120020" y="-13017"/>
                  <a:pt x="2072198" y="42530"/>
                  <a:pt x="2307077" y="0"/>
                </a:cubicBezTo>
                <a:cubicBezTo>
                  <a:pt x="2541956" y="-42530"/>
                  <a:pt x="2746297" y="24476"/>
                  <a:pt x="2923133" y="0"/>
                </a:cubicBezTo>
                <a:cubicBezTo>
                  <a:pt x="3099969" y="-24476"/>
                  <a:pt x="3353989" y="10077"/>
                  <a:pt x="3574061" y="0"/>
                </a:cubicBezTo>
                <a:cubicBezTo>
                  <a:pt x="3631288" y="-3078"/>
                  <a:pt x="3657599" y="45043"/>
                  <a:pt x="3661009" y="86948"/>
                </a:cubicBezTo>
                <a:cubicBezTo>
                  <a:pt x="3687464" y="134231"/>
                  <a:pt x="3644395" y="213657"/>
                  <a:pt x="3661009" y="321336"/>
                </a:cubicBezTo>
                <a:cubicBezTo>
                  <a:pt x="3662826" y="372125"/>
                  <a:pt x="3623860" y="417148"/>
                  <a:pt x="3574061" y="408284"/>
                </a:cubicBezTo>
                <a:cubicBezTo>
                  <a:pt x="3272175" y="445659"/>
                  <a:pt x="3089528" y="388915"/>
                  <a:pt x="2958004" y="408284"/>
                </a:cubicBezTo>
                <a:cubicBezTo>
                  <a:pt x="2826480" y="427653"/>
                  <a:pt x="2630616" y="399952"/>
                  <a:pt x="2446561" y="408284"/>
                </a:cubicBezTo>
                <a:cubicBezTo>
                  <a:pt x="2262506" y="416616"/>
                  <a:pt x="2100693" y="377392"/>
                  <a:pt x="1865376" y="408284"/>
                </a:cubicBezTo>
                <a:cubicBezTo>
                  <a:pt x="1630060" y="439176"/>
                  <a:pt x="1399054" y="374748"/>
                  <a:pt x="1249319" y="408284"/>
                </a:cubicBezTo>
                <a:cubicBezTo>
                  <a:pt x="1099584" y="441820"/>
                  <a:pt x="830604" y="361382"/>
                  <a:pt x="598391" y="408284"/>
                </a:cubicBezTo>
                <a:cubicBezTo>
                  <a:pt x="366178" y="455186"/>
                  <a:pt x="235257" y="364896"/>
                  <a:pt x="86948" y="408284"/>
                </a:cubicBezTo>
                <a:cubicBezTo>
                  <a:pt x="40718" y="402966"/>
                  <a:pt x="-6485" y="364298"/>
                  <a:pt x="0" y="321336"/>
                </a:cubicBezTo>
                <a:cubicBezTo>
                  <a:pt x="-25568" y="238368"/>
                  <a:pt x="25822" y="185192"/>
                  <a:pt x="0" y="86948"/>
                </a:cubicBezTo>
                <a:close/>
              </a:path>
              <a:path w="3661009" h="408284" stroke="0" extrusionOk="0">
                <a:moveTo>
                  <a:pt x="0" y="86948"/>
                </a:moveTo>
                <a:cubicBezTo>
                  <a:pt x="-7105" y="30065"/>
                  <a:pt x="47298" y="-4751"/>
                  <a:pt x="86948" y="0"/>
                </a:cubicBezTo>
                <a:cubicBezTo>
                  <a:pt x="265646" y="-30753"/>
                  <a:pt x="345190" y="11409"/>
                  <a:pt x="563520" y="0"/>
                </a:cubicBezTo>
                <a:cubicBezTo>
                  <a:pt x="781850" y="-11409"/>
                  <a:pt x="876960" y="55626"/>
                  <a:pt x="1040092" y="0"/>
                </a:cubicBezTo>
                <a:cubicBezTo>
                  <a:pt x="1203224" y="-55626"/>
                  <a:pt x="1316489" y="40911"/>
                  <a:pt x="1551535" y="0"/>
                </a:cubicBezTo>
                <a:cubicBezTo>
                  <a:pt x="1786581" y="-40911"/>
                  <a:pt x="1833681" y="24263"/>
                  <a:pt x="2097850" y="0"/>
                </a:cubicBezTo>
                <a:cubicBezTo>
                  <a:pt x="2362019" y="-24263"/>
                  <a:pt x="2460336" y="60469"/>
                  <a:pt x="2679035" y="0"/>
                </a:cubicBezTo>
                <a:cubicBezTo>
                  <a:pt x="2897735" y="-60469"/>
                  <a:pt x="3341938" y="73674"/>
                  <a:pt x="3574061" y="0"/>
                </a:cubicBezTo>
                <a:cubicBezTo>
                  <a:pt x="3615654" y="8553"/>
                  <a:pt x="3665819" y="26728"/>
                  <a:pt x="3661009" y="86948"/>
                </a:cubicBezTo>
                <a:cubicBezTo>
                  <a:pt x="3682382" y="142762"/>
                  <a:pt x="3655821" y="251250"/>
                  <a:pt x="3661009" y="321336"/>
                </a:cubicBezTo>
                <a:cubicBezTo>
                  <a:pt x="3658349" y="363911"/>
                  <a:pt x="3624639" y="409544"/>
                  <a:pt x="3574061" y="408284"/>
                </a:cubicBezTo>
                <a:cubicBezTo>
                  <a:pt x="3283946" y="428503"/>
                  <a:pt x="3082245" y="354067"/>
                  <a:pt x="2958004" y="408284"/>
                </a:cubicBezTo>
                <a:cubicBezTo>
                  <a:pt x="2833763" y="462501"/>
                  <a:pt x="2544189" y="391599"/>
                  <a:pt x="2307077" y="408284"/>
                </a:cubicBezTo>
                <a:cubicBezTo>
                  <a:pt x="2069965" y="424969"/>
                  <a:pt x="1944603" y="405204"/>
                  <a:pt x="1795633" y="408284"/>
                </a:cubicBezTo>
                <a:cubicBezTo>
                  <a:pt x="1646663" y="411364"/>
                  <a:pt x="1462843" y="376877"/>
                  <a:pt x="1214448" y="408284"/>
                </a:cubicBezTo>
                <a:cubicBezTo>
                  <a:pt x="966053" y="439691"/>
                  <a:pt x="823002" y="349070"/>
                  <a:pt x="633262" y="408284"/>
                </a:cubicBezTo>
                <a:cubicBezTo>
                  <a:pt x="443522" y="467498"/>
                  <a:pt x="292708" y="402995"/>
                  <a:pt x="86948" y="408284"/>
                </a:cubicBezTo>
                <a:cubicBezTo>
                  <a:pt x="27063" y="413163"/>
                  <a:pt x="-1324" y="366340"/>
                  <a:pt x="0" y="321336"/>
                </a:cubicBezTo>
                <a:cubicBezTo>
                  <a:pt x="-14002" y="214520"/>
                  <a:pt x="10649" y="189532"/>
                  <a:pt x="0" y="86948"/>
                </a:cubicBezTo>
                <a:close/>
              </a:path>
            </a:pathLst>
          </a:custGeom>
          <a:solidFill>
            <a:srgbClr val="FFFFFF"/>
          </a:solidFill>
          <a:ln>
            <a:solidFill>
              <a:srgbClr val="00B0F0"/>
            </a:solidFill>
            <a:extLst>
              <a:ext uri="{C807C97D-BFC1-408E-A445-0C87EB9F89A2}">
                <ask:lineSketchStyleProps xmlns="" xmlns:ask="http://schemas.microsoft.com/office/drawing/2018/sketchyshape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omic Sans MS" panose="030F0702030302020204" pitchFamily="66" charset="0"/>
              </a:rPr>
              <a:t>Read and complete.</a:t>
            </a:r>
          </a:p>
        </p:txBody>
      </p:sp>
      <p:sp>
        <p:nvSpPr>
          <p:cNvPr id="12" name="Rectangle: Rounded Corners 11">
            <a:extLst>
              <a:ext uri="{FF2B5EF4-FFF2-40B4-BE49-F238E27FC236}">
                <a16:creationId xmlns="" xmlns:a16="http://schemas.microsoft.com/office/drawing/2014/main" id="{9E462BC4-5A55-4C3E-84D3-607FF6AA0AE9}"/>
              </a:ext>
            </a:extLst>
          </p:cNvPr>
          <p:cNvSpPr/>
          <p:nvPr/>
        </p:nvSpPr>
        <p:spPr>
          <a:xfrm>
            <a:off x="120769" y="515620"/>
            <a:ext cx="8919713" cy="2384975"/>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800" dirty="0">
                <a:solidFill>
                  <a:srgbClr val="002060"/>
                </a:solidFill>
                <a:latin typeface="Comic Sans MS" panose="030F0702030302020204" pitchFamily="66" charset="0"/>
              </a:rPr>
              <a:t>There are different climates in Viet Nam. In the north, there are four seasons: spring, summer, autumn and winter. Spring is warm and humid. It has blooming flowers and festivals. Summer is sunny and hot. It is ideal for holidays. Autumn is cool and cloudy. Many festivals are in autumn. Winter is cold and dry. It is ideal for indoor sports. </a:t>
            </a:r>
          </a:p>
          <a:p>
            <a:pPr algn="just"/>
            <a:r>
              <a:rPr lang="en-US" sz="1800" dirty="0">
                <a:solidFill>
                  <a:srgbClr val="002060"/>
                </a:solidFill>
                <a:latin typeface="Comic Sans MS" panose="030F0702030302020204" pitchFamily="66" charset="0"/>
              </a:rPr>
              <a:t>In the south, there are two seasons: the dry season and the rainy season. In the dry season, the weather is dry and cool, but in the rainy season, it is rainy and humid.</a:t>
            </a:r>
          </a:p>
        </p:txBody>
      </p:sp>
      <p:graphicFrame>
        <p:nvGraphicFramePr>
          <p:cNvPr id="3" name="Table 2">
            <a:extLst>
              <a:ext uri="{FF2B5EF4-FFF2-40B4-BE49-F238E27FC236}">
                <a16:creationId xmlns="" xmlns:a16="http://schemas.microsoft.com/office/drawing/2014/main" id="{56C2CC70-7804-4BC5-8021-2D29A0CCC340}"/>
              </a:ext>
            </a:extLst>
          </p:cNvPr>
          <p:cNvGraphicFramePr>
            <a:graphicFrameLocks noGrp="1"/>
          </p:cNvGraphicFramePr>
          <p:nvPr>
            <p:extLst>
              <p:ext uri="{D42A27DB-BD31-4B8C-83A1-F6EECF244321}">
                <p14:modId xmlns:p14="http://schemas.microsoft.com/office/powerpoint/2010/main" val="700627681"/>
              </p:ext>
            </p:extLst>
          </p:nvPr>
        </p:nvGraphicFramePr>
        <p:xfrm>
          <a:off x="318304" y="2947677"/>
          <a:ext cx="8507392" cy="2194560"/>
        </p:xfrm>
        <a:graphic>
          <a:graphicData uri="http://schemas.openxmlformats.org/drawingml/2006/table">
            <a:tbl>
              <a:tblPr/>
              <a:tblGrid>
                <a:gridCol w="2722954">
                  <a:extLst>
                    <a:ext uri="{9D8B030D-6E8A-4147-A177-3AD203B41FA5}">
                      <a16:colId xmlns="" xmlns:a16="http://schemas.microsoft.com/office/drawing/2014/main" val="489046039"/>
                    </a:ext>
                  </a:extLst>
                </a:gridCol>
                <a:gridCol w="2870141">
                  <a:extLst>
                    <a:ext uri="{9D8B030D-6E8A-4147-A177-3AD203B41FA5}">
                      <a16:colId xmlns="" xmlns:a16="http://schemas.microsoft.com/office/drawing/2014/main" val="3062048793"/>
                    </a:ext>
                  </a:extLst>
                </a:gridCol>
                <a:gridCol w="2914297">
                  <a:extLst>
                    <a:ext uri="{9D8B030D-6E8A-4147-A177-3AD203B41FA5}">
                      <a16:colId xmlns="" xmlns:a16="http://schemas.microsoft.com/office/drawing/2014/main" val="465248796"/>
                    </a:ext>
                  </a:extLst>
                </a:gridCol>
              </a:tblGrid>
              <a:tr h="0">
                <a:tc>
                  <a:txBody>
                    <a:bodyPr/>
                    <a:lstStyle/>
                    <a:p>
                      <a:pPr algn="ctr"/>
                      <a:r>
                        <a:rPr lang="en-US" sz="1800" b="1" i="0" dirty="0">
                          <a:solidFill>
                            <a:srgbClr val="000000"/>
                          </a:solidFill>
                          <a:effectLst/>
                          <a:latin typeface="Comic Sans MS" panose="030F0702030302020204" pitchFamily="66" charset="0"/>
                        </a:rPr>
                        <a:t>Viet Nam </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tc>
                  <a:txBody>
                    <a:bodyPr/>
                    <a:lstStyle/>
                    <a:p>
                      <a:pPr algn="ctr"/>
                      <a:r>
                        <a:rPr lang="en-US" sz="1800" b="1" i="0">
                          <a:solidFill>
                            <a:srgbClr val="000000"/>
                          </a:solidFill>
                          <a:effectLst/>
                          <a:latin typeface="Comic Sans MS" panose="030F0702030302020204" pitchFamily="66" charset="0"/>
                        </a:rPr>
                        <a:t>Seasons </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tc>
                  <a:txBody>
                    <a:bodyPr/>
                    <a:lstStyle/>
                    <a:p>
                      <a:pPr algn="ctr"/>
                      <a:r>
                        <a:rPr lang="en-US" sz="1800" b="1" i="0">
                          <a:solidFill>
                            <a:srgbClr val="000000"/>
                          </a:solidFill>
                          <a:effectLst/>
                          <a:latin typeface="Comic Sans MS" panose="030F0702030302020204" pitchFamily="66" charset="0"/>
                        </a:rPr>
                        <a:t>Weather</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150716683"/>
                  </a:ext>
                </a:extLst>
              </a:tr>
              <a:tr h="0">
                <a:tc>
                  <a:txBody>
                    <a:bodyPr/>
                    <a:lstStyle/>
                    <a:p>
                      <a:r>
                        <a:rPr lang="en-US" sz="1800" b="0" i="0" dirty="0">
                          <a:solidFill>
                            <a:srgbClr val="000000"/>
                          </a:solidFill>
                          <a:effectLst/>
                          <a:latin typeface="Comic Sans MS" panose="030F0702030302020204" pitchFamily="66" charset="0"/>
                        </a:rPr>
                        <a:t>In the north</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800" b="0" i="0" dirty="0">
                          <a:solidFill>
                            <a:srgbClr val="000000"/>
                          </a:solidFill>
                          <a:effectLst/>
                          <a:latin typeface="Comic Sans MS" panose="030F0702030302020204" pitchFamily="66" charset="0"/>
                        </a:rPr>
                        <a:t>– spring </a:t>
                      </a:r>
                    </a:p>
                    <a:p>
                      <a:r>
                        <a:rPr lang="en-US" sz="1800" b="0" i="0" dirty="0">
                          <a:solidFill>
                            <a:srgbClr val="000000"/>
                          </a:solidFill>
                          <a:effectLst/>
                          <a:latin typeface="Comic Sans MS" panose="030F0702030302020204" pitchFamily="66" charset="0"/>
                        </a:rPr>
                        <a:t>– summer </a:t>
                      </a:r>
                    </a:p>
                    <a:p>
                      <a:r>
                        <a:rPr lang="en-US" sz="1800" b="0" i="0" dirty="0">
                          <a:solidFill>
                            <a:srgbClr val="000000"/>
                          </a:solidFill>
                          <a:effectLst/>
                          <a:latin typeface="Comic Sans MS" panose="030F0702030302020204" pitchFamily="66" charset="0"/>
                        </a:rPr>
                        <a:t>– autumn </a:t>
                      </a:r>
                    </a:p>
                    <a:p>
                      <a:r>
                        <a:rPr lang="en-US" sz="1800" b="0" i="0" dirty="0">
                          <a:solidFill>
                            <a:srgbClr val="000000"/>
                          </a:solidFill>
                          <a:effectLst/>
                          <a:latin typeface="Comic Sans MS" panose="030F0702030302020204" pitchFamily="66" charset="0"/>
                        </a:rPr>
                        <a:t>– winter</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800" b="0" i="0">
                          <a:solidFill>
                            <a:srgbClr val="000000"/>
                          </a:solidFill>
                          <a:effectLst/>
                          <a:latin typeface="Comic Sans MS" panose="030F0702030302020204" pitchFamily="66" charset="0"/>
                        </a:rPr>
                        <a:t>– warm and humid</a:t>
                      </a:r>
                    </a:p>
                    <a:p>
                      <a:r>
                        <a:rPr lang="en-US" sz="1800" b="0" i="0">
                          <a:solidFill>
                            <a:srgbClr val="000000"/>
                          </a:solidFill>
                          <a:effectLst/>
                          <a:latin typeface="Comic Sans MS" panose="030F0702030302020204" pitchFamily="66" charset="0"/>
                        </a:rPr>
                        <a:t>– (1) </a:t>
                      </a:r>
                      <a:r>
                        <a:rPr lang="en-US" sz="1050" b="0" i="0">
                          <a:solidFill>
                            <a:srgbClr val="808285"/>
                          </a:solidFill>
                          <a:effectLst/>
                          <a:latin typeface="Comic Sans MS" panose="030F0702030302020204" pitchFamily="66" charset="0"/>
                        </a:rPr>
                        <a:t>_______________________</a:t>
                      </a:r>
                    </a:p>
                    <a:p>
                      <a:r>
                        <a:rPr lang="en-US" sz="1800" b="0" i="0">
                          <a:solidFill>
                            <a:srgbClr val="000000"/>
                          </a:solidFill>
                          <a:effectLst/>
                          <a:latin typeface="Comic Sans MS" panose="030F0702030302020204" pitchFamily="66" charset="0"/>
                        </a:rPr>
                        <a:t>– (2) </a:t>
                      </a:r>
                      <a:r>
                        <a:rPr lang="en-US" sz="1050" b="0" i="0">
                          <a:solidFill>
                            <a:srgbClr val="808285"/>
                          </a:solidFill>
                          <a:effectLst/>
                          <a:latin typeface="Comic Sans MS" panose="030F0702030302020204" pitchFamily="66" charset="0"/>
                        </a:rPr>
                        <a:t>_______________________</a:t>
                      </a:r>
                    </a:p>
                    <a:p>
                      <a:r>
                        <a:rPr lang="en-US" sz="1800" b="0" i="0">
                          <a:solidFill>
                            <a:srgbClr val="000000"/>
                          </a:solidFill>
                          <a:effectLst/>
                          <a:latin typeface="Comic Sans MS" panose="030F0702030302020204" pitchFamily="66" charset="0"/>
                        </a:rPr>
                        <a:t>– (3) </a:t>
                      </a:r>
                      <a:r>
                        <a:rPr lang="en-US" sz="1050" b="0" i="0">
                          <a:solidFill>
                            <a:srgbClr val="808285"/>
                          </a:solidFill>
                          <a:effectLst/>
                          <a:latin typeface="Comic Sans MS" panose="030F0702030302020204" pitchFamily="66" charset="0"/>
                        </a:rPr>
                        <a:t>_______________________</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extLst>
                  <a:ext uri="{0D108BD9-81ED-4DB2-BD59-A6C34878D82A}">
                    <a16:rowId xmlns="" xmlns:a16="http://schemas.microsoft.com/office/drawing/2014/main" val="1522652265"/>
                  </a:ext>
                </a:extLst>
              </a:tr>
              <a:tr h="0">
                <a:tc>
                  <a:txBody>
                    <a:bodyPr/>
                    <a:lstStyle/>
                    <a:p>
                      <a:r>
                        <a:rPr lang="en-US" sz="1800" b="0" i="0">
                          <a:solidFill>
                            <a:srgbClr val="000000"/>
                          </a:solidFill>
                          <a:effectLst/>
                          <a:latin typeface="Comic Sans MS" panose="030F0702030302020204" pitchFamily="66" charset="0"/>
                        </a:rPr>
                        <a:t>In the south</a:t>
                      </a:r>
                      <a:endParaRPr lang="en-US" sz="200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800" b="0" i="0" dirty="0">
                          <a:solidFill>
                            <a:srgbClr val="000000"/>
                          </a:solidFill>
                          <a:effectLst/>
                          <a:latin typeface="Comic Sans MS" panose="030F0702030302020204" pitchFamily="66" charset="0"/>
                        </a:rPr>
                        <a:t>– (4) </a:t>
                      </a:r>
                      <a:r>
                        <a:rPr lang="en-US" sz="1050" b="0" i="0" dirty="0">
                          <a:solidFill>
                            <a:srgbClr val="808285"/>
                          </a:solidFill>
                          <a:effectLst/>
                          <a:latin typeface="Comic Sans MS" panose="030F0702030302020204" pitchFamily="66" charset="0"/>
                        </a:rPr>
                        <a:t>_______________________</a:t>
                      </a:r>
                    </a:p>
                    <a:p>
                      <a:r>
                        <a:rPr lang="en-US" sz="1800" b="0" i="0" dirty="0">
                          <a:solidFill>
                            <a:srgbClr val="000000"/>
                          </a:solidFill>
                          <a:effectLst/>
                          <a:latin typeface="Comic Sans MS" panose="030F0702030302020204" pitchFamily="66" charset="0"/>
                        </a:rPr>
                        <a:t>– (5) </a:t>
                      </a:r>
                      <a:r>
                        <a:rPr lang="en-US" sz="1050" b="0" i="0" dirty="0">
                          <a:solidFill>
                            <a:srgbClr val="808285"/>
                          </a:solidFill>
                          <a:effectLst/>
                          <a:latin typeface="Comic Sans MS" panose="030F0702030302020204" pitchFamily="66" charset="0"/>
                        </a:rPr>
                        <a:t>_______________________</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tc>
                  <a:txBody>
                    <a:bodyPr/>
                    <a:lstStyle/>
                    <a:p>
                      <a:r>
                        <a:rPr lang="en-US" sz="1800" b="0" i="0" dirty="0">
                          <a:solidFill>
                            <a:srgbClr val="000000"/>
                          </a:solidFill>
                          <a:effectLst/>
                          <a:latin typeface="Comic Sans MS" panose="030F0702030302020204" pitchFamily="66" charset="0"/>
                        </a:rPr>
                        <a:t>– dry and cool</a:t>
                      </a:r>
                    </a:p>
                    <a:p>
                      <a:r>
                        <a:rPr lang="en-US" sz="1800" b="0" i="0" dirty="0">
                          <a:solidFill>
                            <a:srgbClr val="000000"/>
                          </a:solidFill>
                          <a:effectLst/>
                          <a:latin typeface="Comic Sans MS" panose="030F0702030302020204" pitchFamily="66" charset="0"/>
                        </a:rPr>
                        <a:t>– rainy and humid</a:t>
                      </a:r>
                      <a:endParaRPr lang="en-US" sz="2000" dirty="0">
                        <a:effectLst/>
                        <a:latin typeface="Comic Sans MS" panose="030F0702030302020204" pitchFamily="66" charset="0"/>
                      </a:endParaRPr>
                    </a:p>
                  </a:txBody>
                  <a:tcPr anchor="ctr">
                    <a:lnL w="9525" cap="flat" cmpd="sng" algn="ctr">
                      <a:solidFill>
                        <a:srgbClr val="F7941E"/>
                      </a:solidFill>
                      <a:prstDash val="solid"/>
                      <a:round/>
                      <a:headEnd type="none" w="med" len="med"/>
                      <a:tailEnd type="none" w="med" len="med"/>
                    </a:lnL>
                    <a:lnR w="9525" cap="flat" cmpd="sng" algn="ctr">
                      <a:solidFill>
                        <a:srgbClr val="F7941E"/>
                      </a:solidFill>
                      <a:prstDash val="solid"/>
                      <a:round/>
                      <a:headEnd type="none" w="med" len="med"/>
                      <a:tailEnd type="none" w="med" len="med"/>
                    </a:lnR>
                    <a:lnT w="9525" cap="flat" cmpd="sng" algn="ctr">
                      <a:solidFill>
                        <a:srgbClr val="F7941E"/>
                      </a:solidFill>
                      <a:prstDash val="solid"/>
                      <a:round/>
                      <a:headEnd type="none" w="med" len="med"/>
                      <a:tailEnd type="none" w="med" len="med"/>
                    </a:lnT>
                    <a:lnB w="9525" cap="flat" cmpd="sng" algn="ctr">
                      <a:solidFill>
                        <a:srgbClr val="F7941E"/>
                      </a:solidFill>
                      <a:prstDash val="solid"/>
                      <a:round/>
                      <a:headEnd type="none" w="med" len="med"/>
                      <a:tailEnd type="none" w="med" len="med"/>
                    </a:lnB>
                    <a:solidFill>
                      <a:srgbClr val="FFFFFF"/>
                    </a:solidFill>
                  </a:tcPr>
                </a:tc>
                <a:extLst>
                  <a:ext uri="{0D108BD9-81ED-4DB2-BD59-A6C34878D82A}">
                    <a16:rowId xmlns="" xmlns:a16="http://schemas.microsoft.com/office/drawing/2014/main" val="1442012042"/>
                  </a:ext>
                </a:extLst>
              </a:tr>
            </a:tbl>
          </a:graphicData>
        </a:graphic>
      </p:graphicFrame>
      <p:sp>
        <p:nvSpPr>
          <p:cNvPr id="8" name="TextBox 7">
            <a:extLst>
              <a:ext uri="{FF2B5EF4-FFF2-40B4-BE49-F238E27FC236}">
                <a16:creationId xmlns="" xmlns:a16="http://schemas.microsoft.com/office/drawing/2014/main" id="{5A12B4C5-4F93-430E-B024-D7E8BA884F59}"/>
              </a:ext>
            </a:extLst>
          </p:cNvPr>
          <p:cNvSpPr txBox="1"/>
          <p:nvPr/>
        </p:nvSpPr>
        <p:spPr>
          <a:xfrm>
            <a:off x="6432402" y="3547280"/>
            <a:ext cx="1984575" cy="400110"/>
          </a:xfrm>
          <a:prstGeom prst="rect">
            <a:avLst/>
          </a:prstGeom>
          <a:noFill/>
        </p:spPr>
        <p:txBody>
          <a:bodyPr wrap="square">
            <a:spAutoFit/>
          </a:bodyPr>
          <a:lstStyle/>
          <a:p>
            <a:r>
              <a:rPr lang="en-US" sz="2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sunny and hot </a:t>
            </a:r>
            <a:endParaRPr lang="en-US" sz="2000" dirty="0">
              <a:solidFill>
                <a:srgbClr val="FF0000"/>
              </a:solidFill>
              <a:latin typeface="Comic Sans MS" panose="030F0702030302020204" pitchFamily="66" charset="0"/>
            </a:endParaRPr>
          </a:p>
        </p:txBody>
      </p:sp>
      <p:sp>
        <p:nvSpPr>
          <p:cNvPr id="14" name="TextBox 13">
            <a:extLst>
              <a:ext uri="{FF2B5EF4-FFF2-40B4-BE49-F238E27FC236}">
                <a16:creationId xmlns="" xmlns:a16="http://schemas.microsoft.com/office/drawing/2014/main" id="{E271BC14-4180-4A67-B836-A49D8B37E577}"/>
              </a:ext>
            </a:extLst>
          </p:cNvPr>
          <p:cNvSpPr txBox="1"/>
          <p:nvPr/>
        </p:nvSpPr>
        <p:spPr>
          <a:xfrm>
            <a:off x="6432402" y="3823276"/>
            <a:ext cx="1984575" cy="400110"/>
          </a:xfrm>
          <a:prstGeom prst="rect">
            <a:avLst/>
          </a:prstGeom>
          <a:noFill/>
        </p:spPr>
        <p:txBody>
          <a:bodyPr wrap="square">
            <a:spAutoFit/>
          </a:bodyPr>
          <a:lstStyle/>
          <a:p>
            <a:r>
              <a:rPr lang="en-U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a:t>
            </a:r>
            <a:r>
              <a:rPr lang="en-US" sz="2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ool and cloudy</a:t>
            </a:r>
            <a:endParaRPr lang="en-US" sz="2000" dirty="0">
              <a:solidFill>
                <a:srgbClr val="FF0000"/>
              </a:solidFill>
              <a:latin typeface="Comic Sans MS" panose="030F0702030302020204" pitchFamily="66" charset="0"/>
            </a:endParaRPr>
          </a:p>
        </p:txBody>
      </p:sp>
      <p:sp>
        <p:nvSpPr>
          <p:cNvPr id="16" name="TextBox 15">
            <a:extLst>
              <a:ext uri="{FF2B5EF4-FFF2-40B4-BE49-F238E27FC236}">
                <a16:creationId xmlns="" xmlns:a16="http://schemas.microsoft.com/office/drawing/2014/main" id="{4BBCBD18-D29C-4954-96B8-1828A9AF1E36}"/>
              </a:ext>
            </a:extLst>
          </p:cNvPr>
          <p:cNvSpPr txBox="1"/>
          <p:nvPr/>
        </p:nvSpPr>
        <p:spPr>
          <a:xfrm>
            <a:off x="6432402" y="4114660"/>
            <a:ext cx="1984575" cy="400110"/>
          </a:xfrm>
          <a:prstGeom prst="rect">
            <a:avLst/>
          </a:prstGeom>
          <a:noFill/>
        </p:spPr>
        <p:txBody>
          <a:bodyPr wrap="square">
            <a:spAutoFit/>
          </a:bodyPr>
          <a:lstStyle/>
          <a:p>
            <a:r>
              <a:rPr lang="en-U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cold and dry</a:t>
            </a:r>
            <a:endParaRPr lang="en-US" sz="2000" dirty="0">
              <a:solidFill>
                <a:srgbClr val="FF0000"/>
              </a:solidFill>
              <a:latin typeface="Comic Sans MS" panose="030F0702030302020204" pitchFamily="66" charset="0"/>
            </a:endParaRPr>
          </a:p>
        </p:txBody>
      </p:sp>
      <p:sp>
        <p:nvSpPr>
          <p:cNvPr id="17" name="TextBox 16">
            <a:extLst>
              <a:ext uri="{FF2B5EF4-FFF2-40B4-BE49-F238E27FC236}">
                <a16:creationId xmlns="" xmlns:a16="http://schemas.microsoft.com/office/drawing/2014/main" id="{07CF1F31-9726-428A-8692-1638464BA5AD}"/>
              </a:ext>
            </a:extLst>
          </p:cNvPr>
          <p:cNvSpPr txBox="1"/>
          <p:nvPr/>
        </p:nvSpPr>
        <p:spPr>
          <a:xfrm>
            <a:off x="3571969" y="4427825"/>
            <a:ext cx="1984575" cy="400110"/>
          </a:xfrm>
          <a:prstGeom prst="rect">
            <a:avLst/>
          </a:prstGeom>
          <a:noFill/>
        </p:spPr>
        <p:txBody>
          <a:bodyPr wrap="square">
            <a:spAutoFit/>
          </a:bodyPr>
          <a:lstStyle/>
          <a:p>
            <a:r>
              <a:rPr lang="en-U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the dry season</a:t>
            </a:r>
            <a:endParaRPr lang="en-US" sz="2000" dirty="0">
              <a:solidFill>
                <a:srgbClr val="FF0000"/>
              </a:solidFill>
              <a:latin typeface="Comic Sans MS" panose="030F0702030302020204" pitchFamily="66" charset="0"/>
            </a:endParaRPr>
          </a:p>
        </p:txBody>
      </p:sp>
      <p:sp>
        <p:nvSpPr>
          <p:cNvPr id="18" name="TextBox 17">
            <a:extLst>
              <a:ext uri="{FF2B5EF4-FFF2-40B4-BE49-F238E27FC236}">
                <a16:creationId xmlns="" xmlns:a16="http://schemas.microsoft.com/office/drawing/2014/main" id="{B589F92B-ED8E-4D0F-99A3-298C410DB347}"/>
              </a:ext>
            </a:extLst>
          </p:cNvPr>
          <p:cNvSpPr txBox="1"/>
          <p:nvPr/>
        </p:nvSpPr>
        <p:spPr>
          <a:xfrm>
            <a:off x="3571969" y="4742127"/>
            <a:ext cx="2171283" cy="400110"/>
          </a:xfrm>
          <a:prstGeom prst="rect">
            <a:avLst/>
          </a:prstGeom>
          <a:noFill/>
        </p:spPr>
        <p:txBody>
          <a:bodyPr wrap="square">
            <a:spAutoFit/>
          </a:bodyPr>
          <a:lstStyle/>
          <a:p>
            <a:r>
              <a:rPr lang="en-U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the rainy season</a:t>
            </a:r>
            <a:endParaRPr lang="en-US"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85925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 xmlns:a16="http://schemas.microsoft.com/office/drawing/2014/main" id="{3A0327D9-9420-6E38-FACE-9E356024899D}"/>
              </a:ext>
            </a:extLst>
          </p:cNvPr>
          <p:cNvSpPr txBox="1">
            <a:spLocks/>
          </p:cNvSpPr>
          <p:nvPr/>
        </p:nvSpPr>
        <p:spPr>
          <a:xfrm>
            <a:off x="662013" y="1711417"/>
            <a:ext cx="7545867"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a:solidFill>
                  <a:srgbClr val="0070C0"/>
                </a:solidFill>
                <a:latin typeface="Comic Sans MS" panose="030F0702030302020204" pitchFamily="66" charset="0"/>
              </a:rPr>
              <a:t>Let’s write.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 xmlns:a16="http://schemas.microsoft.com/office/drawing/2014/main" id="{54A9C485-13E8-4CDD-2AB0-C1DE9C5869D2}"/>
              </a:ext>
            </a:extLst>
          </p:cNvPr>
          <p:cNvSpPr/>
          <p:nvPr/>
        </p:nvSpPr>
        <p:spPr>
          <a:xfrm>
            <a:off x="3514547" y="9440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spTree>
    <p:extLst>
      <p:ext uri="{BB962C8B-B14F-4D97-AF65-F5344CB8AC3E}">
        <p14:creationId xmlns:p14="http://schemas.microsoft.com/office/powerpoint/2010/main" val="2022256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11465</TotalTime>
  <Words>1088</Words>
  <Application>Microsoft Office PowerPoint</Application>
  <PresentationFormat>On-screen Show (16:9)</PresentationFormat>
  <Paragraphs>124</Paragraphs>
  <Slides>20</Slides>
  <Notes>19</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Comic Sans MS</vt:lpstr>
      <vt:lpstr>Nixie One</vt:lpstr>
      <vt:lpstr>Wigglye</vt:lpstr>
      <vt:lpstr>Kirang Haerang</vt:lpstr>
      <vt:lpstr>Calibri</vt:lpstr>
      <vt:lpstr>Nunito</vt:lpstr>
      <vt:lpstr>Times New Roman</vt:lpstr>
      <vt:lpstr>Math Subject for Elementary - 1st Grade: Time by Slidesgo</vt:lpstr>
      <vt:lpstr>Unit 16  Seasons and the weather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acer</cp:lastModifiedBy>
  <cp:revision>182</cp:revision>
  <dcterms:modified xsi:type="dcterms:W3CDTF">2025-03-23T15:26:09Z</dcterms:modified>
  <cp:category>9Slide.vn</cp:category>
</cp:coreProperties>
</file>