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3" r:id="rId4"/>
  </p:sldMasterIdLst>
  <p:notesMasterIdLst>
    <p:notesMasterId r:id="rId18"/>
  </p:notesMasterIdLst>
  <p:sldIdLst>
    <p:sldId id="258" r:id="rId5"/>
    <p:sldId id="2634" r:id="rId6"/>
    <p:sldId id="2643" r:id="rId7"/>
    <p:sldId id="257" r:id="rId8"/>
    <p:sldId id="2635" r:id="rId9"/>
    <p:sldId id="266" r:id="rId10"/>
    <p:sldId id="2645" r:id="rId11"/>
    <p:sldId id="2667" r:id="rId12"/>
    <p:sldId id="2660" r:id="rId13"/>
    <p:sldId id="2668" r:id="rId14"/>
    <p:sldId id="2641" r:id="rId15"/>
    <p:sldId id="280" r:id="rId16"/>
    <p:sldId id="263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F2"/>
    <a:srgbClr val="FFB91D"/>
    <a:srgbClr val="FF7F7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124" autoAdjust="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280D4-8E81-41DF-868F-17766B8AA797}"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C615F-5126-4300-A5D6-E65582FFC3D7}" type="slidenum">
              <a:rPr lang="en-US" smtClean="0"/>
              <a:t>‹#›</a:t>
            </a:fld>
            <a:endParaRPr lang="en-US"/>
          </a:p>
        </p:txBody>
      </p:sp>
    </p:spTree>
    <p:extLst>
      <p:ext uri="{BB962C8B-B14F-4D97-AF65-F5344CB8AC3E}">
        <p14:creationId xmlns:p14="http://schemas.microsoft.com/office/powerpoint/2010/main" val="121679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C615F-5126-4300-A5D6-E65582FFC3D7}" type="slidenum">
              <a:rPr lang="en-US" smtClean="0"/>
              <a:t>3</a:t>
            </a:fld>
            <a:endParaRPr lang="en-US"/>
          </a:p>
        </p:txBody>
      </p:sp>
    </p:spTree>
    <p:extLst>
      <p:ext uri="{BB962C8B-B14F-4D97-AF65-F5344CB8AC3E}">
        <p14:creationId xmlns:p14="http://schemas.microsoft.com/office/powerpoint/2010/main" val="237225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Vừa rồi, cả lớp đã được nghe số bạn thể hiện ý kiến tán thành về hoạt động đọc sách, hoạt động thể dục, thể thao. Vậy cách triển khai đoạn văn nêu ý kiến tán thành một sự việc, hiện tượng được viết thế nào? Làm thế nào để tìm được ý cho đoạn văn? Những câu hỏi này sẽ được giải đáp trong trong bài học Tìm ý cho đoạn văn nêu ý kiến tán thành một sự việc, hiện tượng. </a:t>
            </a:r>
            <a:endParaRPr lang="en-US" dirty="0"/>
          </a:p>
          <a:p>
            <a:endParaRPr lang="en-US" dirty="0"/>
          </a:p>
        </p:txBody>
      </p:sp>
      <p:sp>
        <p:nvSpPr>
          <p:cNvPr id="4" name="Slide Number Placeholder 3"/>
          <p:cNvSpPr>
            <a:spLocks noGrp="1"/>
          </p:cNvSpPr>
          <p:nvPr>
            <p:ph type="sldNum" sz="quarter" idx="5"/>
          </p:nvPr>
        </p:nvSpPr>
        <p:spPr/>
        <p:txBody>
          <a:bodyPr/>
          <a:lstStyle/>
          <a:p>
            <a:fld id="{55CC615F-5126-4300-A5D6-E65582FFC3D7}" type="slidenum">
              <a:rPr lang="en-US" smtClean="0"/>
              <a:t>4</a:t>
            </a:fld>
            <a:endParaRPr lang="en-US"/>
          </a:p>
        </p:txBody>
      </p:sp>
    </p:spTree>
    <p:extLst>
      <p:ext uri="{BB962C8B-B14F-4D97-AF65-F5344CB8AC3E}">
        <p14:creationId xmlns:p14="http://schemas.microsoft.com/office/powerpoint/2010/main" val="158651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41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9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02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4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536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9537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52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7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330200" y="424542"/>
            <a:ext cx="11557000" cy="61286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3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49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8" name="组合 53"/>
          <p:cNvGrpSpPr/>
          <p:nvPr/>
        </p:nvGrpSpPr>
        <p:grpSpPr>
          <a:xfrm>
            <a:off x="-106045" y="0"/>
            <a:ext cx="12390120" cy="3055620"/>
            <a:chOff x="-167" y="0"/>
            <a:chExt cx="19512" cy="4812"/>
          </a:xfrm>
        </p:grpSpPr>
        <p:pic>
          <p:nvPicPr>
            <p:cNvPr id="16"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2"/>
            <a:stretch>
              <a:fillRect/>
            </a:stretch>
          </p:blipFill>
          <p:spPr>
            <a:xfrm>
              <a:off x="-167" y="0"/>
              <a:ext cx="8286" cy="4812"/>
            </a:xfrm>
            <a:prstGeom prst="rect">
              <a:avLst/>
            </a:prstGeom>
          </p:spPr>
        </p:pic>
      </p:grpSp>
      <p:sp>
        <p:nvSpPr>
          <p:cNvPr id="18" name="Rounded Rectangle 17"/>
          <p:cNvSpPr/>
          <p:nvPr/>
        </p:nvSpPr>
        <p:spPr>
          <a:xfrm>
            <a:off x="547511" y="850840"/>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24856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742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25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81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09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7064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2699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96001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85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74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1999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356400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1207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0638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42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163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873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995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4/7/2025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159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8.xml"/><Relationship Id="rId7" Type="http://schemas.openxmlformats.org/officeDocument/2006/relationships/tags" Target="../tags/tag1.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3.xml"/><Relationship Id="rId7" Type="http://schemas.openxmlformats.org/officeDocument/2006/relationships/tags" Target="../tags/tag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image" Target="../media/image4.jpeg"/><Relationship Id="rId4" Type="http://schemas.openxmlformats.org/officeDocument/2006/relationships/slideLayout" Target="../slideLayouts/slideLayout24.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3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9032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23424892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4/7/2025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66500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jpg"/><Relationship Id="rId5" Type="http://schemas.microsoft.com/office/2007/relationships/hdphoto" Target="../media/hdphoto1.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Góp</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cs typeface="+mn-cs"/>
              </a:rPr>
              <a:t>sửa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AA48A421-7DA0-28D5-7EDF-5A0111821B1B}"/>
              </a:ext>
            </a:extLst>
          </p:cNvPr>
          <p:cNvSpPr/>
          <p:nvPr/>
        </p:nvSpPr>
        <p:spPr>
          <a:xfrm>
            <a:off x="1758469" y="1604527"/>
            <a:ext cx="9618367" cy="1408543"/>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Việc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lựa</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chọn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lí</a:t>
            </a:r>
            <a:r>
              <a:rPr lang="en-US" sz="4000" dirty="0">
                <a:solidFill>
                  <a:schemeClr val="tx1"/>
                </a:solidFill>
                <a:latin typeface="Cambria" panose="02040503050406030204" pitchFamily="18" charset="0"/>
                <a:ea typeface="Cambria" panose="02040503050406030204" pitchFamily="18" charset="0"/>
              </a:rPr>
              <a:t> do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dẫn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chứng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phù</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hợp</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a:t>
            </a:r>
          </a:p>
        </p:txBody>
      </p:sp>
      <p:pic>
        <p:nvPicPr>
          <p:cNvPr id="8" name="Picture 33">
            <a:extLst>
              <a:ext uri="{FF2B5EF4-FFF2-40B4-BE49-F238E27FC236}">
                <a16:creationId xmlns:a16="http://schemas.microsoft.com/office/drawing/2014/main" id="{1A975583-AA43-415B-01E8-8EA7665EF06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498" y="1632456"/>
            <a:ext cx="618954" cy="601159"/>
          </a:xfrm>
          <a:prstGeom prst="rect">
            <a:avLst/>
          </a:prstGeom>
        </p:spPr>
      </p:pic>
      <p:sp>
        <p:nvSpPr>
          <p:cNvPr id="9" name="Rectangle: Rounded Corners 8">
            <a:extLst>
              <a:ext uri="{FF2B5EF4-FFF2-40B4-BE49-F238E27FC236}">
                <a16:creationId xmlns:a16="http://schemas.microsoft.com/office/drawing/2014/main" id="{A4C58864-1B9A-8651-F1D5-1AA601C12D35}"/>
              </a:ext>
            </a:extLst>
          </p:cNvPr>
          <p:cNvSpPr/>
          <p:nvPr/>
        </p:nvSpPr>
        <p:spPr>
          <a:xfrm>
            <a:off x="1758469" y="3582183"/>
            <a:ext cx="9618367" cy="947287"/>
          </a:xfrm>
          <a:prstGeom prst="roundRect">
            <a:avLst/>
          </a:prstGeom>
          <a:solidFill>
            <a:schemeClr val="accent6">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mbria" panose="02040503050406030204" pitchFamily="18" charset="0"/>
                <a:ea typeface="Cambria" panose="02040503050406030204" pitchFamily="18" charset="0"/>
              </a:rPr>
              <a:t>Các ý có được sắp xếp hợp lí không?</a:t>
            </a:r>
            <a:endParaRPr lang="en-US" sz="4000" dirty="0">
              <a:solidFill>
                <a:schemeClr val="tx1"/>
              </a:solidFill>
              <a:latin typeface="Cambria" panose="02040503050406030204" pitchFamily="18" charset="0"/>
              <a:ea typeface="Cambria" panose="02040503050406030204" pitchFamily="18" charset="0"/>
            </a:endParaRPr>
          </a:p>
        </p:txBody>
      </p:sp>
      <p:pic>
        <p:nvPicPr>
          <p:cNvPr id="10" name="Picture 33">
            <a:extLst>
              <a:ext uri="{FF2B5EF4-FFF2-40B4-BE49-F238E27FC236}">
                <a16:creationId xmlns:a16="http://schemas.microsoft.com/office/drawing/2014/main" id="{939C9E63-F37D-CC50-8E64-A95B111001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3498" y="3610112"/>
            <a:ext cx="618954" cy="601159"/>
          </a:xfrm>
          <a:prstGeom prst="rect">
            <a:avLst/>
          </a:prstGeom>
        </p:spPr>
      </p:pic>
    </p:spTree>
    <p:extLst>
      <p:ext uri="{BB962C8B-B14F-4D97-AF65-F5344CB8AC3E}">
        <p14:creationId xmlns:p14="http://schemas.microsoft.com/office/powerpoint/2010/main" val="908080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5FCC8DAD-8CA2-1B45-BBBC-2F34835DE46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B754405-66CF-AD4C-8B74-E3006D4EF447}"/>
              </a:ext>
            </a:extLst>
          </p:cNvPr>
          <p:cNvSpPr txBox="1"/>
          <p:nvPr/>
        </p:nvSpPr>
        <p:spPr>
          <a:xfrm>
            <a:off x="1541500" y="222017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Hoàn thành bài trên lớp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D083F143-AFAC-BA45-A3E1-6790C621C2E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2254872"/>
            <a:ext cx="720000" cy="720000"/>
          </a:xfrm>
          <a:prstGeom prst="rect">
            <a:avLst/>
          </a:prstGeom>
          <a:effectLst>
            <a:innerShdw blurRad="63500" dist="50800" dir="8100000">
              <a:prstClr val="black">
                <a:alpha val="50000"/>
              </a:prstClr>
            </a:innerShdw>
          </a:effectLst>
        </p:spPr>
      </p:pic>
      <p:pic>
        <p:nvPicPr>
          <p:cNvPr id="17" name="Picture 16">
            <a:extLst>
              <a:ext uri="{FF2B5EF4-FFF2-40B4-BE49-F238E27FC236}">
                <a16:creationId xmlns:a16="http://schemas.microsoft.com/office/drawing/2014/main" id="{2093F237-810D-3846-9B65-B321ABEF158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3266136"/>
            <a:ext cx="720000" cy="720000"/>
          </a:xfrm>
          <a:prstGeom prst="rect">
            <a:avLst/>
          </a:prstGeom>
          <a:effectLst>
            <a:innerShdw blurRad="63500" dist="50800" dir="8100000">
              <a:prstClr val="black">
                <a:alpha val="50000"/>
              </a:prstClr>
            </a:innerShdw>
          </a:effectLst>
        </p:spPr>
      </p:pic>
      <p:sp>
        <p:nvSpPr>
          <p:cNvPr id="2" name="TextBox 1">
            <a:extLst>
              <a:ext uri="{FF2B5EF4-FFF2-40B4-BE49-F238E27FC236}">
                <a16:creationId xmlns:a16="http://schemas.microsoft.com/office/drawing/2014/main" id="{3F9A8E28-F6E0-DC93-BF1D-42823EAA16CC}"/>
              </a:ext>
            </a:extLst>
          </p:cNvPr>
          <p:cNvSpPr txBox="1"/>
          <p:nvPr/>
        </p:nvSpPr>
        <p:spPr>
          <a:xfrm>
            <a:off x="1541500" y="337844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Chuẩn bị bài tiếp theo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2A12F13C-5326-8C44-E93C-F0F6614051DE}"/>
              </a:ext>
            </a:extLst>
          </p:cNvPr>
          <p:cNvPicPr>
            <a:picLocks noChangeAspect="1"/>
          </p:cNvPicPr>
          <p:nvPr/>
        </p:nvPicPr>
        <p:blipFill>
          <a:blip r:embed="rId4"/>
          <a:stretch>
            <a:fillRect/>
          </a:stretch>
        </p:blipFill>
        <p:spPr>
          <a:xfrm>
            <a:off x="3044687" y="378706"/>
            <a:ext cx="6102625" cy="2261812"/>
          </a:xfrm>
          <a:prstGeom prst="rect">
            <a:avLst/>
          </a:prstGeom>
        </p:spPr>
      </p:pic>
    </p:spTree>
    <p:extLst>
      <p:ext uri="{BB962C8B-B14F-4D97-AF65-F5344CB8AC3E}">
        <p14:creationId xmlns:p14="http://schemas.microsoft.com/office/powerpoint/2010/main" val="3753472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22" presetClass="entr" presetSubtype="8" fill="hold" grpId="0" nodeType="afterEffect" nodePh="1">
                                  <p:stCondLst>
                                    <p:cond delay="0"/>
                                  </p:stCondLst>
                                  <p:endCondLst>
                                    <p:cond evt="begin" delay="0">
                                      <p:tn val="16"/>
                                    </p:cond>
                                  </p:end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DDC3530A-8A94-944F-86F7-BFBFFB92B5E7}"/>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chemeClr val="bg1">
              <a:alpha val="96000"/>
            </a:schemeClr>
          </a:solidFill>
          <a:ln w="44450" cap="rnd" cmpd="thickThin">
            <a:solidFill>
              <a:schemeClr val="accent1">
                <a:lumMod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Hình ảnh 9" descr="Ảnh có chứa đồ chơi, búp bê, tượng trang trí nhỏ, Đồ chơi em bé&#10;&#10;Mô tả được tạo tự động">
            <a:extLst>
              <a:ext uri="{FF2B5EF4-FFF2-40B4-BE49-F238E27FC236}">
                <a16:creationId xmlns:a16="http://schemas.microsoft.com/office/drawing/2014/main" id="{A382C7B5-6BEA-F240-994C-9F14E0761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4" y="2743200"/>
            <a:ext cx="4931538" cy="4931538"/>
          </a:xfrm>
          <a:prstGeom prst="rect">
            <a:avLst/>
          </a:prstGeom>
        </p:spPr>
      </p:pic>
      <p:pic>
        <p:nvPicPr>
          <p:cNvPr id="7" name="图片 21">
            <a:extLst>
              <a:ext uri="{FF2B5EF4-FFF2-40B4-BE49-F238E27FC236}">
                <a16:creationId xmlns:a16="http://schemas.microsoft.com/office/drawing/2014/main" id="{F4422D10-6C1A-8D43-97B6-54F20DB1B569}"/>
              </a:ext>
            </a:extLst>
          </p:cNvPr>
          <p:cNvPicPr>
            <a:picLocks noChangeAspect="1"/>
          </p:cNvPicPr>
          <p:nvPr/>
        </p:nvPicPr>
        <p:blipFill>
          <a:blip r:embed="rId4"/>
          <a:stretch>
            <a:fillRect/>
          </a:stretch>
        </p:blipFill>
        <p:spPr>
          <a:xfrm rot="18249380">
            <a:off x="10723511" y="2473647"/>
            <a:ext cx="1024884" cy="1255871"/>
          </a:xfrm>
          <a:prstGeom prst="rect">
            <a:avLst/>
          </a:prstGeom>
        </p:spPr>
      </p:pic>
      <p:pic>
        <p:nvPicPr>
          <p:cNvPr id="8" name="Picture 7">
            <a:extLst>
              <a:ext uri="{FF2B5EF4-FFF2-40B4-BE49-F238E27FC236}">
                <a16:creationId xmlns:a16="http://schemas.microsoft.com/office/drawing/2014/main" id="{384E0B4B-D5D6-BF97-EFC4-C3135FC12920}"/>
              </a:ext>
            </a:extLst>
          </p:cNvPr>
          <p:cNvPicPr>
            <a:picLocks noChangeAspect="1"/>
          </p:cNvPicPr>
          <p:nvPr/>
        </p:nvPicPr>
        <p:blipFill>
          <a:blip r:embed="rId5"/>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347245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2" presetClass="entr" presetSubtype="2"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1569660"/>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HƯƠNG THẢO</a:t>
            </a:r>
          </a:p>
          <a:p>
            <a:pPr marL="0" marR="0" lvl="0" indent="0" algn="ctr" defTabSz="835318"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ơi dậy phong trào đọc sách trong thanh thiếu nhi">
            <a:extLst>
              <a:ext uri="{FF2B5EF4-FFF2-40B4-BE49-F238E27FC236}">
                <a16:creationId xmlns:a16="http://schemas.microsoft.com/office/drawing/2014/main" id="{71814B48-BEF0-7CF2-DF25-03527EF85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655320"/>
            <a:ext cx="5189220" cy="3459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Hội thể thao 2020: Sân chơi bổ ích và lý thú dành cho học sinh">
            <a:extLst>
              <a:ext uri="{FF2B5EF4-FFF2-40B4-BE49-F238E27FC236}">
                <a16:creationId xmlns:a16="http://schemas.microsoft.com/office/drawing/2014/main" id="{317A57BB-6A7D-43E0-F3EB-8C8281ED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460" y="3188970"/>
            <a:ext cx="5567680" cy="313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5" y="2294897"/>
            <a:ext cx="2193055" cy="4152945"/>
          </a:xfrm>
          <a:prstGeom prst="rect">
            <a:avLst/>
          </a:prstGeom>
        </p:spPr>
      </p:pic>
      <p:sp>
        <p:nvSpPr>
          <p:cNvPr id="5" name="Speech Bubble: Rectangle with Corners Rounded 4">
            <a:extLst>
              <a:ext uri="{FF2B5EF4-FFF2-40B4-BE49-F238E27FC236}">
                <a16:creationId xmlns:a16="http://schemas.microsoft.com/office/drawing/2014/main" id="{D9509627-3F46-9DBD-3151-569FDFA9E0EB}"/>
              </a:ext>
            </a:extLst>
          </p:cNvPr>
          <p:cNvSpPr/>
          <p:nvPr/>
        </p:nvSpPr>
        <p:spPr>
          <a:xfrm>
            <a:off x="3177540" y="445770"/>
            <a:ext cx="6732270" cy="2286000"/>
          </a:xfrm>
          <a:prstGeom prst="wedgeRoundRectCallout">
            <a:avLst>
              <a:gd name="adj1" fmla="val -30850"/>
              <a:gd name="adj2" fmla="val 75000"/>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Theo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hoạt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vừa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bổ</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sinh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Vì</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460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4A8C0114-D480-0B0C-4BA1-077DB4C19897}"/>
              </a:ext>
            </a:extLst>
          </p:cNvPr>
          <p:cNvSpPr>
            <a:spLocks/>
          </p:cNvSpPr>
          <p:nvPr/>
        </p:nvSpPr>
        <p:spPr>
          <a:xfrm>
            <a:off x="1676400" y="132434"/>
            <a:ext cx="10363200" cy="6248400"/>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23">
            <a:extLst>
              <a:ext uri="{FF2B5EF4-FFF2-40B4-BE49-F238E27FC236}">
                <a16:creationId xmlns:a16="http://schemas.microsoft.com/office/drawing/2014/main" id="{B01EC1EF-0D06-969F-7EE0-8450346863B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30544">
            <a:off x="-608034" y="3988240"/>
            <a:ext cx="4881269" cy="2770120"/>
          </a:xfrm>
          <a:prstGeom prst="rect">
            <a:avLst/>
          </a:prstGeom>
          <a:effectLst>
            <a:outerShdw blurRad="50800" dist="12700" dir="5400000" algn="ctr" rotWithShape="0">
              <a:srgbClr val="000000">
                <a:alpha val="43137"/>
              </a:srgbClr>
            </a:outerShdw>
          </a:effectLst>
          <a:scene3d>
            <a:camera prst="perspectiveLeft"/>
            <a:lightRig rig="threePt" dir="t"/>
          </a:scene3d>
        </p:spPr>
      </p:pic>
      <p:pic>
        <p:nvPicPr>
          <p:cNvPr id="2" name="Picture 1">
            <a:extLst>
              <a:ext uri="{FF2B5EF4-FFF2-40B4-BE49-F238E27FC236}">
                <a16:creationId xmlns:a16="http://schemas.microsoft.com/office/drawing/2014/main" id="{9CF3F16F-22DE-9BF1-1548-046027E83DB0}"/>
              </a:ext>
            </a:extLst>
          </p:cNvPr>
          <p:cNvPicPr>
            <a:picLocks noChangeAspect="1"/>
          </p:cNvPicPr>
          <p:nvPr/>
        </p:nvPicPr>
        <p:blipFill>
          <a:blip r:embed="rId5"/>
          <a:stretch>
            <a:fillRect/>
          </a:stretch>
        </p:blipFill>
        <p:spPr>
          <a:xfrm>
            <a:off x="5710786" y="646640"/>
            <a:ext cx="3462828" cy="1018120"/>
          </a:xfrm>
          <a:prstGeom prst="rect">
            <a:avLst/>
          </a:prstGeom>
        </p:spPr>
      </p:pic>
      <p:pic>
        <p:nvPicPr>
          <p:cNvPr id="4" name="Picture 3">
            <a:extLst>
              <a:ext uri="{FF2B5EF4-FFF2-40B4-BE49-F238E27FC236}">
                <a16:creationId xmlns:a16="http://schemas.microsoft.com/office/drawing/2014/main" id="{4E743A65-E5AC-329A-62F6-28B07D6BBC18}"/>
              </a:ext>
            </a:extLst>
          </p:cNvPr>
          <p:cNvPicPr>
            <a:picLocks noChangeAspect="1"/>
          </p:cNvPicPr>
          <p:nvPr/>
        </p:nvPicPr>
        <p:blipFill>
          <a:blip r:embed="rId6"/>
          <a:stretch>
            <a:fillRect/>
          </a:stretch>
        </p:blipFill>
        <p:spPr>
          <a:xfrm>
            <a:off x="3406209" y="1904999"/>
            <a:ext cx="7598556" cy="2830751"/>
          </a:xfrm>
          <a:prstGeom prst="rect">
            <a:avLst/>
          </a:prstGeom>
        </p:spPr>
      </p:pic>
    </p:spTree>
    <p:extLst>
      <p:ext uri="{BB962C8B-B14F-4D97-AF65-F5344CB8AC3E}">
        <p14:creationId xmlns:p14="http://schemas.microsoft.com/office/powerpoint/2010/main" val="812175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457200"/>
            <a:ext cx="11264900" cy="7575646"/>
          </a:xfrm>
          <a:prstGeom prst="rect">
            <a:avLst/>
          </a:prstGeom>
        </p:spPr>
      </p:pic>
      <p:pic>
        <p:nvPicPr>
          <p:cNvPr id="2" name="Picture 27">
            <a:extLst>
              <a:ext uri="{FF2B5EF4-FFF2-40B4-BE49-F238E27FC236}">
                <a16:creationId xmlns:a16="http://schemas.microsoft.com/office/drawing/2014/main" id="{63573B05-DC97-8240-F666-A0AB02B0C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26500" y="1826752"/>
            <a:ext cx="3276600" cy="5031248"/>
          </a:xfrm>
          <a:prstGeom prst="rect">
            <a:avLst/>
          </a:prstGeom>
        </p:spPr>
      </p:pic>
      <p:sp>
        <p:nvSpPr>
          <p:cNvPr id="3" name="TextBox 2">
            <a:extLst>
              <a:ext uri="{FF2B5EF4-FFF2-40B4-BE49-F238E27FC236}">
                <a16:creationId xmlns:a16="http://schemas.microsoft.com/office/drawing/2014/main" id="{B37472A9-7E5E-E12B-C96C-964A66569DDA}"/>
              </a:ext>
            </a:extLst>
          </p:cNvPr>
          <p:cNvSpPr txBox="1"/>
          <p:nvPr/>
        </p:nvSpPr>
        <p:spPr>
          <a:xfrm>
            <a:off x="1460500" y="2159000"/>
            <a:ext cx="7772400" cy="2954655"/>
          </a:xfrm>
          <a:prstGeom prst="rect">
            <a:avLst/>
          </a:prstGeom>
          <a:noFill/>
        </p:spPr>
        <p:txBody>
          <a:bodyPr wrap="square" lIns="0" tIns="0" rIns="0" bIns="0"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Chọn 1 trong 2 đề dưới đây:</a:t>
            </a:r>
            <a:endParaRPr lang="en-US" sz="3200" b="1"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1: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lập Câu lạc bộ Đọc sách.</a:t>
            </a:r>
            <a:endParaRPr lang="en-US" sz="3200" dirty="0">
              <a:solidFill>
                <a:srgbClr val="002060"/>
              </a:solidFill>
              <a:latin typeface="Cambria" panose="02040503050406030204" pitchFamily="18" charset="0"/>
              <a:ea typeface="Cambria" panose="02040503050406030204" pitchFamily="18" charset="0"/>
            </a:endParaRPr>
          </a:p>
          <a:p>
            <a:pPr algn="l"/>
            <a:r>
              <a:rPr lang="vi-VN" sz="3200" b="1" dirty="0">
                <a:solidFill>
                  <a:srgbClr val="002060"/>
                </a:solidFill>
                <a:latin typeface="Cambria" panose="02040503050406030204" pitchFamily="18" charset="0"/>
                <a:ea typeface="Cambria" panose="02040503050406030204" pitchFamily="18" charset="0"/>
              </a:rPr>
              <a:t>Đề 2: </a:t>
            </a:r>
            <a:r>
              <a:rPr lang="vi-VN" sz="3200" dirty="0">
                <a:solidFill>
                  <a:srgbClr val="002060"/>
                </a:solidFill>
                <a:latin typeface="Cambria" panose="02040503050406030204" pitchFamily="18" charset="0"/>
                <a:ea typeface="Cambria" panose="02040503050406030204" pitchFamily="18" charset="0"/>
              </a:rPr>
              <a:t>Viết đoạn văn nêu ý kiến tán thành việc phát triển hoạt động thể dục, thể thao trong nhà trường.</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rPr>
              <a:t>1.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rPr>
              <a:t>Chuẩn</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FF"/>
                </a:solidFill>
                <a:effectLst/>
                <a:uLnTx/>
                <a:uFillTx/>
                <a:latin typeface="Cambria" panose="02040503050406030204" pitchFamily="18" charset="0"/>
                <a:ea typeface="Cambria" panose="02040503050406030204" pitchFamily="18" charset="0"/>
              </a:rPr>
              <a:t>bị</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CE33D9-A775-CB1D-48AE-D3308803981D}"/>
              </a:ext>
            </a:extLst>
          </p:cNvPr>
          <p:cNvSpPr/>
          <p:nvPr/>
        </p:nvSpPr>
        <p:spPr>
          <a:xfrm>
            <a:off x="2070100" y="3706587"/>
            <a:ext cx="8877300" cy="1297213"/>
          </a:xfrm>
          <a:custGeom>
            <a:avLst/>
            <a:gdLst>
              <a:gd name="connsiteX0" fmla="*/ 0 w 8877300"/>
              <a:gd name="connsiteY0" fmla="*/ 216206 h 1297213"/>
              <a:gd name="connsiteX1" fmla="*/ 216206 w 8877300"/>
              <a:gd name="connsiteY1" fmla="*/ 0 h 1297213"/>
              <a:gd name="connsiteX2" fmla="*/ 8661094 w 8877300"/>
              <a:gd name="connsiteY2" fmla="*/ 0 h 1297213"/>
              <a:gd name="connsiteX3" fmla="*/ 8877300 w 8877300"/>
              <a:gd name="connsiteY3" fmla="*/ 216206 h 1297213"/>
              <a:gd name="connsiteX4" fmla="*/ 8877300 w 8877300"/>
              <a:gd name="connsiteY4" fmla="*/ 1081007 h 1297213"/>
              <a:gd name="connsiteX5" fmla="*/ 8661094 w 8877300"/>
              <a:gd name="connsiteY5" fmla="*/ 1297213 h 1297213"/>
              <a:gd name="connsiteX6" fmla="*/ 216206 w 8877300"/>
              <a:gd name="connsiteY6" fmla="*/ 1297213 h 1297213"/>
              <a:gd name="connsiteX7" fmla="*/ 0 w 8877300"/>
              <a:gd name="connsiteY7" fmla="*/ 1081007 h 1297213"/>
              <a:gd name="connsiteX8" fmla="*/ 0 w 8877300"/>
              <a:gd name="connsiteY8" fmla="*/ 216206 h 129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7300" h="1297213" fill="none" extrusionOk="0">
                <a:moveTo>
                  <a:pt x="0" y="216206"/>
                </a:moveTo>
                <a:cubicBezTo>
                  <a:pt x="692" y="92336"/>
                  <a:pt x="83412" y="7412"/>
                  <a:pt x="216206" y="0"/>
                </a:cubicBezTo>
                <a:cubicBezTo>
                  <a:pt x="4285158" y="-73180"/>
                  <a:pt x="6266834" y="86135"/>
                  <a:pt x="8661094" y="0"/>
                </a:cubicBezTo>
                <a:cubicBezTo>
                  <a:pt x="8801797" y="6340"/>
                  <a:pt x="8871142" y="94033"/>
                  <a:pt x="8877300" y="216206"/>
                </a:cubicBezTo>
                <a:cubicBezTo>
                  <a:pt x="8799483" y="501978"/>
                  <a:pt x="8948976" y="870059"/>
                  <a:pt x="8877300" y="1081007"/>
                </a:cubicBezTo>
                <a:cubicBezTo>
                  <a:pt x="8874176" y="1200074"/>
                  <a:pt x="8785250" y="1291260"/>
                  <a:pt x="8661094" y="1297213"/>
                </a:cubicBezTo>
                <a:cubicBezTo>
                  <a:pt x="4820471" y="1342073"/>
                  <a:pt x="4144065" y="1414835"/>
                  <a:pt x="216206" y="1297213"/>
                </a:cubicBezTo>
                <a:cubicBezTo>
                  <a:pt x="89183" y="1313529"/>
                  <a:pt x="1932" y="1199299"/>
                  <a:pt x="0" y="1081007"/>
                </a:cubicBezTo>
                <a:cubicBezTo>
                  <a:pt x="47564" y="663239"/>
                  <a:pt x="50765" y="461682"/>
                  <a:pt x="0" y="216206"/>
                </a:cubicBezTo>
                <a:close/>
              </a:path>
              <a:path w="8877300" h="1297213" stroke="0" extrusionOk="0">
                <a:moveTo>
                  <a:pt x="0" y="216206"/>
                </a:moveTo>
                <a:cubicBezTo>
                  <a:pt x="2663" y="113681"/>
                  <a:pt x="85263" y="-14585"/>
                  <a:pt x="216206" y="0"/>
                </a:cubicBezTo>
                <a:cubicBezTo>
                  <a:pt x="2642309" y="33707"/>
                  <a:pt x="6248345" y="-162475"/>
                  <a:pt x="8661094" y="0"/>
                </a:cubicBezTo>
                <a:cubicBezTo>
                  <a:pt x="8800520" y="-6148"/>
                  <a:pt x="8858249" y="111059"/>
                  <a:pt x="8877300" y="216206"/>
                </a:cubicBezTo>
                <a:cubicBezTo>
                  <a:pt x="8857421" y="542399"/>
                  <a:pt x="8874686" y="843198"/>
                  <a:pt x="8877300" y="1081007"/>
                </a:cubicBezTo>
                <a:cubicBezTo>
                  <a:pt x="8889287" y="1210427"/>
                  <a:pt x="8779212" y="1296584"/>
                  <a:pt x="8661094" y="1297213"/>
                </a:cubicBezTo>
                <a:cubicBezTo>
                  <a:pt x="7346076" y="1350064"/>
                  <a:pt x="3885286" y="1419495"/>
                  <a:pt x="216206" y="1297213"/>
                </a:cubicBezTo>
                <a:cubicBezTo>
                  <a:pt x="100894" y="1319707"/>
                  <a:pt x="19310" y="1202139"/>
                  <a:pt x="0" y="1081007"/>
                </a:cubicBezTo>
                <a:cubicBezTo>
                  <a:pt x="7639" y="982564"/>
                  <a:pt x="41394" y="465305"/>
                  <a:pt x="0" y="216206"/>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Tìm kiếm thông tin có liên quan đến sự việc, hiện tượng mà em muốn nêu ý kiến.</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7">
            <a:extLst>
              <a:ext uri="{FF2B5EF4-FFF2-40B4-BE49-F238E27FC236}">
                <a16:creationId xmlns:a16="http://schemas.microsoft.com/office/drawing/2014/main" id="{A5D768AB-0C1C-727E-DB49-2258F9A55099}"/>
              </a:ext>
            </a:extLst>
          </p:cNvPr>
          <p:cNvPicPr>
            <a:picLocks noChangeAspect="1"/>
          </p:cNvPicPr>
          <p:nvPr/>
        </p:nvPicPr>
        <p:blipFill>
          <a:blip r:embed="rId3"/>
          <a:srcRect/>
          <a:stretch>
            <a:fillRect/>
          </a:stretch>
        </p:blipFill>
        <p:spPr>
          <a:xfrm>
            <a:off x="1181100" y="3387283"/>
            <a:ext cx="944445" cy="980392"/>
          </a:xfrm>
          <a:prstGeom prst="rect">
            <a:avLst/>
          </a:prstGeom>
        </p:spPr>
      </p:pic>
      <p:sp>
        <p:nvSpPr>
          <p:cNvPr id="4" name="Rectangle: Rounded Corners 3">
            <a:extLst>
              <a:ext uri="{FF2B5EF4-FFF2-40B4-BE49-F238E27FC236}">
                <a16:creationId xmlns:a16="http://schemas.microsoft.com/office/drawing/2014/main" id="{FD84BDDB-5507-02ED-3FAD-607EA8B861C0}"/>
              </a:ext>
            </a:extLst>
          </p:cNvPr>
          <p:cNvSpPr/>
          <p:nvPr/>
        </p:nvSpPr>
        <p:spPr>
          <a:xfrm>
            <a:off x="2120900" y="1548772"/>
            <a:ext cx="8839199" cy="1296028"/>
          </a:xfrm>
          <a:custGeom>
            <a:avLst/>
            <a:gdLst>
              <a:gd name="connsiteX0" fmla="*/ 0 w 8839199"/>
              <a:gd name="connsiteY0" fmla="*/ 216009 h 1296028"/>
              <a:gd name="connsiteX1" fmla="*/ 216009 w 8839199"/>
              <a:gd name="connsiteY1" fmla="*/ 0 h 1296028"/>
              <a:gd name="connsiteX2" fmla="*/ 8623190 w 8839199"/>
              <a:gd name="connsiteY2" fmla="*/ 0 h 1296028"/>
              <a:gd name="connsiteX3" fmla="*/ 8839199 w 8839199"/>
              <a:gd name="connsiteY3" fmla="*/ 216009 h 1296028"/>
              <a:gd name="connsiteX4" fmla="*/ 8839199 w 8839199"/>
              <a:gd name="connsiteY4" fmla="*/ 1080019 h 1296028"/>
              <a:gd name="connsiteX5" fmla="*/ 8623190 w 8839199"/>
              <a:gd name="connsiteY5" fmla="*/ 1296028 h 1296028"/>
              <a:gd name="connsiteX6" fmla="*/ 216009 w 8839199"/>
              <a:gd name="connsiteY6" fmla="*/ 1296028 h 1296028"/>
              <a:gd name="connsiteX7" fmla="*/ 0 w 8839199"/>
              <a:gd name="connsiteY7" fmla="*/ 1080019 h 1296028"/>
              <a:gd name="connsiteX8" fmla="*/ 0 w 8839199"/>
              <a:gd name="connsiteY8" fmla="*/ 216009 h 129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199" h="1296028" fill="none" extrusionOk="0">
                <a:moveTo>
                  <a:pt x="0" y="216009"/>
                </a:moveTo>
                <a:cubicBezTo>
                  <a:pt x="1158" y="89244"/>
                  <a:pt x="88162" y="4733"/>
                  <a:pt x="216009" y="0"/>
                </a:cubicBezTo>
                <a:cubicBezTo>
                  <a:pt x="1720661" y="-73180"/>
                  <a:pt x="4711702" y="86135"/>
                  <a:pt x="8623190" y="0"/>
                </a:cubicBezTo>
                <a:cubicBezTo>
                  <a:pt x="8763898" y="6374"/>
                  <a:pt x="8836757" y="95614"/>
                  <a:pt x="8839199" y="216009"/>
                </a:cubicBezTo>
                <a:cubicBezTo>
                  <a:pt x="8892759" y="363711"/>
                  <a:pt x="8821333" y="975777"/>
                  <a:pt x="8839199" y="1080019"/>
                </a:cubicBezTo>
                <a:cubicBezTo>
                  <a:pt x="8833499" y="1198697"/>
                  <a:pt x="8745713" y="1291986"/>
                  <a:pt x="8623190" y="1296028"/>
                </a:cubicBezTo>
                <a:cubicBezTo>
                  <a:pt x="6128116" y="1340888"/>
                  <a:pt x="1377581" y="1413650"/>
                  <a:pt x="216009" y="1296028"/>
                </a:cubicBezTo>
                <a:cubicBezTo>
                  <a:pt x="88606" y="1313391"/>
                  <a:pt x="11522" y="1192670"/>
                  <a:pt x="0" y="1080019"/>
                </a:cubicBezTo>
                <a:cubicBezTo>
                  <a:pt x="-34222" y="936469"/>
                  <a:pt x="72192" y="386735"/>
                  <a:pt x="0" y="216009"/>
                </a:cubicBezTo>
                <a:close/>
              </a:path>
              <a:path w="8839199" h="1296028" stroke="0" extrusionOk="0">
                <a:moveTo>
                  <a:pt x="0" y="216009"/>
                </a:moveTo>
                <a:cubicBezTo>
                  <a:pt x="3560" y="119285"/>
                  <a:pt x="82672" y="-17750"/>
                  <a:pt x="216009" y="0"/>
                </a:cubicBezTo>
                <a:cubicBezTo>
                  <a:pt x="3953500" y="33707"/>
                  <a:pt x="7647668" y="-162475"/>
                  <a:pt x="8623190" y="0"/>
                </a:cubicBezTo>
                <a:cubicBezTo>
                  <a:pt x="8760534" y="-5543"/>
                  <a:pt x="8830878" y="102940"/>
                  <a:pt x="8839199" y="216009"/>
                </a:cubicBezTo>
                <a:cubicBezTo>
                  <a:pt x="8770270" y="537873"/>
                  <a:pt x="8787921" y="741249"/>
                  <a:pt x="8839199" y="1080019"/>
                </a:cubicBezTo>
                <a:cubicBezTo>
                  <a:pt x="8841925" y="1201595"/>
                  <a:pt x="8726743" y="1288337"/>
                  <a:pt x="8623190" y="1296028"/>
                </a:cubicBezTo>
                <a:cubicBezTo>
                  <a:pt x="5891796" y="1348879"/>
                  <a:pt x="4345930" y="1418310"/>
                  <a:pt x="216009" y="1296028"/>
                </a:cubicBezTo>
                <a:cubicBezTo>
                  <a:pt x="97485" y="1300280"/>
                  <a:pt x="21725" y="1201258"/>
                  <a:pt x="0" y="1080019"/>
                </a:cubicBezTo>
                <a:cubicBezTo>
                  <a:pt x="-71042" y="666657"/>
                  <a:pt x="18072" y="474121"/>
                  <a:pt x="0" y="216009"/>
                </a:cubicBezTo>
                <a:close/>
              </a:path>
            </a:pathLst>
          </a:custGeom>
          <a:solidFill>
            <a:schemeClr val="accent4">
              <a:lumMod val="60000"/>
              <a:lumOff val="40000"/>
            </a:schemeClr>
          </a:solidFill>
          <a:ln>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Chọn sự việc, hiện tượng mà em muốn nêu ý kiến tán thành.</a:t>
            </a:r>
            <a:endParaRPr lang="en-US" sz="4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3">
            <a:extLst>
              <a:ext uri="{FF2B5EF4-FFF2-40B4-BE49-F238E27FC236}">
                <a16:creationId xmlns:a16="http://schemas.microsoft.com/office/drawing/2014/main" id="{E30814A3-0F72-A1A4-9C40-F88B26203AD9}"/>
              </a:ext>
            </a:extLst>
          </p:cNvPr>
          <p:cNvPicPr>
            <a:picLocks noChangeAspect="1"/>
          </p:cNvPicPr>
          <p:nvPr/>
        </p:nvPicPr>
        <p:blipFill>
          <a:blip r:embed="rId4"/>
          <a:srcRect/>
          <a:stretch>
            <a:fillRect/>
          </a:stretch>
        </p:blipFill>
        <p:spPr>
          <a:xfrm>
            <a:off x="1158756" y="1463270"/>
            <a:ext cx="1047177" cy="1088174"/>
          </a:xfrm>
          <a:prstGeom prst="rect">
            <a:avLst/>
          </a:prstGeom>
        </p:spPr>
      </p:pic>
    </p:spTree>
    <p:extLst>
      <p:ext uri="{BB962C8B-B14F-4D97-AF65-F5344CB8AC3E}">
        <p14:creationId xmlns:p14="http://schemas.microsoft.com/office/powerpoint/2010/main" val="10305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707886"/>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FF"/>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FF00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noProof="0" dirty="0">
                <a:ln>
                  <a:noFill/>
                </a:ln>
                <a:solidFill>
                  <a:srgbClr val="FF00FF"/>
                </a:solidFill>
                <a:effectLst/>
                <a:uLnTx/>
                <a:uFillTx/>
                <a:latin typeface="Cambria" panose="02040503050406030204" pitchFamily="18" charset="0"/>
                <a:ea typeface="Cambria" panose="02040503050406030204" pitchFamily="18" charset="0"/>
                <a:cs typeface="+mn-cs"/>
              </a:rPr>
              <a:t> ý</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0B9F8A2D-E366-BC1A-C347-5E4F493C3144}"/>
              </a:ext>
            </a:extLst>
          </p:cNvPr>
          <p:cNvPicPr>
            <a:picLocks noChangeAspect="1"/>
          </p:cNvPicPr>
          <p:nvPr/>
        </p:nvPicPr>
        <p:blipFill>
          <a:blip r:embed="rId3"/>
          <a:stretch>
            <a:fillRect/>
          </a:stretch>
        </p:blipFill>
        <p:spPr>
          <a:xfrm>
            <a:off x="814387" y="1154112"/>
            <a:ext cx="10094913" cy="1242987"/>
          </a:xfrm>
          <a:prstGeom prst="rect">
            <a:avLst/>
          </a:prstGeom>
        </p:spPr>
      </p:pic>
      <p:pic>
        <p:nvPicPr>
          <p:cNvPr id="10" name="Picture 9">
            <a:extLst>
              <a:ext uri="{FF2B5EF4-FFF2-40B4-BE49-F238E27FC236}">
                <a16:creationId xmlns:a16="http://schemas.microsoft.com/office/drawing/2014/main" id="{F228AEA3-9FF1-49C1-EEE7-760919AC715B}"/>
              </a:ext>
            </a:extLst>
          </p:cNvPr>
          <p:cNvPicPr>
            <a:picLocks noChangeAspect="1"/>
          </p:cNvPicPr>
          <p:nvPr/>
        </p:nvPicPr>
        <p:blipFill>
          <a:blip r:embed="rId4"/>
          <a:stretch>
            <a:fillRect/>
          </a:stretch>
        </p:blipFill>
        <p:spPr>
          <a:xfrm>
            <a:off x="977901" y="2449512"/>
            <a:ext cx="9842500" cy="2278191"/>
          </a:xfrm>
          <a:prstGeom prst="rect">
            <a:avLst/>
          </a:prstGeom>
        </p:spPr>
      </p:pic>
      <p:pic>
        <p:nvPicPr>
          <p:cNvPr id="12" name="Picture 11">
            <a:extLst>
              <a:ext uri="{FF2B5EF4-FFF2-40B4-BE49-F238E27FC236}">
                <a16:creationId xmlns:a16="http://schemas.microsoft.com/office/drawing/2014/main" id="{4E2A2746-B5C8-AFF4-686C-E94EE5A587FA}"/>
              </a:ext>
            </a:extLst>
          </p:cNvPr>
          <p:cNvPicPr>
            <a:picLocks noChangeAspect="1"/>
          </p:cNvPicPr>
          <p:nvPr/>
        </p:nvPicPr>
        <p:blipFill>
          <a:blip r:embed="rId5"/>
          <a:stretch>
            <a:fillRect/>
          </a:stretch>
        </p:blipFill>
        <p:spPr>
          <a:xfrm>
            <a:off x="1060450" y="4826000"/>
            <a:ext cx="9898060" cy="1473200"/>
          </a:xfrm>
          <a:prstGeom prst="rect">
            <a:avLst/>
          </a:prstGeom>
        </p:spPr>
      </p:pic>
    </p:spTree>
    <p:extLst>
      <p:ext uri="{BB962C8B-B14F-4D97-AF65-F5344CB8AC3E}">
        <p14:creationId xmlns:p14="http://schemas.microsoft.com/office/powerpoint/2010/main" val="152410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C5E5F1-91AD-5D9A-5BCC-D297D7946BE9}"/>
              </a:ext>
            </a:extLst>
          </p:cNvPr>
          <p:cNvSpPr txBox="1"/>
          <p:nvPr/>
        </p:nvSpPr>
        <p:spPr>
          <a:xfrm>
            <a:off x="533400" y="711200"/>
            <a:ext cx="11252200" cy="5598327"/>
          </a:xfrm>
          <a:prstGeom prst="rect">
            <a:avLst/>
          </a:prstGeom>
          <a:noFill/>
        </p:spPr>
        <p:txBody>
          <a:bodyPr wrap="square" rtlCol="0">
            <a:spAutoFit/>
          </a:bodyPr>
          <a:lstStyle/>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Mở đầu: </a:t>
            </a:r>
            <a:r>
              <a:rPr lang="nl-NL" sz="2000" dirty="0">
                <a:effectLst/>
                <a:latin typeface="Cambria" panose="02040503050406030204" pitchFamily="18" charset="0"/>
                <a:ea typeface="Cambria" panose="02040503050406030204" pitchFamily="18" charset="0"/>
              </a:rPr>
              <a:t>Trường em sắp thành lập Câu lạc bộ Đọc sách, em hoàn toàn tán thành với kế hoạch này.</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Triển khai:</a:t>
            </a:r>
            <a:endParaRPr lang="en-US" sz="20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nhất vì các bạn học sinh hiện nay không có thói quen đọc sách nhiều. Các bạn trong lớp của em hầu như đều nói, thời gian rảnh sẽ dành cho xem tivi, điện thoại và chơi trò chơi điện tử. Hầu như các bạn không hứng thú với việc cầm một cuốn sách để đọc và nghiền ngẫm.</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hai vì tri thức trong sách có rất nhiều, con người phải đọc sách thì mới có thể học và biết thêm được. Đó cũng là lí do vì sao nên mua sách xuất bản thay vì sách in, sách trên mạng. Các thông tin xuất bản được chứng thực và đảm bảo tính đúng đắn hơn là các nội dung trôi nổi trên in-tơ-nét. Đọc kiến thức đúng giúp con người hiểu đúng, biết nhiều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dirty="0">
                <a:effectLst/>
                <a:latin typeface="Cambria" panose="02040503050406030204" pitchFamily="18" charset="0"/>
                <a:ea typeface="Cambria" panose="02040503050406030204" pitchFamily="18" charset="0"/>
              </a:rPr>
              <a:t>+ Lí do thứ ba vì từ đọc sách, sẽ có thêm nhiều câu chuyện, nhiều chủ đề thảo luận, nói chuyện cho các bạn học sinh. Thay vì các chủ đề phiếm, những nội dung dù vui nhưng không lịch sự, thiếu văn hoá vẫn dễ lan truyền trong cộng đồng người trẻ tuổi – sách sẽ mang lại nhiều nội dung để chia sẻ, lan toả cho nhau ý nghĩa hơn.</a:t>
            </a:r>
            <a:endParaRPr lang="en-US" sz="20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Kết thúc: </a:t>
            </a:r>
            <a:r>
              <a:rPr lang="nl-NL" sz="2000" dirty="0">
                <a:effectLst/>
                <a:latin typeface="Cambria" panose="02040503050406030204" pitchFamily="18" charset="0"/>
                <a:ea typeface="Cambria" panose="02040503050406030204" pitchFamily="18" charset="0"/>
              </a:rPr>
              <a:t>Em thấy việc thành lập Câu lạc bộ Đọc sách là hợp lí, mang lại nhiều chuyển biến tích cực cho học sinh trong trường. Hi vọng câu lạc bộ Đọc sách sẽ sớm được thành lập trong thời gian gần đây.</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5659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617</TotalTime>
  <Words>575</Words>
  <Application>Microsoft Office PowerPoint</Application>
  <PresentationFormat>Widescreen</PresentationFormat>
  <Paragraphs>29</Paragraphs>
  <Slides>13</Slides>
  <Notes>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#9Slide02 Noi dung dai</vt:lpstr>
      <vt:lpstr>#9Slide02 Tieu de dai</vt:lpstr>
      <vt:lpstr>Aptos</vt:lpstr>
      <vt:lpstr>Aptos Display</vt:lpstr>
      <vt:lpstr>Arial</vt:lpstr>
      <vt:lpstr>Calibri</vt:lpstr>
      <vt:lpstr>Cambria</vt:lpstr>
      <vt:lpstr>inpin heiti</vt:lpstr>
      <vt:lpstr>Times New Roman</vt:lpstr>
      <vt:lpstr>2_Custom Design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70</cp:revision>
  <dcterms:created xsi:type="dcterms:W3CDTF">2023-09-08T12:48:23Z</dcterms:created>
  <dcterms:modified xsi:type="dcterms:W3CDTF">2025-04-07T15:20:24Z</dcterms:modified>
  <cp:category>9Slide.vn</cp:category>
</cp:coreProperties>
</file>