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1" r:id="rId5"/>
    <p:sldMasterId id="2147483733" r:id="rId6"/>
  </p:sldMasterIdLst>
  <p:sldIdLst>
    <p:sldId id="279" r:id="rId7"/>
    <p:sldId id="259" r:id="rId8"/>
    <p:sldId id="283" r:id="rId9"/>
    <p:sldId id="274" r:id="rId10"/>
    <p:sldId id="282" r:id="rId11"/>
    <p:sldId id="286" r:id="rId12"/>
    <p:sldId id="401" r:id="rId13"/>
    <p:sldId id="278" r:id="rId14"/>
    <p:sldId id="304" r:id="rId15"/>
    <p:sldId id="296" r:id="rId16"/>
    <p:sldId id="402" r:id="rId17"/>
    <p:sldId id="403" r:id="rId18"/>
    <p:sldId id="404" r:id="rId19"/>
    <p:sldId id="405" r:id="rId20"/>
    <p:sldId id="406" r:id="rId21"/>
    <p:sldId id="407" r:id="rId22"/>
    <p:sldId id="408" r:id="rId23"/>
    <p:sldId id="342" r:id="rId24"/>
    <p:sldId id="423" r:id="rId25"/>
    <p:sldId id="295" r:id="rId26"/>
    <p:sldId id="276"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98BFF"/>
    <a:srgbClr val="FF0066"/>
    <a:srgbClr val="FFCCFF"/>
    <a:srgbClr val="41A4A9"/>
    <a:srgbClr val="FED80D"/>
    <a:srgbClr val="66FF66"/>
    <a:srgbClr val="FFF2CC"/>
    <a:srgbClr val="FFE5FF"/>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9E84-EEEA-481B-9F4B-C63CCD1137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E9719B-2AD1-499E-B0F6-A2FF68EEEE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0B41BA-6E2B-4279-9D41-AB2BE76A5E1F}"/>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5" name="Footer Placeholder 4">
            <a:extLst>
              <a:ext uri="{FF2B5EF4-FFF2-40B4-BE49-F238E27FC236}">
                <a16:creationId xmlns:a16="http://schemas.microsoft.com/office/drawing/2014/main" id="{357DFEEF-05A9-4FF2-9A99-4852DD456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F974BB-7202-4DA8-80E0-E0EF3854F592}"/>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64557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E0B9-6A3F-44F1-AFA2-41A0C4D7D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1A288-CC9A-4143-84CD-3C573CE7196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9BFEC-F00F-4820-B2AB-C29883C4A1E5}"/>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5" name="Footer Placeholder 4">
            <a:extLst>
              <a:ext uri="{FF2B5EF4-FFF2-40B4-BE49-F238E27FC236}">
                <a16:creationId xmlns:a16="http://schemas.microsoft.com/office/drawing/2014/main" id="{9A70AD0F-F609-460A-8DA2-7D1EF562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8504B0-8129-40FA-A8FA-938BBB517CA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539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B86DF-7E65-4115-A1F5-F264135D309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9E0EEA-3ADA-4386-8768-D545058E66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77D20-C4D0-4281-ADBB-71FCBD80828B}"/>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5" name="Footer Placeholder 4">
            <a:extLst>
              <a:ext uri="{FF2B5EF4-FFF2-40B4-BE49-F238E27FC236}">
                <a16:creationId xmlns:a16="http://schemas.microsoft.com/office/drawing/2014/main" id="{8AA94779-17D5-4DE0-8BF3-6C9267CF1C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B00A-D88D-47A9-9EE0-9295C4CA1AF5}"/>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62241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228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944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646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2848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1587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7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0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09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E8D7-8DF2-42CB-A62E-8CF156631D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5CCC11-93DE-4011-A729-677589E3E5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C8B15-A801-406E-9F29-1D4D752BBE4E}"/>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5" name="Footer Placeholder 4">
            <a:extLst>
              <a:ext uri="{FF2B5EF4-FFF2-40B4-BE49-F238E27FC236}">
                <a16:creationId xmlns:a16="http://schemas.microsoft.com/office/drawing/2014/main" id="{14EA0348-12CF-401F-BE29-7308994BBF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FA14BC-5FE6-4DB1-87C7-ABB511FA5DE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928706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49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304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39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44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1744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324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671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107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29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481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7102-3FF9-4C4D-AE24-BDC0A46EA0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07500-6E95-49C8-B7EC-647A70FE2B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C985C5-EA12-4656-8C94-6B0501F27457}"/>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5" name="Footer Placeholder 4">
            <a:extLst>
              <a:ext uri="{FF2B5EF4-FFF2-40B4-BE49-F238E27FC236}">
                <a16:creationId xmlns:a16="http://schemas.microsoft.com/office/drawing/2014/main" id="{DB50344C-DFFF-400D-919C-833839FC3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6F7E21-6FBB-4953-9B35-8611C797C84F}"/>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123263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0000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5470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005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070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3191667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35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14662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53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291133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69349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768F-782C-413B-8C55-13D6537808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E7274F-7EA6-48DC-A9C2-759360CC3C2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5A37B-9BAA-4A42-86B8-CA93F40BC7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4C970-642C-4307-8D2C-569E109ED36E}"/>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6" name="Footer Placeholder 5">
            <a:extLst>
              <a:ext uri="{FF2B5EF4-FFF2-40B4-BE49-F238E27FC236}">
                <a16:creationId xmlns:a16="http://schemas.microsoft.com/office/drawing/2014/main" id="{6AE92695-D5B8-4A76-8322-517264091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F9F20E-661A-4497-9946-EFF316B9A1D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2053424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820020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836712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68215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63000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7231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44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2117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83536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43241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76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942D-AF2E-4BD5-ACCE-48D7E12BA5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519DA49-8380-410A-83CB-957A600061E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021CA-BBC9-45B3-9EAF-6D8EA060CD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B2A57-BF88-49F1-A1C8-1048906E83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11BA6D-4374-4AE3-9916-56943580A06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E4352A-4AD3-4E3B-99D9-22DEC9C90171}"/>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8" name="Footer Placeholder 7">
            <a:extLst>
              <a:ext uri="{FF2B5EF4-FFF2-40B4-BE49-F238E27FC236}">
                <a16:creationId xmlns:a16="http://schemas.microsoft.com/office/drawing/2014/main" id="{FC99EE36-6DB1-4EF0-9EE9-49CE78368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CB27F0-92AF-4B3D-A120-7BA4A32F7543}"/>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249133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08/04/2025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23983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08/04/2025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35795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08/04/2025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0541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96636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68323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3094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87097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24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90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277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7836-A115-4CA5-B438-A7A8EEFF61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4EE7B9-283B-43C8-A4E1-595F8B4D15FD}"/>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4" name="Footer Placeholder 3">
            <a:extLst>
              <a:ext uri="{FF2B5EF4-FFF2-40B4-BE49-F238E27FC236}">
                <a16:creationId xmlns:a16="http://schemas.microsoft.com/office/drawing/2014/main" id="{93B5728B-9F17-4367-919C-5D6404C998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8D8103-8F47-4728-A318-3B126C5E761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469263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178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5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23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708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6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5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50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74A30D-DC9B-4B5C-B807-5A635B53A5AD}"/>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3" name="Footer Placeholder 2">
            <a:extLst>
              <a:ext uri="{FF2B5EF4-FFF2-40B4-BE49-F238E27FC236}">
                <a16:creationId xmlns:a16="http://schemas.microsoft.com/office/drawing/2014/main" id="{FC1FE381-C8A7-43B0-AE49-EFD42F23DB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4976190-4E07-4D48-8218-1CF97B4B9C6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52965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FCBA-8D00-4450-B67A-B7F714F8AF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CA8D46-F69C-4703-9712-69A648C002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FB72D2-19BD-49C2-8D62-8D6F6C8F0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C92C1-8AB9-4B07-A660-052079C283A9}"/>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6" name="Footer Placeholder 5">
            <a:extLst>
              <a:ext uri="{FF2B5EF4-FFF2-40B4-BE49-F238E27FC236}">
                <a16:creationId xmlns:a16="http://schemas.microsoft.com/office/drawing/2014/main" id="{8DB32F64-CCB9-46F2-8CED-E08CCAE2C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B90B77-0ABA-4B30-A6E5-A9E141116446}"/>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47692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E1FB-AC08-4FBE-9DA1-37F25DD9B9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4AC40-F310-4F70-BCB0-A5C6F5A23C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31B97-C04E-4ECF-A8D3-2A99B974C1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99BB3-606F-43D1-A14F-9D7F2F6EFC8F}"/>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4/8/2025</a:t>
            </a:fld>
            <a:endParaRPr lang="en-US"/>
          </a:p>
        </p:txBody>
      </p:sp>
      <p:sp>
        <p:nvSpPr>
          <p:cNvPr id="6" name="Footer Placeholder 5">
            <a:extLst>
              <a:ext uri="{FF2B5EF4-FFF2-40B4-BE49-F238E27FC236}">
                <a16:creationId xmlns:a16="http://schemas.microsoft.com/office/drawing/2014/main" id="{3DA9A8AD-1EDF-4054-8DFD-E5D806FBEE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83944F-C4AC-4C59-9D06-32A6EF294F6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41280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BD62A41-9D0E-AC46-22EB-B17B940866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2035099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3AEEEB0-FEE1-4F06-93F1-5527B7B089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41905370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2AC8678-A8A2-EF89-2BE3-4E4FA64772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3436222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4692926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08/04/2025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473007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7793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7.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43703-6599-4B12-94EA-960599DD3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281"/>
            <a:ext cx="12192000" cy="8953995"/>
          </a:xfrm>
          <a:prstGeom prst="rect">
            <a:avLst/>
          </a:prstGeom>
        </p:spPr>
      </p:pic>
      <p:pic>
        <p:nvPicPr>
          <p:cNvPr id="2" name="Picture 1">
            <a:extLst>
              <a:ext uri="{FF2B5EF4-FFF2-40B4-BE49-F238E27FC236}">
                <a16:creationId xmlns:a16="http://schemas.microsoft.com/office/drawing/2014/main" id="{5FAD79DF-366D-99FB-BCB7-7BA7C6E520C9}"/>
              </a:ext>
            </a:extLst>
          </p:cNvPr>
          <p:cNvPicPr>
            <a:picLocks noChangeAspect="1"/>
          </p:cNvPicPr>
          <p:nvPr/>
        </p:nvPicPr>
        <p:blipFill>
          <a:blip r:embed="rId3"/>
          <a:stretch>
            <a:fillRect/>
          </a:stretch>
        </p:blipFill>
        <p:spPr>
          <a:xfrm>
            <a:off x="3105345" y="185617"/>
            <a:ext cx="7669433" cy="1774090"/>
          </a:xfrm>
          <a:prstGeom prst="rect">
            <a:avLst/>
          </a:prstGeom>
        </p:spPr>
      </p:pic>
    </p:spTree>
    <p:extLst>
      <p:ext uri="{BB962C8B-B14F-4D97-AF65-F5344CB8AC3E}">
        <p14:creationId xmlns:p14="http://schemas.microsoft.com/office/powerpoint/2010/main" val="10112193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4404" y="1161011"/>
            <a:ext cx="10000211" cy="3539430"/>
          </a:xfrm>
          <a:prstGeom prst="rect">
            <a:avLst/>
          </a:prstGeom>
          <a:noFill/>
        </p:spPr>
        <p:txBody>
          <a:bodyPr wrap="square" rtlCol="0">
            <a:spAutoFit/>
          </a:bodyPr>
          <a:lstStyle/>
          <a:p>
            <a:pPr marL="0" marR="0" algn="just">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Để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bảo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tồn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cảnh</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quan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thiên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nhiên</a:t>
            </a:r>
            <a:r>
              <a:rPr lang="en-US" sz="2800" b="1" dirty="0">
                <a:solidFill>
                  <a:srgbClr val="FF0000"/>
                </a:solidFill>
                <a:effectLst/>
                <a:latin typeface="Cambria" panose="02040503050406030204" pitchFamily="18" charset="0"/>
                <a:ea typeface="Cambria" panose="02040503050406030204" pitchFamily="18" charset="0"/>
              </a:rPr>
              <a:t>, ta </a:t>
            </a:r>
            <a:r>
              <a:rPr lang="en-US" sz="2800" b="1" dirty="0" err="1">
                <a:solidFill>
                  <a:srgbClr val="FF0000"/>
                </a:solidFill>
                <a:effectLst/>
                <a:latin typeface="Cambria" panose="02040503050406030204" pitchFamily="18" charset="0"/>
                <a:ea typeface="Cambria" panose="02040503050406030204" pitchFamily="18" charset="0"/>
              </a:rPr>
              <a:t>có</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tập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trung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những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việc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đơn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thiết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thực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sau</a:t>
            </a:r>
            <a:r>
              <a:rPr lang="en-US" sz="2800" b="1"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Tìm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hiểu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động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thực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Khám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hệ</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sinh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địa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phương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rừng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hồ</a:t>
            </a:r>
            <a:r>
              <a:rPr lang="en-US" sz="2800"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nguyên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Tắt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đèn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nước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chế</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 </a:t>
            </a:r>
            <a:r>
              <a:rPr lang="en-US" sz="2800" dirty="0" err="1">
                <a:solidFill>
                  <a:srgbClr val="FF0000"/>
                </a:solidFill>
                <a:effectLst/>
                <a:latin typeface="Cambria" panose="02040503050406030204" pitchFamily="18" charset="0"/>
                <a:ea typeface="Cambria" panose="02040503050406030204" pitchFamily="18" charset="0"/>
              </a:rPr>
              <a:t>Giảm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Phân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nguồn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thay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nilon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Tránh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nhựa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lần</a:t>
            </a:r>
            <a:r>
              <a:rPr lang="en-US" sz="28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72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4404" y="1161011"/>
            <a:ext cx="10000211" cy="3539430"/>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4. Trồng cây: </a:t>
            </a:r>
            <a:r>
              <a:rPr lang="vi-VN" sz="2800" dirty="0">
                <a:solidFill>
                  <a:srgbClr val="FF0000"/>
                </a:solidFill>
                <a:latin typeface="Cambria" panose="02040503050406030204" pitchFamily="18" charset="0"/>
                <a:ea typeface="Cambria" panose="02040503050406030204" pitchFamily="18" charset="0"/>
              </a:rPr>
              <a:t>Tham gia các hoạt động trồng cây ở trường và cộng đồng; Chăm sóc cây xanh tại nhà</a:t>
            </a:r>
          </a:p>
          <a:p>
            <a:pPr lvl="0" algn="just"/>
            <a:r>
              <a:rPr lang="vi-VN" sz="2800" b="1" dirty="0">
                <a:solidFill>
                  <a:srgbClr val="FF0000"/>
                </a:solidFill>
                <a:latin typeface="Cambria" panose="02040503050406030204" pitchFamily="18" charset="0"/>
                <a:ea typeface="Cambria" panose="02040503050406030204" pitchFamily="18" charset="0"/>
              </a:rPr>
              <a:t>5. Bảo vệ động vật: </a:t>
            </a:r>
            <a:r>
              <a:rPr lang="vi-VN" sz="2800" dirty="0">
                <a:solidFill>
                  <a:srgbClr val="FF0000"/>
                </a:solidFill>
                <a:latin typeface="Cambria" panose="02040503050406030204" pitchFamily="18" charset="0"/>
                <a:ea typeface="Cambria" panose="02040503050406030204" pitchFamily="18" charset="0"/>
              </a:rPr>
              <a:t>Không săn bắt hoặc làm hại động vật hoang dã; Tôn trọng môi trường sống của động vật.</a:t>
            </a:r>
          </a:p>
          <a:p>
            <a:pPr lvl="0" algn="just"/>
            <a:r>
              <a:rPr lang="vi-VN" sz="2800" dirty="0">
                <a:solidFill>
                  <a:srgbClr val="FF0000"/>
                </a:solidFill>
                <a:latin typeface="Cambria" panose="02040503050406030204" pitchFamily="18" charset="0"/>
                <a:ea typeface="Cambria" panose="02040503050406030204" pitchFamily="18" charset="0"/>
              </a:rPr>
              <a:t>6. Tham gia hoạt động cộng đồng: Dọn rác ở công viên, bãi biển; Tham gia các chiến dịch bảo vệ môi trường của trường.</a:t>
            </a:r>
          </a:p>
          <a:p>
            <a:pPr lvl="0" algn="just"/>
            <a:r>
              <a:rPr lang="vi-VN" sz="2800" b="1" dirty="0">
                <a:solidFill>
                  <a:srgbClr val="FF0000"/>
                </a:solidFill>
                <a:latin typeface="Cambria" panose="02040503050406030204" pitchFamily="18" charset="0"/>
                <a:ea typeface="Cambria" panose="02040503050406030204" pitchFamily="18" charset="0"/>
              </a:rPr>
              <a:t>7. Tuyên truyền</a:t>
            </a:r>
            <a:r>
              <a:rPr lang="vi-VN" sz="2800" dirty="0">
                <a:solidFill>
                  <a:srgbClr val="FF0000"/>
                </a:solidFill>
                <a:latin typeface="Cambria" panose="02040503050406030204" pitchFamily="18" charset="0"/>
                <a:ea typeface="Cambria" panose="02040503050406030204" pitchFamily="18" charset="0"/>
              </a:rPr>
              <a:t>: Chia sẻ kiến thức về bảo tồn với bạn bè và gia đình; Làm poster hoặc áp phích về bảo vệ thiên nhiên.</a:t>
            </a:r>
          </a:p>
        </p:txBody>
      </p:sp>
    </p:spTree>
    <p:extLst>
      <p:ext uri="{BB962C8B-B14F-4D97-AF65-F5344CB8AC3E}">
        <p14:creationId xmlns:p14="http://schemas.microsoft.com/office/powerpoint/2010/main" val="17721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2ED95CC-E5E1-82AC-CE90-8B166DE5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2830195"/>
            <a:ext cx="5276850" cy="4286250"/>
          </a:xfrm>
          <a:prstGeom prst="rect">
            <a:avLst/>
          </a:prstGeom>
        </p:spPr>
      </p:pic>
      <p:sp>
        <p:nvSpPr>
          <p:cNvPr id="2" name="TextBox 1">
            <a:extLst>
              <a:ext uri="{FF2B5EF4-FFF2-40B4-BE49-F238E27FC236}">
                <a16:creationId xmlns:a16="http://schemas.microsoft.com/office/drawing/2014/main" id="{6A983E8D-0FE5-E279-24DF-BFCCFD0E1CB1}"/>
              </a:ext>
            </a:extLst>
          </p:cNvPr>
          <p:cNvSpPr txBox="1"/>
          <p:nvPr/>
        </p:nvSpPr>
        <p:spPr>
          <a:xfrm>
            <a:off x="3525520" y="2021840"/>
            <a:ext cx="5648960" cy="1754326"/>
          </a:xfrm>
          <a:prstGeom prst="rect">
            <a:avLst/>
          </a:prstGeom>
          <a:noFill/>
        </p:spPr>
        <p:txBody>
          <a:bodyPr wrap="square" rtlCol="0">
            <a:spAutoFit/>
          </a:bodyPr>
          <a:lstStyle/>
          <a:p>
            <a:pPr lvl="0" algn="ctr"/>
            <a:r>
              <a:rPr lang="vi-VN" sz="3600" b="1" dirty="0">
                <a:solidFill>
                  <a:prstClr val="white"/>
                </a:solidFill>
                <a:latin typeface="Calibri" panose="020F0502020204030204"/>
              </a:rPr>
              <a:t>Hoạt động 2: Đề xuất được một số biện pháp bảo tồn cảnh quan thiên nhiên</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307846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2495331" y="153364"/>
            <a:ext cx="7075389" cy="72039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Sắm</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72D4E3-D84A-CD16-FCE9-892612A2E366}"/>
              </a:ext>
            </a:extLst>
          </p:cNvPr>
          <p:cNvPicPr>
            <a:picLocks noChangeAspect="1"/>
          </p:cNvPicPr>
          <p:nvPr/>
        </p:nvPicPr>
        <p:blipFill>
          <a:blip r:embed="rId3"/>
          <a:stretch>
            <a:fillRect/>
          </a:stretch>
        </p:blipFill>
        <p:spPr>
          <a:xfrm>
            <a:off x="398780" y="1731962"/>
            <a:ext cx="11417744" cy="2525078"/>
          </a:xfrm>
          <a:prstGeom prst="rect">
            <a:avLst/>
          </a:prstGeom>
        </p:spPr>
      </p:pic>
    </p:spTree>
    <p:extLst>
      <p:ext uri="{BB962C8B-B14F-4D97-AF65-F5344CB8AC3E}">
        <p14:creationId xmlns:p14="http://schemas.microsoft.com/office/powerpoint/2010/main" val="1423290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A5F9A87-1AAD-3B8E-CBC0-940E2C18D826}"/>
              </a:ext>
            </a:extLst>
          </p:cNvPr>
          <p:cNvPicPr>
            <a:picLocks noChangeAspect="1"/>
          </p:cNvPicPr>
          <p:nvPr/>
        </p:nvPicPr>
        <p:blipFill>
          <a:blip r:embed="rId3"/>
          <a:stretch>
            <a:fillRect/>
          </a:stretch>
        </p:blipFill>
        <p:spPr>
          <a:xfrm>
            <a:off x="431164" y="1974532"/>
            <a:ext cx="4694181" cy="2394268"/>
          </a:xfrm>
          <a:prstGeom prst="rect">
            <a:avLst/>
          </a:prstGeom>
        </p:spPr>
      </p:pic>
      <p:grpSp>
        <p:nvGrpSpPr>
          <p:cNvPr id="7" name="Group 6">
            <a:extLst>
              <a:ext uri="{FF2B5EF4-FFF2-40B4-BE49-F238E27FC236}">
                <a16:creationId xmlns:a16="http://schemas.microsoft.com/office/drawing/2014/main" id="{F58FFA03-480D-74D0-74C1-AE0CADFD348F}"/>
              </a:ext>
            </a:extLst>
          </p:cNvPr>
          <p:cNvGrpSpPr/>
          <p:nvPr/>
        </p:nvGrpSpPr>
        <p:grpSpPr>
          <a:xfrm>
            <a:off x="5425440" y="1602154"/>
            <a:ext cx="6238240" cy="3477846"/>
            <a:chOff x="1594337" y="1602154"/>
            <a:chExt cx="9003323" cy="3477846"/>
          </a:xfrm>
        </p:grpSpPr>
        <p:sp>
          <p:nvSpPr>
            <p:cNvPr id="8" name="Rounded Rectangle 8">
              <a:extLst>
                <a:ext uri="{FF2B5EF4-FFF2-40B4-BE49-F238E27FC236}">
                  <a16:creationId xmlns:a16="http://schemas.microsoft.com/office/drawing/2014/main" id="{FDD32A67-5B9B-4A17-B03F-44DDEC53A36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9">
              <a:extLst>
                <a:ext uri="{FF2B5EF4-FFF2-40B4-BE49-F238E27FC236}">
                  <a16:creationId xmlns:a16="http://schemas.microsoft.com/office/drawing/2014/main" id="{745330D8-53FB-3A6B-A999-A01C409D9FA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cs typeface="Calibri" panose="020F0502020204030204" pitchFamily="34" charset="0"/>
                </a:rPr>
                <a:t>Em sẽ khuyên các bạn không lên làm như vậy, vì lửa sẽ cháy lan sang đồi thông có thể gây cháy rừng.</a:t>
              </a:r>
              <a:endParaRPr lang="vi-VN" sz="2400" dirty="0">
                <a:solidFill>
                  <a:schemeClr val="tx1"/>
                </a:solidFill>
                <a:cs typeface="Calibri" panose="020F0502020204030204" pitchFamily="34" charset="0"/>
              </a:endParaRPr>
            </a:p>
          </p:txBody>
        </p:sp>
      </p:grpSp>
    </p:spTree>
    <p:extLst>
      <p:ext uri="{BB962C8B-B14F-4D97-AF65-F5344CB8AC3E}">
        <p14:creationId xmlns:p14="http://schemas.microsoft.com/office/powerpoint/2010/main" val="1091877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58FFA03-480D-74D0-74C1-AE0CADFD348F}"/>
              </a:ext>
            </a:extLst>
          </p:cNvPr>
          <p:cNvGrpSpPr/>
          <p:nvPr/>
        </p:nvGrpSpPr>
        <p:grpSpPr>
          <a:xfrm>
            <a:off x="5425440" y="1602154"/>
            <a:ext cx="6512560" cy="3477846"/>
            <a:chOff x="1594337" y="1602154"/>
            <a:chExt cx="9003323" cy="3477846"/>
          </a:xfrm>
        </p:grpSpPr>
        <p:sp>
          <p:nvSpPr>
            <p:cNvPr id="8" name="Rounded Rectangle 8">
              <a:extLst>
                <a:ext uri="{FF2B5EF4-FFF2-40B4-BE49-F238E27FC236}">
                  <a16:creationId xmlns:a16="http://schemas.microsoft.com/office/drawing/2014/main" id="{FDD32A67-5B9B-4A17-B03F-44DDEC53A36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ed Rectangle 9">
              <a:extLst>
                <a:ext uri="{FF2B5EF4-FFF2-40B4-BE49-F238E27FC236}">
                  <a16:creationId xmlns:a16="http://schemas.microsoft.com/office/drawing/2014/main" id="{745330D8-53FB-3A6B-A999-A01C409D9FA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Em sẽ nhắc nhở các bạn lên dọn rác vào thùng rác của khu bảo tồn, hoặc cho vào túi để mang đến chỗ để rác đúng nơi quy định,…. </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1B5CD85E-D3FD-737E-3CBE-521E946FDD52}"/>
              </a:ext>
            </a:extLst>
          </p:cNvPr>
          <p:cNvPicPr>
            <a:picLocks noChangeAspect="1"/>
          </p:cNvPicPr>
          <p:nvPr/>
        </p:nvPicPr>
        <p:blipFill>
          <a:blip r:embed="rId3"/>
          <a:stretch>
            <a:fillRect/>
          </a:stretch>
        </p:blipFill>
        <p:spPr>
          <a:xfrm>
            <a:off x="392112" y="2346325"/>
            <a:ext cx="4905375" cy="1962150"/>
          </a:xfrm>
          <a:prstGeom prst="rect">
            <a:avLst/>
          </a:prstGeom>
        </p:spPr>
      </p:pic>
    </p:spTree>
    <p:extLst>
      <p:ext uri="{BB962C8B-B14F-4D97-AF65-F5344CB8AC3E}">
        <p14:creationId xmlns:p14="http://schemas.microsoft.com/office/powerpoint/2010/main" val="199956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1351280" y="153364"/>
            <a:ext cx="9408159" cy="118775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Thảo</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luận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đề</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xuất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các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pháp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bảo</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tồn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cảnh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quan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thiên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nhiên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BA12D6-C793-879B-10C0-BD89A640F4AF}"/>
              </a:ext>
            </a:extLst>
          </p:cNvPr>
          <p:cNvPicPr>
            <a:picLocks noChangeAspect="1"/>
          </p:cNvPicPr>
          <p:nvPr/>
        </p:nvPicPr>
        <p:blipFill>
          <a:blip r:embed="rId3"/>
          <a:stretch>
            <a:fillRect/>
          </a:stretch>
        </p:blipFill>
        <p:spPr>
          <a:xfrm>
            <a:off x="515620" y="1811337"/>
            <a:ext cx="11201400" cy="3743325"/>
          </a:xfrm>
          <a:prstGeom prst="rect">
            <a:avLst/>
          </a:prstGeom>
        </p:spPr>
      </p:pic>
    </p:spTree>
    <p:extLst>
      <p:ext uri="{BB962C8B-B14F-4D97-AF65-F5344CB8AC3E}">
        <p14:creationId xmlns:p14="http://schemas.microsoft.com/office/powerpoint/2010/main" val="203007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168732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30515" y="1762761"/>
            <a:ext cx="7686129" cy="3416320"/>
          </a:xfrm>
          <a:prstGeom prst="rect">
            <a:avLst/>
          </a:prstGeom>
          <a:solidFill>
            <a:srgbClr val="FDD883"/>
          </a:solidFill>
        </p:spPr>
        <p:txBody>
          <a:bodyPr wrap="square" rtlCol="0">
            <a:spAutoFit/>
          </a:bodyPr>
          <a:lstStyle/>
          <a:p>
            <a:pPr lvl="0" algn="just" defTabSz="609630"/>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luôn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chúng</a:t>
            </a:r>
            <a:r>
              <a:rPr lang="en-US" sz="3600" dirty="0">
                <a:solidFill>
                  <a:prstClr val="black"/>
                </a:solidFill>
                <a:latin typeface="Cambria" panose="02040503050406030204" pitchFamily="18" charset="0"/>
              </a:rPr>
              <a:t> ta </a:t>
            </a:r>
            <a:r>
              <a:rPr lang="en-US" sz="3600" dirty="0" err="1">
                <a:solidFill>
                  <a:prstClr val="black"/>
                </a:solidFill>
                <a:latin typeface="Cambria" panose="02040503050406030204" pitchFamily="18" charset="0"/>
              </a:rPr>
              <a:t>cần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chung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tay</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bảo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vệ</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thêm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hoặc</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nhằm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ngăn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chặn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tình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trạng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xâm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hại</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a:t>
            </a:r>
            <a:endParaRPr kumimoji="0" lang="en-VN" sz="36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A27FD96-B6B4-6740-7F69-F96698395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444864"/>
            <a:ext cx="12192000" cy="2940592"/>
          </a:xfrm>
          <a:prstGeom prst="rect">
            <a:avLst/>
          </a:prstGeom>
        </p:spPr>
      </p:pic>
    </p:spTree>
    <p:extLst>
      <p:ext uri="{BB962C8B-B14F-4D97-AF65-F5344CB8AC3E}">
        <p14:creationId xmlns:p14="http://schemas.microsoft.com/office/powerpoint/2010/main" val="28437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loud 3">
            <a:extLst>
              <a:ext uri="{FF2B5EF4-FFF2-40B4-BE49-F238E27FC236}">
                <a16:creationId xmlns:a16="http://schemas.microsoft.com/office/drawing/2014/main" id="{7498F012-57EB-A228-D2B0-B706D2BCA4CF}"/>
              </a:ext>
            </a:extLst>
          </p:cNvPr>
          <p:cNvSpPr/>
          <p:nvPr/>
        </p:nvSpPr>
        <p:spPr>
          <a:xfrm>
            <a:off x="429330" y="420030"/>
            <a:ext cx="11335288" cy="6437970"/>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Hộp Văn bản 1">
            <a:extLst>
              <a:ext uri="{FF2B5EF4-FFF2-40B4-BE49-F238E27FC236}">
                <a16:creationId xmlns:a16="http://schemas.microsoft.com/office/drawing/2014/main" id="{33A4259B-835E-CAFA-D9E9-72F5F938F784}"/>
              </a:ext>
            </a:extLst>
          </p:cNvPr>
          <p:cNvSpPr txBox="1"/>
          <p:nvPr/>
        </p:nvSpPr>
        <p:spPr>
          <a:xfrm>
            <a:off x="2593318" y="969901"/>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effectLst/>
                <a:uLnTx/>
                <a:uFillTx/>
                <a:cs typeface="Arial"/>
                <a:sym typeface="Arial"/>
              </a:rPr>
              <a:t>Thứ</a:t>
            </a:r>
            <a:r>
              <a:rPr kumimoji="0" lang="en-US" sz="4000" b="1" i="0" u="none" strike="noStrike" kern="0" cap="none" spc="0" normalizeH="0" baseline="0" noProof="0" dirty="0">
                <a:ln>
                  <a:noFill/>
                </a:ln>
                <a:effectLst/>
                <a:uLnTx/>
                <a:uFillTx/>
                <a:cs typeface="Arial"/>
                <a:sym typeface="Arial"/>
              </a:rPr>
              <a:t> … </a:t>
            </a:r>
            <a:r>
              <a:rPr kumimoji="0" lang="en-US" sz="4000" b="1" i="0" u="none" strike="noStrike" kern="0" cap="none" spc="0" normalizeH="0" baseline="0" noProof="0" dirty="0" err="1">
                <a:ln>
                  <a:noFill/>
                </a:ln>
                <a:effectLst/>
                <a:uLnTx/>
                <a:uFillTx/>
                <a:cs typeface="Arial"/>
                <a:sym typeface="Arial"/>
              </a:rPr>
              <a:t>ngày</a:t>
            </a:r>
            <a:r>
              <a:rPr kumimoji="0" lang="en-US" sz="4000" b="1" i="0" u="none" strike="noStrike" kern="0" cap="none" spc="0" normalizeH="0" baseline="0" noProof="0" dirty="0">
                <a:ln>
                  <a:noFill/>
                </a:ln>
                <a:effectLst/>
                <a:uLnTx/>
                <a:uFillTx/>
                <a:cs typeface="Arial"/>
                <a:sym typeface="Arial"/>
              </a:rPr>
              <a:t> … </a:t>
            </a:r>
            <a:r>
              <a:rPr kumimoji="0" lang="en-US" sz="4000" b="1" i="0" u="none" strike="noStrike" kern="0" cap="none" spc="0" normalizeH="0" baseline="0" noProof="0" dirty="0" err="1">
                <a:ln>
                  <a:noFill/>
                </a:ln>
                <a:effectLst/>
                <a:uLnTx/>
                <a:uFillTx/>
                <a:cs typeface="Arial"/>
                <a:sym typeface="Arial"/>
              </a:rPr>
              <a:t>tháng</a:t>
            </a:r>
            <a:r>
              <a:rPr kumimoji="0" lang="en-US" sz="4000" b="1" i="0" u="none" strike="noStrike" kern="0" cap="none" spc="0" normalizeH="0" baseline="0" noProof="0" dirty="0">
                <a:ln>
                  <a:noFill/>
                </a:ln>
                <a:effectLst/>
                <a:uLnTx/>
                <a:uFillTx/>
                <a:cs typeface="Arial"/>
                <a:sym typeface="Arial"/>
              </a:rPr>
              <a:t> … </a:t>
            </a:r>
            <a:r>
              <a:rPr kumimoji="0" lang="en-US" sz="4000" b="1" i="0" u="none" strike="noStrike" kern="0" cap="none" spc="0" normalizeH="0" baseline="0" noProof="0" dirty="0" err="1">
                <a:ln>
                  <a:noFill/>
                </a:ln>
                <a:effectLst/>
                <a:uLnTx/>
                <a:uFillTx/>
                <a:cs typeface="Arial"/>
                <a:sym typeface="Arial"/>
              </a:rPr>
              <a:t>năm</a:t>
            </a:r>
            <a:r>
              <a:rPr kumimoji="0" lang="en-US" sz="4000" b="1" i="0" u="none" strike="noStrike" kern="0" cap="none" spc="0" normalizeH="0" baseline="0" noProof="0" dirty="0">
                <a:ln>
                  <a:noFill/>
                </a:ln>
                <a:effectLst/>
                <a:uLnTx/>
                <a:uFillTx/>
                <a:cs typeface="Arial"/>
                <a:sym typeface="Arial"/>
              </a:rPr>
              <a:t> …</a:t>
            </a:r>
          </a:p>
        </p:txBody>
      </p:sp>
      <p:pic>
        <p:nvPicPr>
          <p:cNvPr id="7" name="Picture 6">
            <a:extLst>
              <a:ext uri="{FF2B5EF4-FFF2-40B4-BE49-F238E27FC236}">
                <a16:creationId xmlns:a16="http://schemas.microsoft.com/office/drawing/2014/main" id="{6FE3CC5D-9863-5AB6-D913-E303649E1E79}"/>
              </a:ext>
            </a:extLst>
          </p:cNvPr>
          <p:cNvPicPr>
            <a:picLocks noChangeAspect="1"/>
          </p:cNvPicPr>
          <p:nvPr/>
        </p:nvPicPr>
        <p:blipFill>
          <a:blip r:embed="rId3"/>
          <a:stretch>
            <a:fillRect/>
          </a:stretch>
        </p:blipFill>
        <p:spPr>
          <a:xfrm>
            <a:off x="3068053" y="1749509"/>
            <a:ext cx="6157494" cy="981541"/>
          </a:xfrm>
          <a:prstGeom prst="rect">
            <a:avLst/>
          </a:prstGeom>
        </p:spPr>
      </p:pic>
      <p:pic>
        <p:nvPicPr>
          <p:cNvPr id="10" name="Picture 9">
            <a:extLst>
              <a:ext uri="{FF2B5EF4-FFF2-40B4-BE49-F238E27FC236}">
                <a16:creationId xmlns:a16="http://schemas.microsoft.com/office/drawing/2014/main" id="{A67423AB-5591-3BCD-E31D-95609A5E4B28}"/>
              </a:ext>
            </a:extLst>
          </p:cNvPr>
          <p:cNvPicPr>
            <a:picLocks noChangeAspect="1"/>
          </p:cNvPicPr>
          <p:nvPr/>
        </p:nvPicPr>
        <p:blipFill>
          <a:blip r:embed="rId4"/>
          <a:stretch>
            <a:fillRect/>
          </a:stretch>
        </p:blipFill>
        <p:spPr>
          <a:xfrm>
            <a:off x="1950360" y="3185065"/>
            <a:ext cx="8291279" cy="2194750"/>
          </a:xfrm>
          <a:prstGeom prst="rect">
            <a:avLst/>
          </a:prstGeom>
        </p:spPr>
      </p:pic>
      <p:pic>
        <p:nvPicPr>
          <p:cNvPr id="13" name="Picture 12">
            <a:extLst>
              <a:ext uri="{FF2B5EF4-FFF2-40B4-BE49-F238E27FC236}">
                <a16:creationId xmlns:a16="http://schemas.microsoft.com/office/drawing/2014/main" id="{00E428A9-B40E-C4DF-A1FA-3CC8C0271670}"/>
              </a:ext>
            </a:extLst>
          </p:cNvPr>
          <p:cNvPicPr>
            <a:picLocks noChangeAspect="1"/>
          </p:cNvPicPr>
          <p:nvPr/>
        </p:nvPicPr>
        <p:blipFill>
          <a:blip r:embed="rId5"/>
          <a:stretch>
            <a:fillRect/>
          </a:stretch>
        </p:blipFill>
        <p:spPr>
          <a:xfrm>
            <a:off x="551596" y="2276806"/>
            <a:ext cx="2127688" cy="1146147"/>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862A2E20-7631-FA70-A89D-44378D232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447329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713971" y="1109287"/>
            <a:ext cx="9027622"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dirty="0">
                <a:solidFill>
                  <a:prstClr val="black"/>
                </a:solidFill>
                <a:latin typeface="Calibri" panose="020F0502020204030204"/>
              </a:rPr>
              <a:t>V</a:t>
            </a:r>
            <a:r>
              <a:rPr lang="vi-VN" sz="4000" dirty="0">
                <a:solidFill>
                  <a:prstClr val="black"/>
                </a:solidFill>
                <a:latin typeface="Calibri" panose="020F0502020204030204"/>
              </a:rPr>
              <a:t>ề suy nghĩ, thảo luận với bạn bè, người thân về các biện pháp bảo tồn cảnh quan thiên nhiên.</a:t>
            </a:r>
          </a:p>
          <a:p>
            <a:pPr marL="571500" lvl="0" indent="-571500" algn="just">
              <a:buFont typeface="Arial" panose="020B0604020202020204" pitchFamily="34" charset="0"/>
              <a:buChar char="•"/>
            </a:pPr>
            <a:r>
              <a:rPr lang="vi-VN" sz="4000" dirty="0">
                <a:solidFill>
                  <a:prstClr val="black"/>
                </a:solidFill>
                <a:latin typeface="Calibri" panose="020F0502020204030204"/>
              </a:rPr>
              <a:t>Chuẩn bị các tấm bìa giấy, bìa, bút màu, mảnh gỗ để thực hành cho tiết học sau.</a:t>
            </a: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4">
            <a:extLst>
              <a:ext uri="{FF2B5EF4-FFF2-40B4-BE49-F238E27FC236}">
                <a16:creationId xmlns:a16="http://schemas.microsoft.com/office/drawing/2014/main" id="{E5CEC70B-4AF0-4A8C-5B57-3F9A6B09114A}"/>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54BDBD-FED1-DA57-7052-C19F9EAB0641}"/>
              </a:ext>
            </a:extLst>
          </p:cNvPr>
          <p:cNvSpPr txBox="1"/>
          <p:nvPr/>
        </p:nvSpPr>
        <p:spPr>
          <a:xfrm>
            <a:off x="1863364" y="2148120"/>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DAD25B12-285E-69E7-4D6A-D00F7959622C}"/>
              </a:ext>
            </a:extLst>
          </p:cNvPr>
          <p:cNvPicPr>
            <a:picLocks noChangeAspect="1"/>
          </p:cNvPicPr>
          <p:nvPr/>
        </p:nvPicPr>
        <p:blipFill>
          <a:blip r:embed="rId3"/>
          <a:stretch>
            <a:fillRect/>
          </a:stretch>
        </p:blipFill>
        <p:spPr>
          <a:xfrm rot="737208" flipH="1">
            <a:off x="671249" y="2065469"/>
            <a:ext cx="919996" cy="919996"/>
          </a:xfrm>
          <a:prstGeom prst="rect">
            <a:avLst/>
          </a:prstGeom>
        </p:spPr>
      </p:pic>
      <p:sp>
        <p:nvSpPr>
          <p:cNvPr id="9" name="TextBox 8">
            <a:extLst>
              <a:ext uri="{FF2B5EF4-FFF2-40B4-BE49-F238E27FC236}">
                <a16:creationId xmlns:a16="http://schemas.microsoft.com/office/drawing/2014/main" id="{D2E899F9-8AD3-E328-A121-7DADFC65B7EB}"/>
              </a:ext>
            </a:extLst>
          </p:cNvPr>
          <p:cNvSpPr txBox="1"/>
          <p:nvPr/>
        </p:nvSpPr>
        <p:spPr>
          <a:xfrm>
            <a:off x="1863364" y="3129132"/>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FAFE3CBA-4B74-6B5E-896A-B3FC57F754AB}"/>
              </a:ext>
            </a:extLst>
          </p:cNvPr>
          <p:cNvPicPr>
            <a:picLocks noChangeAspect="1"/>
          </p:cNvPicPr>
          <p:nvPr/>
        </p:nvPicPr>
        <p:blipFill>
          <a:blip r:embed="rId3"/>
          <a:stretch>
            <a:fillRect/>
          </a:stretch>
        </p:blipFill>
        <p:spPr>
          <a:xfrm rot="737208" flipH="1">
            <a:off x="671249" y="3046481"/>
            <a:ext cx="919996" cy="919996"/>
          </a:xfrm>
          <a:prstGeom prst="rect">
            <a:avLst/>
          </a:prstGeom>
        </p:spPr>
      </p:pic>
      <p:sp>
        <p:nvSpPr>
          <p:cNvPr id="11" name="TextBox 10">
            <a:extLst>
              <a:ext uri="{FF2B5EF4-FFF2-40B4-BE49-F238E27FC236}">
                <a16:creationId xmlns:a16="http://schemas.microsoft.com/office/drawing/2014/main" id="{E137F1C9-9B90-1E12-C448-ED2E0EB1DEC4}"/>
              </a:ext>
            </a:extLst>
          </p:cNvPr>
          <p:cNvSpPr txBox="1"/>
          <p:nvPr/>
        </p:nvSpPr>
        <p:spPr>
          <a:xfrm>
            <a:off x="1863364" y="4110144"/>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288004A-2189-989C-E50F-407129604452}"/>
              </a:ext>
            </a:extLst>
          </p:cNvPr>
          <p:cNvPicPr>
            <a:picLocks noChangeAspect="1"/>
          </p:cNvPicPr>
          <p:nvPr/>
        </p:nvPicPr>
        <p:blipFill>
          <a:blip r:embed="rId3"/>
          <a:stretch>
            <a:fillRect/>
          </a:stretch>
        </p:blipFill>
        <p:spPr>
          <a:xfrm rot="737208" flipH="1">
            <a:off x="671249" y="4027493"/>
            <a:ext cx="919996" cy="919996"/>
          </a:xfrm>
          <a:prstGeom prst="rect">
            <a:avLst/>
          </a:prstGeom>
        </p:spPr>
      </p:pic>
      <p:sp>
        <p:nvSpPr>
          <p:cNvPr id="13" name="TextBox 12">
            <a:extLst>
              <a:ext uri="{FF2B5EF4-FFF2-40B4-BE49-F238E27FC236}">
                <a16:creationId xmlns:a16="http://schemas.microsoft.com/office/drawing/2014/main" id="{B60B3CF4-B055-5BD1-C246-695F1B0A5F3A}"/>
              </a:ext>
            </a:extLst>
          </p:cNvPr>
          <p:cNvSpPr txBox="1"/>
          <p:nvPr/>
        </p:nvSpPr>
        <p:spPr>
          <a:xfrm>
            <a:off x="1863364" y="5091156"/>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4C7FFB6-D449-1FDC-A404-2942A0296BB6}"/>
              </a:ext>
            </a:extLst>
          </p:cNvPr>
          <p:cNvPicPr>
            <a:picLocks noChangeAspect="1"/>
          </p:cNvPicPr>
          <p:nvPr/>
        </p:nvPicPr>
        <p:blipFill>
          <a:blip r:embed="rId3"/>
          <a:stretch>
            <a:fillRect/>
          </a:stretch>
        </p:blipFill>
        <p:spPr>
          <a:xfrm rot="737208" flipH="1">
            <a:off x="671249" y="5008505"/>
            <a:ext cx="919996" cy="919996"/>
          </a:xfrm>
          <a:prstGeom prst="rect">
            <a:avLst/>
          </a:prstGeom>
        </p:spPr>
      </p:pic>
      <p:pic>
        <p:nvPicPr>
          <p:cNvPr id="15" name="Graphic 15">
            <a:extLst>
              <a:ext uri="{FF2B5EF4-FFF2-40B4-BE49-F238E27FC236}">
                <a16:creationId xmlns:a16="http://schemas.microsoft.com/office/drawing/2014/main" id="{1C5AE480-DEB1-5378-4939-26943E1B53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885" y="2368661"/>
            <a:ext cx="2486724" cy="4332995"/>
          </a:xfrm>
          <a:prstGeom prst="rect">
            <a:avLst/>
          </a:prstGeom>
        </p:spPr>
      </p:pic>
      <p:pic>
        <p:nvPicPr>
          <p:cNvPr id="3" name="Picture 2">
            <a:extLst>
              <a:ext uri="{FF2B5EF4-FFF2-40B4-BE49-F238E27FC236}">
                <a16:creationId xmlns:a16="http://schemas.microsoft.com/office/drawing/2014/main" id="{0E7D1A96-0B5B-0557-08E1-5FE7972D1802}"/>
              </a:ext>
            </a:extLst>
          </p:cNvPr>
          <p:cNvPicPr>
            <a:picLocks noChangeAspect="1"/>
          </p:cNvPicPr>
          <p:nvPr/>
        </p:nvPicPr>
        <p:blipFill>
          <a:blip r:embed="rId6"/>
          <a:stretch>
            <a:fillRect/>
          </a:stretch>
        </p:blipFill>
        <p:spPr>
          <a:xfrm>
            <a:off x="3495830" y="632890"/>
            <a:ext cx="5200339" cy="1133954"/>
          </a:xfrm>
          <a:prstGeom prst="rect">
            <a:avLst/>
          </a:prstGeom>
        </p:spPr>
      </p:pic>
    </p:spTree>
    <p:extLst>
      <p:ext uri="{BB962C8B-B14F-4D97-AF65-F5344CB8AC3E}">
        <p14:creationId xmlns:p14="http://schemas.microsoft.com/office/powerpoint/2010/main" val="26278433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500"/>
                                            <p:tgtEl>
                                              <p:spTgt spid="13">
                                                <p:txEl>
                                                  <p:pRg st="0" end="0"/>
                                                </p:txEl>
                                              </p:spTgt>
                                            </p:tgtEl>
                                          </p:cBhvr>
                                        </p:animEffect>
                                      </p:childTnLst>
                                    </p:cTn>
                                  </p:par>
                                  <p:par>
                                    <p:cTn id="29" presetID="2" presetClass="entr" presetSubtype="8" fill="hold" nodeType="withEffect" p14:presetBounceEnd="60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0000">
                                          <p:cBhvr additive="base">
                                            <p:cTn id="31" dur="10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7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left)">
                                          <p:cBhvr>
                                            <p:cTn id="23" dur="500"/>
                                            <p:tgtEl>
                                              <p:spTgt spid="9">
                                                <p:txEl>
                                                  <p:pRg st="0" end="0"/>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left)">
                                          <p:cBhvr>
                                            <p:cTn id="29" dur="500"/>
                                            <p:tgtEl>
                                              <p:spTgt spid="11">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par>
                                    <p:cTn id="36" presetID="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1000" fill="hold"/>
                                            <p:tgtEl>
                                              <p:spTgt spid="15"/>
                                            </p:tgtEl>
                                            <p:attrNameLst>
                                              <p:attrName>ppt_x</p:attrName>
                                            </p:attrNameLst>
                                          </p:cBhvr>
                                          <p:tavLst>
                                            <p:tav tm="0">
                                              <p:val>
                                                <p:strVal val="0-#ppt_w/2"/>
                                              </p:val>
                                            </p:tav>
                                            <p:tav tm="100000">
                                              <p:val>
                                                <p:strVal val="#ppt_x"/>
                                              </p:val>
                                            </p:tav>
                                          </p:tavLst>
                                        </p:anim>
                                        <p:anim calcmode="lin" valueType="num">
                                          <p:cBhvr additive="base">
                                            <p:cTn id="39"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P spid="9" grpId="0" uiExpand="1" build="p"/>
          <p:bldP spid="11" grpId="0" uiExpand="1" build="p"/>
          <p:bldP spid="13" grpId="0" uiExpand="1" build="p"/>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Hình ảnh 10" descr="Ảnh có chứa cậu bé, trang phục, cô gái, Hoạt hình&#10;&#10;Mô tả được tạo tự động">
            <a:extLst>
              <a:ext uri="{FF2B5EF4-FFF2-40B4-BE49-F238E27FC236}">
                <a16:creationId xmlns:a16="http://schemas.microsoft.com/office/drawing/2014/main" id="{C7BBD006-03A4-0D87-70F3-4B0D26277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200" y="3637095"/>
            <a:ext cx="8190480" cy="3579945"/>
          </a:xfrm>
          <a:prstGeom prst="rect">
            <a:avLst/>
          </a:prstGeom>
        </p:spPr>
      </p:pic>
      <p:pic>
        <p:nvPicPr>
          <p:cNvPr id="2" name="Picture 1">
            <a:extLst>
              <a:ext uri="{FF2B5EF4-FFF2-40B4-BE49-F238E27FC236}">
                <a16:creationId xmlns:a16="http://schemas.microsoft.com/office/drawing/2014/main" id="{41F06C6C-49B8-725D-3AD9-35716D89DBCA}"/>
              </a:ext>
            </a:extLst>
          </p:cNvPr>
          <p:cNvPicPr>
            <a:picLocks noChangeAspect="1"/>
          </p:cNvPicPr>
          <p:nvPr/>
        </p:nvPicPr>
        <p:blipFill>
          <a:blip r:embed="rId4"/>
          <a:stretch>
            <a:fillRect/>
          </a:stretch>
        </p:blipFill>
        <p:spPr>
          <a:xfrm>
            <a:off x="0" y="2397706"/>
            <a:ext cx="12192000" cy="1239389"/>
          </a:xfrm>
          <a:prstGeom prst="rect">
            <a:avLst/>
          </a:prstGeom>
        </p:spPr>
      </p:pic>
    </p:spTree>
    <p:extLst>
      <p:ext uri="{BB962C8B-B14F-4D97-AF65-F5344CB8AC3E}">
        <p14:creationId xmlns:p14="http://schemas.microsoft.com/office/powerpoint/2010/main" val="41997729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20D4AA08-DF04-FCC0-7812-F41FF6863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362" y="429614"/>
            <a:ext cx="8213798" cy="2792118"/>
          </a:xfrm>
          <a:prstGeom prst="rect">
            <a:avLst/>
          </a:prstGeom>
        </p:spPr>
      </p:pic>
    </p:spTree>
    <p:extLst>
      <p:ext uri="{BB962C8B-B14F-4D97-AF65-F5344CB8AC3E}">
        <p14:creationId xmlns:p14="http://schemas.microsoft.com/office/powerpoint/2010/main" val="1741196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2ED95CC-E5E1-82AC-CE90-8B166DE5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2830195"/>
            <a:ext cx="5276850" cy="4286250"/>
          </a:xfrm>
          <a:prstGeom prst="rect">
            <a:avLst/>
          </a:prstGeom>
        </p:spPr>
      </p:pic>
      <p:sp>
        <p:nvSpPr>
          <p:cNvPr id="2" name="TextBox 1">
            <a:extLst>
              <a:ext uri="{FF2B5EF4-FFF2-40B4-BE49-F238E27FC236}">
                <a16:creationId xmlns:a16="http://schemas.microsoft.com/office/drawing/2014/main" id="{6A983E8D-0FE5-E279-24DF-BFCCFD0E1CB1}"/>
              </a:ext>
            </a:extLst>
          </p:cNvPr>
          <p:cNvSpPr txBox="1"/>
          <p:nvPr/>
        </p:nvSpPr>
        <p:spPr>
          <a:xfrm>
            <a:off x="3525520" y="2021840"/>
            <a:ext cx="5648960" cy="1938992"/>
          </a:xfrm>
          <a:prstGeom prst="rect">
            <a:avLst/>
          </a:prstGeom>
          <a:noFill/>
        </p:spPr>
        <p:txBody>
          <a:bodyPr wrap="square" rtlCol="0">
            <a:spAutoFit/>
          </a:bodyPr>
          <a:lstStyle/>
          <a:p>
            <a:pPr algn="ctr"/>
            <a:r>
              <a:rPr lang="en-US" sz="4000" b="1" dirty="0" err="1">
                <a:solidFill>
                  <a:schemeClr val="bg1"/>
                </a:solidFill>
              </a:rPr>
              <a:t>Hoạt</a:t>
            </a:r>
            <a:r>
              <a:rPr lang="en-US" sz="4000" b="1" dirty="0">
                <a:solidFill>
                  <a:schemeClr val="bg1"/>
                </a:solidFill>
              </a:rPr>
              <a:t> </a:t>
            </a:r>
            <a:r>
              <a:rPr lang="en-US" sz="4000" b="1" dirty="0" err="1">
                <a:solidFill>
                  <a:schemeClr val="bg1"/>
                </a:solidFill>
              </a:rPr>
              <a:t>động</a:t>
            </a:r>
            <a:r>
              <a:rPr lang="en-US" sz="4000" b="1" dirty="0">
                <a:solidFill>
                  <a:schemeClr val="bg1"/>
                </a:solidFill>
              </a:rPr>
              <a:t> 1: </a:t>
            </a:r>
            <a:r>
              <a:rPr lang="en-US" sz="4000" b="1" dirty="0" err="1">
                <a:solidFill>
                  <a:schemeClr val="bg1"/>
                </a:solidFill>
              </a:rPr>
              <a:t>Nhận</a:t>
            </a:r>
            <a:r>
              <a:rPr lang="en-US" sz="4000" b="1" dirty="0">
                <a:solidFill>
                  <a:schemeClr val="bg1"/>
                </a:solidFill>
              </a:rPr>
              <a:t> </a:t>
            </a:r>
            <a:r>
              <a:rPr lang="en-US" sz="4000" b="1" dirty="0" err="1">
                <a:solidFill>
                  <a:schemeClr val="bg1"/>
                </a:solidFill>
              </a:rPr>
              <a:t>diện</a:t>
            </a:r>
            <a:r>
              <a:rPr lang="en-US" sz="4000" b="1" dirty="0">
                <a:solidFill>
                  <a:schemeClr val="bg1"/>
                </a:solidFill>
              </a:rPr>
              <a:t> </a:t>
            </a:r>
            <a:r>
              <a:rPr lang="en-US" sz="4000" b="1" dirty="0" err="1">
                <a:solidFill>
                  <a:schemeClr val="bg1"/>
                </a:solidFill>
              </a:rPr>
              <a:t>những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làm</a:t>
            </a:r>
            <a:r>
              <a:rPr lang="en-US" sz="4000" b="1" dirty="0">
                <a:solidFill>
                  <a:schemeClr val="bg1"/>
                </a:solidFill>
              </a:rPr>
              <a:t> </a:t>
            </a:r>
            <a:r>
              <a:rPr lang="en-US" sz="4000" b="1" dirty="0" err="1">
                <a:solidFill>
                  <a:schemeClr val="bg1"/>
                </a:solidFill>
              </a:rPr>
              <a:t>để</a:t>
            </a:r>
            <a:r>
              <a:rPr lang="en-US" sz="4000" b="1" dirty="0">
                <a:solidFill>
                  <a:schemeClr val="bg1"/>
                </a:solidFill>
              </a:rPr>
              <a:t> </a:t>
            </a:r>
            <a:r>
              <a:rPr lang="en-US" sz="4000" b="1" dirty="0" err="1">
                <a:solidFill>
                  <a:schemeClr val="bg1"/>
                </a:solidFill>
              </a:rPr>
              <a:t>bảo</a:t>
            </a:r>
            <a:r>
              <a:rPr lang="en-US" sz="4000" b="1" dirty="0">
                <a:solidFill>
                  <a:schemeClr val="bg1"/>
                </a:solidFill>
              </a:rPr>
              <a:t> </a:t>
            </a:r>
            <a:r>
              <a:rPr lang="en-US" sz="4000" b="1" dirty="0" err="1">
                <a:solidFill>
                  <a:schemeClr val="bg1"/>
                </a:solidFill>
              </a:rPr>
              <a:t>tồn</a:t>
            </a:r>
            <a:r>
              <a:rPr lang="en-US" sz="4000" b="1" dirty="0">
                <a:solidFill>
                  <a:schemeClr val="bg1"/>
                </a:solidFill>
              </a:rPr>
              <a:t> </a:t>
            </a:r>
            <a:r>
              <a:rPr lang="en-US" sz="4000" b="1" dirty="0" err="1">
                <a:solidFill>
                  <a:schemeClr val="bg1"/>
                </a:solidFill>
              </a:rPr>
              <a:t>thiên</a:t>
            </a:r>
            <a:r>
              <a:rPr lang="en-US" sz="4000" b="1" dirty="0">
                <a:solidFill>
                  <a:schemeClr val="bg1"/>
                </a:solidFill>
              </a:rPr>
              <a:t> </a:t>
            </a:r>
            <a:r>
              <a:rPr lang="en-US" sz="4000" b="1" dirty="0" err="1">
                <a:solidFill>
                  <a:schemeClr val="bg1"/>
                </a:solidFill>
              </a:rPr>
              <a:t>nhiên</a:t>
            </a:r>
            <a:r>
              <a:rPr lang="en-US" sz="4000" b="1" dirty="0">
                <a:solidFill>
                  <a:schemeClr val="bg1"/>
                </a:solidFill>
              </a:rPr>
              <a:t>.</a:t>
            </a:r>
          </a:p>
        </p:txBody>
      </p:sp>
    </p:spTree>
    <p:extLst>
      <p:ext uri="{BB962C8B-B14F-4D97-AF65-F5344CB8AC3E}">
        <p14:creationId xmlns:p14="http://schemas.microsoft.com/office/powerpoint/2010/main" val="381530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656371" y="254964"/>
            <a:ext cx="10895549" cy="121823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Chia sẻ về những hành động của con người tác động đến cảnh quan của con người</a:t>
            </a:r>
          </a:p>
        </p:txBody>
      </p:sp>
      <p:pic>
        <p:nvPicPr>
          <p:cNvPr id="6" name="Picture 5">
            <a:extLst>
              <a:ext uri="{FF2B5EF4-FFF2-40B4-BE49-F238E27FC236}">
                <a16:creationId xmlns:a16="http://schemas.microsoft.com/office/drawing/2014/main" id="{2B5DA8CB-D7F6-C4CD-04F4-E77424855C30}"/>
              </a:ext>
            </a:extLst>
          </p:cNvPr>
          <p:cNvPicPr>
            <a:picLocks noChangeAspect="1"/>
          </p:cNvPicPr>
          <p:nvPr/>
        </p:nvPicPr>
        <p:blipFill>
          <a:blip r:embed="rId3"/>
          <a:stretch>
            <a:fillRect/>
          </a:stretch>
        </p:blipFill>
        <p:spPr>
          <a:xfrm>
            <a:off x="1349692" y="1763712"/>
            <a:ext cx="9785668" cy="3192240"/>
          </a:xfrm>
          <a:prstGeom prst="rect">
            <a:avLst/>
          </a:prstGeom>
        </p:spPr>
      </p:pic>
      <p:sp>
        <p:nvSpPr>
          <p:cNvPr id="7" name="TextBox 6">
            <a:extLst>
              <a:ext uri="{FF2B5EF4-FFF2-40B4-BE49-F238E27FC236}">
                <a16:creationId xmlns:a16="http://schemas.microsoft.com/office/drawing/2014/main" id="{9FE04CD5-1E7F-30BB-CFCA-112E62A6E124}"/>
              </a:ext>
            </a:extLst>
          </p:cNvPr>
          <p:cNvSpPr txBox="1"/>
          <p:nvPr/>
        </p:nvSpPr>
        <p:spPr>
          <a:xfrm>
            <a:off x="1026160" y="5232400"/>
            <a:ext cx="1059688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Hãy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dirty="0">
              <a:solidFill>
                <a:srgbClr val="00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436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B5DA8CB-D7F6-C4CD-04F4-E77424855C30}"/>
              </a:ext>
            </a:extLst>
          </p:cNvPr>
          <p:cNvPicPr>
            <a:picLocks noChangeAspect="1"/>
          </p:cNvPicPr>
          <p:nvPr/>
        </p:nvPicPr>
        <p:blipFill>
          <a:blip r:embed="rId3"/>
          <a:stretch>
            <a:fillRect/>
          </a:stretch>
        </p:blipFill>
        <p:spPr>
          <a:xfrm>
            <a:off x="1105852" y="544512"/>
            <a:ext cx="9785668" cy="3192240"/>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71745B85-E221-E1CF-77AF-437CF8D8F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542" y="701040"/>
            <a:ext cx="1259981" cy="106680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801DE6BB-F311-2393-F118-D9345C21A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142" y="457200"/>
            <a:ext cx="1259981" cy="106680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6EDDD96C-DD58-C3CF-8FCA-BFEB6B908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119" y="701038"/>
            <a:ext cx="762002" cy="776113"/>
          </a:xfrm>
          <a:prstGeom prst="rect">
            <a:avLst/>
          </a:prstGeom>
        </p:spPr>
      </p:pic>
      <p:sp>
        <p:nvSpPr>
          <p:cNvPr id="11" name="Rectangle: Rounded Corners 5">
            <a:extLst>
              <a:ext uri="{FF2B5EF4-FFF2-40B4-BE49-F238E27FC236}">
                <a16:creationId xmlns:a16="http://schemas.microsoft.com/office/drawing/2014/main" id="{1ADD493E-1F24-65C7-8170-930915B7A5C6}"/>
              </a:ext>
            </a:extLst>
          </p:cNvPr>
          <p:cNvSpPr/>
          <p:nvPr/>
        </p:nvSpPr>
        <p:spPr>
          <a:xfrm>
            <a:off x="843280" y="4195670"/>
            <a:ext cx="10637520" cy="193081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1 và ảnh 2, vì những hành động này bảo vệ cảnh quan.</a:t>
            </a:r>
          </a:p>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không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3 vì nó làm tổn hại cảnh quan.</a:t>
            </a:r>
          </a:p>
        </p:txBody>
      </p:sp>
    </p:spTree>
    <p:extLst>
      <p:ext uri="{BB962C8B-B14F-4D97-AF65-F5344CB8AC3E}">
        <p14:creationId xmlns:p14="http://schemas.microsoft.com/office/powerpoint/2010/main" val="332426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5400" y="722953"/>
            <a:ext cx="11969476" cy="7291695"/>
            <a:chOff x="-38100" y="1084428"/>
            <a:chExt cx="17954214" cy="10937543"/>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813732" y="1628636"/>
            <a:ext cx="7192348" cy="3231654"/>
          </a:xfrm>
          <a:prstGeom prst="rect">
            <a:avLst/>
          </a:prstGeom>
          <a:noFill/>
        </p:spPr>
        <p:txBody>
          <a:bodyPr wrap="square">
            <a:spAutoFit/>
          </a:bodyPr>
          <a:lstStyle/>
          <a:p>
            <a:pPr algn="ctr" defTabSz="609630"/>
            <a:r>
              <a:rPr lang="vi-VN" sz="3400" dirty="0">
                <a:solidFill>
                  <a:prstClr val="black"/>
                </a:solidFill>
                <a:latin typeface="Calibri" panose="020F0502020204030204" pitchFamily="34" charset="0"/>
                <a:ea typeface="Calibri" panose="020F0502020204030204" pitchFamily="34" charset="0"/>
                <a:cs typeface="Calibri" panose="020F0502020204030204" pitchFamily="34" charset="0"/>
              </a:rPr>
              <a:t>Việt Nam chúng ta có nhiều cảnh quan thiên nhiên đẹp và đặc sắc. Tuy nhiên, không ít những cảnh quan thiên nhiên đang bị xâm hại, làm xấu đi. Chúng ta hãy cùng chung tay kêu gọi các hành động bảo tổn cảnh quan thiên nhiên.</a:t>
            </a:r>
          </a:p>
        </p:txBody>
      </p:sp>
      <p:pic>
        <p:nvPicPr>
          <p:cNvPr id="4" name="Picture 3" descr="A close up of a logo&#10;&#10;Description automatically generated">
            <a:extLst>
              <a:ext uri="{FF2B5EF4-FFF2-40B4-BE49-F238E27FC236}">
                <a16:creationId xmlns:a16="http://schemas.microsoft.com/office/drawing/2014/main" id="{ED68C579-7331-4524-3FE6-35BF25A94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239" y="464226"/>
            <a:ext cx="3437427" cy="990805"/>
          </a:xfrm>
          <a:prstGeom prst="rect">
            <a:avLst/>
          </a:prstGeom>
        </p:spPr>
      </p:pic>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a:extLst>
              <a:ext uri="{FF2B5EF4-FFF2-40B4-BE49-F238E27FC236}">
                <a16:creationId xmlns:a16="http://schemas.microsoft.com/office/drawing/2014/main" id="{683E6E0A-AAAF-92F6-AF1E-5FAA3A520295}"/>
              </a:ext>
            </a:extLst>
          </p:cNvPr>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92">
              <a:defRPr/>
            </a:pPr>
            <a:endParaRPr lang="en-US" kern="0">
              <a:solidFill>
                <a:prstClr val="black"/>
              </a:solidFill>
              <a:latin typeface="Calibri"/>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92">
              <a:defRPr/>
            </a:pPr>
            <a:endParaRPr lang="en-US">
              <a:solidFill>
                <a:prstClr val="black"/>
              </a:solidFill>
              <a:latin typeface="Calibri"/>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4714240" y="1497610"/>
            <a:ext cx="6441440" cy="2308324"/>
          </a:xfrm>
          <a:prstGeom prst="rect">
            <a:avLst/>
          </a:prstGeom>
          <a:noFill/>
        </p:spPr>
        <p:txBody>
          <a:bodyPr wrap="square" rtlCol="0">
            <a:spAutoFit/>
          </a:bodyPr>
          <a:lstStyle/>
          <a:p>
            <a:pPr algn="ctr" defTabSz="914492">
              <a:defRPr/>
            </a:pPr>
            <a:r>
              <a:rPr lang="vi-VN" sz="4800" b="1" dirty="0">
                <a:solidFill>
                  <a:srgbClr val="002060"/>
                </a:solidFill>
                <a:latin typeface="Calibri" panose="020F0502020204030204" pitchFamily="34" charset="0"/>
                <a:ea typeface="Cambria" panose="02040503050406030204" pitchFamily="18" charset="0"/>
                <a:cs typeface="Calibri" panose="020F0502020204030204" pitchFamily="34" charset="0"/>
              </a:rPr>
              <a:t>Hãy xác định những việc cần làm để bảo tồn cảnh quan thiên nhiên?</a:t>
            </a: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3" name="Freeform 32">
            <a:extLst>
              <a:ext uri="{FF2B5EF4-FFF2-40B4-BE49-F238E27FC236}">
                <a16:creationId xmlns:a16="http://schemas.microsoft.com/office/drawing/2014/main" id="{405247E7-4273-8C6C-3F32-E8B532E8A8E2}"/>
              </a:ext>
            </a:extLst>
          </p:cNvPr>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914446">
              <a:defRPr/>
            </a:pPr>
            <a:endParaRPr lang="vi-VN" kern="0">
              <a:solidFill>
                <a:prstClr val="black"/>
              </a:solidFill>
              <a:latin typeface="Arial" panose="020B0604020202020204" pitchFamily="34" charset="0"/>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903</TotalTime>
  <Words>618</Words>
  <Application>Microsoft Office PowerPoint</Application>
  <PresentationFormat>Widescreen</PresentationFormat>
  <Paragraphs>29</Paragraphs>
  <Slides>22</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等线</vt:lpstr>
      <vt:lpstr>#9Slide05 Aphrodite Pro</vt:lpstr>
      <vt:lpstr>#9Slide07 HoneyCream</vt:lpstr>
      <vt:lpstr>Arial</vt:lpstr>
      <vt:lpstr>Calibri</vt:lpstr>
      <vt:lpstr>Calibri Light</vt:lpstr>
      <vt:lpstr>Cambria</vt:lpstr>
      <vt:lpstr>SVN-Newton</vt:lpstr>
      <vt:lpstr>Times New Roman</vt:lpstr>
      <vt:lpstr>Custom Design</vt:lpstr>
      <vt:lpstr>Office Theme</vt:lpstr>
      <vt:lpstr>1_Office 主题</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41</cp:revision>
  <dcterms:created xsi:type="dcterms:W3CDTF">2023-07-13T08:36:45Z</dcterms:created>
  <dcterms:modified xsi:type="dcterms:W3CDTF">2025-04-08T03:16:53Z</dcterms:modified>
  <cp:category>9Slide.vn</cp:category>
</cp:coreProperties>
</file>