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0"/>
  </p:notesMasterIdLst>
  <p:sldIdLst>
    <p:sldId id="338" r:id="rId2"/>
    <p:sldId id="264" r:id="rId3"/>
    <p:sldId id="266" r:id="rId4"/>
    <p:sldId id="346" r:id="rId5"/>
    <p:sldId id="267" r:id="rId6"/>
    <p:sldId id="340" r:id="rId7"/>
    <p:sldId id="269" r:id="rId8"/>
    <p:sldId id="271" r:id="rId9"/>
    <p:sldId id="272" r:id="rId10"/>
    <p:sldId id="359" r:id="rId11"/>
    <p:sldId id="360" r:id="rId12"/>
    <p:sldId id="355" r:id="rId13"/>
    <p:sldId id="356" r:id="rId14"/>
    <p:sldId id="276" r:id="rId15"/>
    <p:sldId id="277" r:id="rId16"/>
    <p:sldId id="279" r:id="rId17"/>
    <p:sldId id="280" r:id="rId18"/>
    <p:sldId id="337"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70" autoAdjust="0"/>
  </p:normalViewPr>
  <p:slideViewPr>
    <p:cSldViewPr snapToGrid="0">
      <p:cViewPr varScale="1">
        <p:scale>
          <a:sx n="79" d="100"/>
          <a:sy n="79" d="100"/>
        </p:scale>
        <p:origin x="9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9D-49D4-B01D-E1C2C2F74A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E9D-49D4-B01D-E1C2C2F74A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E9D-49D4-B01D-E1C2C2F74A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E9D-49D4-B01D-E1C2C2F74AB8}"/>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0-A2B8-484E-97D6-73526D183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8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a:spLocks noGrp="1"/>
          </p:cNvSpPr>
          <p:nvPr>
            <p:ph type="title"/>
          </p:nvPr>
        </p:nvSpPr>
        <p:spPr>
          <a:xfrm>
            <a:off x="713225" y="36516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pic>
        <p:nvPicPr>
          <p:cNvPr id="4" name="Picture 3" descr="A round pink circle with white text and a black background&#10;&#10;Description automatically generated">
            <a:extLst>
              <a:ext uri="{FF2B5EF4-FFF2-40B4-BE49-F238E27FC236}">
                <a16:creationId xmlns:a16="http://schemas.microsoft.com/office/drawing/2014/main" id="{C88C9253-752D-9A14-8481-2F4744B33681}"/>
              </a:ext>
            </a:extLst>
          </p:cNvPr>
          <p:cNvPicPr>
            <a:picLocks noChangeAspect="1"/>
          </p:cNvPicPr>
          <p:nvPr userDrawn="1"/>
        </p:nvPicPr>
        <p:blipFill>
          <a:blip r:embed="rId12"/>
          <a:stretch>
            <a:fillRect/>
          </a:stretch>
        </p:blipFill>
        <p:spPr>
          <a:xfrm>
            <a:off x="-1395952" y="95382"/>
            <a:ext cx="1264292" cy="1264292"/>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svg"/><Relationship Id="rId7" Type="http://schemas.openxmlformats.org/officeDocument/2006/relationships/image" Target="../media/image72.svg"/><Relationship Id="rId12"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76.svg"/><Relationship Id="rId5" Type="http://schemas.openxmlformats.org/officeDocument/2006/relationships/image" Target="../media/image40.sv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74.sv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82.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sv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xml"/><Relationship Id="rId7" Type="http://schemas.openxmlformats.org/officeDocument/2006/relationships/image" Target="../media/image47.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3.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3.svg"/><Relationship Id="rId10" Type="http://schemas.openxmlformats.org/officeDocument/2006/relationships/image" Target="../media/image53.svg"/><Relationship Id="rId4" Type="http://schemas.openxmlformats.org/officeDocument/2006/relationships/image" Target="../media/image2.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2.svg"/><Relationship Id="rId7" Type="http://schemas.openxmlformats.org/officeDocument/2006/relationships/image" Target="../media/image57.sv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3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1.png"/><Relationship Id="rId12" Type="http://schemas.openxmlformats.org/officeDocument/2006/relationships/image" Target="../media/image66.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23.png"/><Relationship Id="rId5" Type="http://schemas.openxmlformats.org/officeDocument/2006/relationships/image" Target="../media/image14.png"/><Relationship Id="rId10" Type="http://schemas.openxmlformats.org/officeDocument/2006/relationships/image" Target="../media/image64.svg"/><Relationship Id="rId4" Type="http://schemas.openxmlformats.org/officeDocument/2006/relationships/image" Target="../media/image62.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55D27C-1D81-4524-8E4E-64366E9521F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61475" t="249" r="-1" b="61953"/>
          <a:stretch/>
        </p:blipFill>
        <p:spPr>
          <a:xfrm>
            <a:off x="0" y="-1814051"/>
            <a:ext cx="7391400" cy="6957551"/>
          </a:xfrm>
          <a:prstGeom prst="rect">
            <a:avLst/>
          </a:prstGeom>
        </p:spPr>
      </p:pic>
      <p:pic>
        <p:nvPicPr>
          <p:cNvPr id="4" name="Graphic 3">
            <a:extLst>
              <a:ext uri="{FF2B5EF4-FFF2-40B4-BE49-F238E27FC236}">
                <a16:creationId xmlns:a16="http://schemas.microsoft.com/office/drawing/2014/main" id="{89746A2D-E90D-4235-915F-61AE2306B00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5848264" y="376084"/>
            <a:ext cx="3295736" cy="4767416"/>
          </a:xfrm>
          <a:prstGeom prst="rect">
            <a:avLst/>
          </a:prstGeom>
        </p:spPr>
      </p:pic>
      <p:pic>
        <p:nvPicPr>
          <p:cNvPr id="20" name="Picture 19">
            <a:extLst>
              <a:ext uri="{FF2B5EF4-FFF2-40B4-BE49-F238E27FC236}">
                <a16:creationId xmlns:a16="http://schemas.microsoft.com/office/drawing/2014/main" id="{2383C847-6840-4A4A-8785-2BD1E0E08351}"/>
              </a:ext>
            </a:extLst>
          </p:cNvPr>
          <p:cNvPicPr>
            <a:picLocks noChangeAspect="1"/>
          </p:cNvPicPr>
          <p:nvPr/>
        </p:nvPicPr>
        <p:blipFill>
          <a:blip r:embed="rId7"/>
          <a:stretch>
            <a:fillRect/>
          </a:stretch>
        </p:blipFill>
        <p:spPr>
          <a:xfrm>
            <a:off x="-458210" y="2050171"/>
            <a:ext cx="5111939" cy="2267909"/>
          </a:xfrm>
          <a:prstGeom prst="rect">
            <a:avLst/>
          </a:prstGeom>
        </p:spPr>
      </p:pic>
      <p:pic>
        <p:nvPicPr>
          <p:cNvPr id="5" name="Picture 4">
            <a:extLst>
              <a:ext uri="{FF2B5EF4-FFF2-40B4-BE49-F238E27FC236}">
                <a16:creationId xmlns:a16="http://schemas.microsoft.com/office/drawing/2014/main" id="{D8E0FE42-ABDD-385C-9F3A-694C31438C05}"/>
              </a:ext>
            </a:extLst>
          </p:cNvPr>
          <p:cNvPicPr>
            <a:picLocks noChangeAspect="1"/>
          </p:cNvPicPr>
          <p:nvPr/>
        </p:nvPicPr>
        <p:blipFill>
          <a:blip r:embed="rId8"/>
          <a:srcRect t="22727"/>
          <a:stretch/>
        </p:blipFill>
        <p:spPr>
          <a:xfrm>
            <a:off x="0" y="2050171"/>
            <a:ext cx="4432176" cy="3212870"/>
          </a:xfrm>
          <a:prstGeom prst="rect">
            <a:avLst/>
          </a:prstGeom>
        </p:spPr>
      </p:pic>
      <p:sp>
        <p:nvSpPr>
          <p:cNvPr id="3" name="TextBox 2">
            <a:extLst>
              <a:ext uri="{FF2B5EF4-FFF2-40B4-BE49-F238E27FC236}">
                <a16:creationId xmlns:a16="http://schemas.microsoft.com/office/drawing/2014/main" id="{6542053B-CA26-C00D-9B2A-A767D74C9DF7}"/>
              </a:ext>
            </a:extLst>
          </p:cNvPr>
          <p:cNvSpPr txBox="1"/>
          <p:nvPr/>
        </p:nvSpPr>
        <p:spPr>
          <a:xfrm>
            <a:off x="758826" y="1342285"/>
            <a:ext cx="3813174" cy="707886"/>
          </a:xfrm>
          <a:prstGeom prst="rect">
            <a:avLst/>
          </a:prstGeom>
          <a:noFill/>
        </p:spPr>
        <p:txBody>
          <a:bodyPr wrap="square" rtlCol="0">
            <a:spAutoFit/>
          </a:bodyPr>
          <a:lstStyle/>
          <a:p>
            <a:pPr algn="ctr"/>
            <a:r>
              <a:rPr lang="en-US" sz="4000" b="1" dirty="0"/>
              <a:t>BÀI 64- TIẾT 1</a:t>
            </a:r>
          </a:p>
        </p:txBody>
      </p:sp>
      <p:pic>
        <p:nvPicPr>
          <p:cNvPr id="7" name="Picture 6" descr="A round pink circle with white text and a black background&#10;&#10;Description automatically generated">
            <a:extLst>
              <a:ext uri="{FF2B5EF4-FFF2-40B4-BE49-F238E27FC236}">
                <a16:creationId xmlns:a16="http://schemas.microsoft.com/office/drawing/2014/main" id="{8DDA76D5-B470-CE6A-1FAA-08353E72B370}"/>
              </a:ext>
            </a:extLst>
          </p:cNvPr>
          <p:cNvPicPr>
            <a:picLocks noChangeAspect="1"/>
          </p:cNvPicPr>
          <p:nvPr/>
        </p:nvPicPr>
        <p:blipFill>
          <a:blip r:embed="rId9"/>
          <a:stretch>
            <a:fillRect/>
          </a:stretch>
        </p:blipFill>
        <p:spPr>
          <a:xfrm>
            <a:off x="-1395952" y="95382"/>
            <a:ext cx="1264292" cy="1264292"/>
          </a:xfrm>
          <a:prstGeom prst="rect">
            <a:avLst/>
          </a:prstGeom>
        </p:spPr>
      </p:pic>
    </p:spTree>
    <p:extLst>
      <p:ext uri="{BB962C8B-B14F-4D97-AF65-F5344CB8AC3E}">
        <p14:creationId xmlns:p14="http://schemas.microsoft.com/office/powerpoint/2010/main" val="27712763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1569660"/>
          </a:xfrm>
          <a:prstGeom prst="rect">
            <a:avLst/>
          </a:prstGeom>
          <a:noFill/>
        </p:spPr>
        <p:txBody>
          <a:bodyPr wrap="square" rtlCol="0">
            <a:spAutoFit/>
          </a:bodyPr>
          <a:lstStyle/>
          <a:p>
            <a:pPr lvl="0"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3361509"/>
            <a:ext cx="4803699" cy="1349828"/>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8740" lvl="0" algn="ctr">
              <a:buSzPts val="1200"/>
              <a:tabLst>
                <a:tab pos="220345" algn="l"/>
              </a:tabLst>
            </a:pPr>
            <a:r>
              <a:rPr lang="vi-VN" sz="2000" spc="-15" dirty="0">
                <a:solidFill>
                  <a:srgbClr val="FF0000"/>
                </a:solidFill>
                <a:ea typeface="Times New Roman" panose="02020603050405020304" pitchFamily="18" charset="0"/>
              </a:rPr>
              <a:t>Hoạt động thăm trang trại được nhiều học sinh yêu thích nhất.</a:t>
            </a:r>
            <a:endParaRPr lang="en-US" sz="2000" spc="-15" dirty="0">
              <a:solidFill>
                <a:srgbClr val="FF0000"/>
              </a:solidFill>
              <a:ea typeface="Times New Roman" panose="02020603050405020304" pitchFamily="18" charset="0"/>
            </a:endParaRPr>
          </a:p>
          <a:p>
            <a:pPr marR="78740" lvl="0" algn="ctr">
              <a:buSzPts val="1200"/>
              <a:tabLst>
                <a:tab pos="220345" algn="l"/>
              </a:tabLst>
            </a:pPr>
            <a:r>
              <a:rPr lang="en-US" sz="1800" spc="-15" dirty="0">
                <a:solidFill>
                  <a:srgbClr val="0070C0"/>
                </a:solidFill>
                <a:ea typeface="Times New Roman" panose="02020603050405020304" pitchFamily="18" charset="0"/>
              </a:rPr>
              <a:t>100 × 45 : 100 = 45 (</a:t>
            </a:r>
            <a:r>
              <a:rPr lang="en-US" sz="1800" spc="-15" dirty="0" err="1">
                <a:solidFill>
                  <a:srgbClr val="0070C0"/>
                </a:solidFill>
                <a:ea typeface="Times New Roman" panose="02020603050405020304" pitchFamily="18" charset="0"/>
              </a:rPr>
              <a:t>bạn</a:t>
            </a:r>
            <a:r>
              <a:rPr lang="en-US" sz="1800" spc="-15" dirty="0">
                <a:solidFill>
                  <a:srgbClr val="0070C0"/>
                </a:solidFill>
                <a:ea typeface="Times New Roman" panose="02020603050405020304" pitchFamily="18" charset="0"/>
              </a:rPr>
              <a:t>)</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Có bao nhiêu phần trăm số học sinh thích leo núi?</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2838203"/>
            <a:ext cx="4803699" cy="173379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8740" lvl="0" indent="0" algn="ctr" defTabSz="914400" rtl="0" eaLnBrk="1" fontAlgn="auto" latinLnBrk="0" hangingPunct="1">
              <a:lnSpc>
                <a:spcPct val="120000"/>
              </a:lnSpc>
              <a:spcBef>
                <a:spcPts val="0"/>
              </a:spcBef>
              <a:spcAft>
                <a:spcPts val="0"/>
              </a:spcAft>
              <a:buClr>
                <a:srgbClr val="000000"/>
              </a:buClr>
              <a:buSzPts val="1200"/>
              <a:buFont typeface="Arial"/>
              <a:buNone/>
              <a:tabLst>
                <a:tab pos="220345" algn="l"/>
              </a:tabLst>
              <a:defRPr/>
            </a:pPr>
            <a:r>
              <a:rPr kumimoji="0" lang="vi-VN" sz="3600" b="0" i="0" u="none" strike="noStrike" kern="0" cap="none" spc="-15"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sym typeface="Arial"/>
              </a:rPr>
              <a:t>Có 30% số học sinh thích leo núi.</a:t>
            </a:r>
            <a:endParaRPr kumimoji="0" lang="en-US" sz="3200" b="0" i="0" u="none" strike="noStrike" kern="0" cap="none" spc="-15" normalizeH="0" baseline="0" noProof="0" dirty="0">
              <a:ln>
                <a:noFill/>
              </a:ln>
              <a:solidFill>
                <a:srgbClr val="0070C0"/>
              </a:solidFill>
              <a:effectLst/>
              <a:uLnTx/>
              <a:uFillTx/>
              <a:latin typeface="Arial"/>
              <a:ea typeface="Times New Roman" panose="02020603050405020304" pitchFamily="18" charset="0"/>
              <a:cs typeface="+mn-cs"/>
              <a:sym typeface="Arial"/>
            </a:endParaRPr>
          </a:p>
        </p:txBody>
      </p:sp>
    </p:spTree>
    <p:extLst>
      <p:ext uri="{BB962C8B-B14F-4D97-AF65-F5344CB8AC3E}">
        <p14:creationId xmlns:p14="http://schemas.microsoft.com/office/powerpoint/2010/main" val="120396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480489" y="297011"/>
            <a:ext cx="800166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2. </a:t>
            </a:r>
            <a:r>
              <a:rPr kumimoji="0" lang="vi-VN"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Trong chuyến đi đến vườn quốc gia của một nhóm học sinh lớp 5, mỗi học sinh đều mang một trong ba đồ vật: kính lúp, đèn pin và thuốc xịt côn trùng. Biểu đồ bên cho biết tỉ số phần trăm học sinh mang theo mỗi đồ vật đó.</a:t>
            </a:r>
            <a:endPar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a:extLst>
              <a:ext uri="{FF2B5EF4-FFF2-40B4-BE49-F238E27FC236}">
                <a16:creationId xmlns:a16="http://schemas.microsoft.com/office/drawing/2014/main" id="{CA894E32-7C03-4A2A-89C0-EF90B5B8D43C}"/>
              </a:ext>
            </a:extLst>
          </p:cNvPr>
          <p:cNvSpPr txBox="1"/>
          <p:nvPr/>
        </p:nvSpPr>
        <p:spPr>
          <a:xfrm>
            <a:off x="539210" y="1610418"/>
            <a:ext cx="5225863" cy="147732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Hãy đọc tỉ số phần trăm của số học sinh mang kính lúp, số học sinh mang đèn pin và số học sinh mang thuốc xịt côn trùng trên biểu đồ.</a:t>
            </a:r>
            <a:endParaRPr kumimoji="0" lang="en-US"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6" name="Picture 5">
            <a:extLst>
              <a:ext uri="{FF2B5EF4-FFF2-40B4-BE49-F238E27FC236}">
                <a16:creationId xmlns:a16="http://schemas.microsoft.com/office/drawing/2014/main" id="{53A5DA9A-6182-8992-F0AD-7ACC0FDE22C7}"/>
              </a:ext>
            </a:extLst>
          </p:cNvPr>
          <p:cNvPicPr>
            <a:picLocks noChangeAspect="1"/>
          </p:cNvPicPr>
          <p:nvPr/>
        </p:nvPicPr>
        <p:blipFill>
          <a:blip r:embed="rId2"/>
          <a:stretch>
            <a:fillRect/>
          </a:stretch>
        </p:blipFill>
        <p:spPr>
          <a:xfrm>
            <a:off x="6036673" y="1642518"/>
            <a:ext cx="2400300" cy="2886075"/>
          </a:xfrm>
          <a:prstGeom prst="rect">
            <a:avLst/>
          </a:prstGeom>
        </p:spPr>
      </p:pic>
      <p:sp>
        <p:nvSpPr>
          <p:cNvPr id="9" name="Rectangle: Rounded Corners 8">
            <a:extLst>
              <a:ext uri="{FF2B5EF4-FFF2-40B4-BE49-F238E27FC236}">
                <a16:creationId xmlns:a16="http://schemas.microsoft.com/office/drawing/2014/main" id="{761BBDB9-E8C5-2876-6872-220D96242E2E}"/>
              </a:ext>
            </a:extLst>
          </p:cNvPr>
          <p:cNvSpPr/>
          <p:nvPr/>
        </p:nvSpPr>
        <p:spPr>
          <a:xfrm>
            <a:off x="663369" y="3230880"/>
            <a:ext cx="5153957" cy="148045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kính lúp chiếm 65%.</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đèn pin chiếm 10%.</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thuốc xịt côn trùng chiếm 25%.</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24173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123405" y="305720"/>
            <a:ext cx="7357225" cy="830997"/>
          </a:xfrm>
          <a:prstGeom prst="rect">
            <a:avLst/>
          </a:prstGeom>
          <a:noFill/>
        </p:spPr>
        <p:txBody>
          <a:bodyPr wrap="square" rtlCol="0">
            <a:spAutoFit/>
          </a:bodyPr>
          <a:lstStyle/>
          <a:p>
            <a:pPr lvl="0" algn="just" defTabSz="685800">
              <a:buClrTx/>
              <a:defRPr/>
            </a:pPr>
            <a:r>
              <a:rPr lang="en-US" sz="2400" b="1" kern="1200" dirty="0" err="1">
                <a:solidFill>
                  <a:srgbClr val="002060"/>
                </a:solidFill>
                <a:latin typeface="Arial" panose="020B0604020202020204" pitchFamily="34" charset="0"/>
                <a:ea typeface="+mn-ea"/>
                <a:cs typeface="Arial" panose="020B0604020202020204" pitchFamily="34" charset="0"/>
              </a:rPr>
              <a:t>Chọn</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câu</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trả</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lời</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đúng</a:t>
            </a:r>
            <a:r>
              <a:rPr lang="en-US" sz="2400" b="1" kern="1200" dirty="0">
                <a:solidFill>
                  <a:srgbClr val="002060"/>
                </a:solidFill>
                <a:latin typeface="Arial" panose="020B0604020202020204" pitchFamily="34" charset="0"/>
                <a:ea typeface="+mn-ea"/>
                <a:cs typeface="Arial" panose="020B0604020202020204" pitchFamily="34" charset="0"/>
              </a:rPr>
              <a:t>.</a:t>
            </a:r>
          </a:p>
          <a:p>
            <a:pPr lvl="0" algn="just" defTabSz="685800">
              <a:buClrTx/>
              <a:defRPr/>
            </a:pPr>
            <a:r>
              <a:rPr lang="en-US" sz="2400" kern="1200" dirty="0">
                <a:solidFill>
                  <a:srgbClr val="002060"/>
                </a:solidFill>
                <a:latin typeface="Arial" panose="020B0604020202020204" pitchFamily="34" charset="0"/>
                <a:ea typeface="+mn-ea"/>
                <a:cs typeface="Arial" panose="020B0604020202020204" pitchFamily="34" charset="0"/>
              </a:rPr>
              <a:t>Cho </a:t>
            </a:r>
            <a:r>
              <a:rPr lang="en-US" sz="2400" kern="1200" dirty="0" err="1">
                <a:solidFill>
                  <a:srgbClr val="002060"/>
                </a:solidFill>
                <a:latin typeface="Arial" panose="020B0604020202020204" pitchFamily="34" charset="0"/>
                <a:ea typeface="+mn-ea"/>
                <a:cs typeface="Arial" panose="020B0604020202020204" pitchFamily="34" charset="0"/>
              </a:rPr>
              <a:t>bảng</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số</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liệu</a:t>
            </a:r>
            <a:r>
              <a:rPr lang="en-US" sz="2400" kern="1200" dirty="0">
                <a:solidFill>
                  <a:srgbClr val="002060"/>
                </a:solidFill>
                <a:latin typeface="Arial" panose="020B0604020202020204" pitchFamily="34" charset="0"/>
                <a:ea typeface="+mn-ea"/>
                <a:cs typeface="Arial" panose="020B0604020202020204" pitchFamily="34" charset="0"/>
              </a:rPr>
              <a:t>:</a:t>
            </a:r>
            <a:endParaRPr kumimoji="0" lang="en-US" sz="24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635726" y="426720"/>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aphicFrame>
        <p:nvGraphicFramePr>
          <p:cNvPr id="9" name="Table 8">
            <a:extLst>
              <a:ext uri="{FF2B5EF4-FFF2-40B4-BE49-F238E27FC236}">
                <a16:creationId xmlns:a16="http://schemas.microsoft.com/office/drawing/2014/main" id="{213C9E0D-6453-8A33-5014-5319B248121C}"/>
              </a:ext>
            </a:extLst>
          </p:cNvPr>
          <p:cNvGraphicFramePr>
            <a:graphicFrameLocks noGrp="1"/>
          </p:cNvGraphicFramePr>
          <p:nvPr>
            <p:extLst>
              <p:ext uri="{D42A27DB-BD31-4B8C-83A1-F6EECF244321}">
                <p14:modId xmlns:p14="http://schemas.microsoft.com/office/powerpoint/2010/main" val="3783222030"/>
              </p:ext>
            </p:extLst>
          </p:nvPr>
        </p:nvGraphicFramePr>
        <p:xfrm>
          <a:off x="558981" y="1170190"/>
          <a:ext cx="7886700" cy="1645920"/>
        </p:xfrm>
        <a:graphic>
          <a:graphicData uri="http://schemas.openxmlformats.org/drawingml/2006/table">
            <a:tbl>
              <a:tblPr/>
              <a:tblGrid>
                <a:gridCol w="2018756">
                  <a:extLst>
                    <a:ext uri="{9D8B030D-6E8A-4147-A177-3AD203B41FA5}">
                      <a16:colId xmlns:a16="http://schemas.microsoft.com/office/drawing/2014/main" val="1028743490"/>
                    </a:ext>
                  </a:extLst>
                </a:gridCol>
                <a:gridCol w="1741714">
                  <a:extLst>
                    <a:ext uri="{9D8B030D-6E8A-4147-A177-3AD203B41FA5}">
                      <a16:colId xmlns:a16="http://schemas.microsoft.com/office/drawing/2014/main" val="4045351784"/>
                    </a:ext>
                  </a:extLst>
                </a:gridCol>
                <a:gridCol w="1323703">
                  <a:extLst>
                    <a:ext uri="{9D8B030D-6E8A-4147-A177-3AD203B41FA5}">
                      <a16:colId xmlns:a16="http://schemas.microsoft.com/office/drawing/2014/main" val="11936807"/>
                    </a:ext>
                  </a:extLst>
                </a:gridCol>
                <a:gridCol w="1524000">
                  <a:extLst>
                    <a:ext uri="{9D8B030D-6E8A-4147-A177-3AD203B41FA5}">
                      <a16:colId xmlns:a16="http://schemas.microsoft.com/office/drawing/2014/main" val="2356351678"/>
                    </a:ext>
                  </a:extLst>
                </a:gridCol>
                <a:gridCol w="1278527">
                  <a:extLst>
                    <a:ext uri="{9D8B030D-6E8A-4147-A177-3AD203B41FA5}">
                      <a16:colId xmlns:a16="http://schemas.microsoft.com/office/drawing/2014/main" val="2970928687"/>
                    </a:ext>
                  </a:extLst>
                </a:gridCol>
              </a:tblGrid>
              <a:tr h="0">
                <a:tc>
                  <a:txBody>
                    <a:bodyPr/>
                    <a:lstStyle/>
                    <a:p>
                      <a:pPr algn="ctr"/>
                      <a:r>
                        <a:rPr lang="en-US" sz="1600" dirty="0" err="1">
                          <a:solidFill>
                            <a:srgbClr val="000000"/>
                          </a:solidFill>
                          <a:effectLst/>
                          <a:latin typeface="Cambria" panose="02040503050406030204" pitchFamily="18" charset="0"/>
                          <a:ea typeface="Cambria" panose="02040503050406030204" pitchFamily="18" charset="0"/>
                        </a:rPr>
                        <a:t>Hoạt</a:t>
                      </a:r>
                      <a:r>
                        <a:rPr lang="en-US" sz="1600" dirty="0">
                          <a:solidFill>
                            <a:srgbClr val="000000"/>
                          </a:solidFill>
                          <a:effectLst/>
                          <a:latin typeface="Cambria" panose="02040503050406030204" pitchFamily="18" charset="0"/>
                          <a:ea typeface="Cambria" panose="02040503050406030204" pitchFamily="18" charset="0"/>
                        </a:rPr>
                        <a:t> </a:t>
                      </a:r>
                      <a:r>
                        <a:rPr lang="en-US" sz="1600" dirty="0" err="1">
                          <a:solidFill>
                            <a:srgbClr val="000000"/>
                          </a:solidFill>
                          <a:effectLst/>
                          <a:latin typeface="Cambria" panose="02040503050406030204" pitchFamily="18" charset="0"/>
                          <a:ea typeface="Cambria" panose="02040503050406030204" pitchFamily="18" charset="0"/>
                        </a:rPr>
                        <a:t>động</a:t>
                      </a:r>
                      <a:endParaRPr lang="en-US" sz="16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Tìm hiểu về côn trùng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Trồng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Đạp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8714706"/>
                  </a:ext>
                </a:extLst>
              </a:tr>
              <a:tr h="0">
                <a:tc>
                  <a:txBody>
                    <a:bodyPr/>
                    <a:lstStyle/>
                    <a:p>
                      <a:pPr algn="ctr"/>
                      <a:r>
                        <a:rPr lang="en-US" sz="1600">
                          <a:solidFill>
                            <a:srgbClr val="000000"/>
                          </a:solidFill>
                          <a:effectLst/>
                          <a:latin typeface="Cambria" panose="02040503050406030204" pitchFamily="18" charset="0"/>
                          <a:ea typeface="Cambria" panose="02040503050406030204" pitchFamily="18" charset="0"/>
                        </a:rPr>
                        <a:t>Tỉ số phần trăm số học sinh tham gia mỗi hoạt động vào lúc 5 giờ chiều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solidFill>
                            <a:srgbClr val="000000"/>
                          </a:solidFill>
                          <a:effectLst/>
                          <a:latin typeface="Cambria" panose="02040503050406030204" pitchFamily="18" charset="0"/>
                          <a:ea typeface="Cambria" panose="020405030504060302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1950426"/>
                  </a:ext>
                </a:extLst>
              </a:tr>
            </a:tbl>
          </a:graphicData>
        </a:graphic>
      </p:graphicFrame>
      <p:sp>
        <p:nvSpPr>
          <p:cNvPr id="10" name="TextBox 9">
            <a:extLst>
              <a:ext uri="{FF2B5EF4-FFF2-40B4-BE49-F238E27FC236}">
                <a16:creationId xmlns:a16="http://schemas.microsoft.com/office/drawing/2014/main" id="{A6689DE1-0A7C-4D02-B07D-3A96483765C2}"/>
              </a:ext>
            </a:extLst>
          </p:cNvPr>
          <p:cNvSpPr txBox="1"/>
          <p:nvPr/>
        </p:nvSpPr>
        <p:spPr>
          <a:xfrm>
            <a:off x="1654629" y="2891247"/>
            <a:ext cx="6435635"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Biểu đồ nào dưới đây thể hiện số liệu trong bảng trên?</a:t>
            </a:r>
            <a:endParaRPr lang="en-US" sz="20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15EDDE1-2300-EEB2-67CF-6A7B3CE80BD9}"/>
              </a:ext>
            </a:extLst>
          </p:cNvPr>
          <p:cNvPicPr>
            <a:picLocks noChangeAspect="1"/>
          </p:cNvPicPr>
          <p:nvPr/>
        </p:nvPicPr>
        <p:blipFill>
          <a:blip r:embed="rId2"/>
          <a:stretch>
            <a:fillRect/>
          </a:stretch>
        </p:blipFill>
        <p:spPr>
          <a:xfrm>
            <a:off x="1741715" y="3312417"/>
            <a:ext cx="5481092" cy="1635955"/>
          </a:xfrm>
          <a:prstGeom prst="rect">
            <a:avLst/>
          </a:prstGeom>
        </p:spPr>
      </p:pic>
      <p:sp>
        <p:nvSpPr>
          <p:cNvPr id="13" name="Oval 12">
            <a:extLst>
              <a:ext uri="{FF2B5EF4-FFF2-40B4-BE49-F238E27FC236}">
                <a16:creationId xmlns:a16="http://schemas.microsoft.com/office/drawing/2014/main" id="{55D0408D-DED6-3BE3-F360-32B0B048DF7E}"/>
              </a:ext>
            </a:extLst>
          </p:cNvPr>
          <p:cNvSpPr/>
          <p:nvPr/>
        </p:nvSpPr>
        <p:spPr>
          <a:xfrm>
            <a:off x="4632960" y="4572000"/>
            <a:ext cx="496389" cy="400594"/>
          </a:xfrm>
          <a:prstGeom prst="ellipse">
            <a:avLst/>
          </a:prstGeom>
          <a:noFill/>
          <a:ln w="57150">
            <a:solidFill>
              <a:srgbClr val="FF2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12"/>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7776755" cy="1384995"/>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Thời gian ngủ trong một ngày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bà, mẹ và Bi lần lượt là 25%,</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30%, 50%. Mỗi biểu đồ bên biểu</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thị thời gian ngủ trong một ngày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ai?</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EB5BB02-8355-9657-A75E-CF92D6C06E3D}"/>
              </a:ext>
            </a:extLst>
          </p:cNvPr>
          <p:cNvPicPr>
            <a:picLocks noChangeAspect="1"/>
          </p:cNvPicPr>
          <p:nvPr/>
        </p:nvPicPr>
        <p:blipFill>
          <a:blip r:embed="rId2"/>
          <a:stretch>
            <a:fillRect/>
          </a:stretch>
        </p:blipFill>
        <p:spPr>
          <a:xfrm>
            <a:off x="2183316" y="2125668"/>
            <a:ext cx="4729893" cy="2528003"/>
          </a:xfrm>
          <a:prstGeom prst="rect">
            <a:avLst/>
          </a:prstGeom>
        </p:spPr>
      </p:pic>
      <p:sp>
        <p:nvSpPr>
          <p:cNvPr id="10" name="TextBox 9">
            <a:extLst>
              <a:ext uri="{FF2B5EF4-FFF2-40B4-BE49-F238E27FC236}">
                <a16:creationId xmlns:a16="http://schemas.microsoft.com/office/drawing/2014/main" id="{AC0A6DF6-14D2-EC09-F109-DCFD3BBA2072}"/>
              </a:ext>
            </a:extLst>
          </p:cNvPr>
          <p:cNvSpPr txBox="1"/>
          <p:nvPr/>
        </p:nvSpPr>
        <p:spPr>
          <a:xfrm>
            <a:off x="2617307" y="3284810"/>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30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087E5F2-0EEF-EC71-7DEE-016B3938417F}"/>
              </a:ext>
            </a:extLst>
          </p:cNvPr>
          <p:cNvSpPr txBox="1"/>
          <p:nvPr/>
        </p:nvSpPr>
        <p:spPr>
          <a:xfrm>
            <a:off x="4224045" y="3654142"/>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50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19ABD16-7B15-E0D2-5F84-51214AAC88EE}"/>
              </a:ext>
            </a:extLst>
          </p:cNvPr>
          <p:cNvSpPr txBox="1"/>
          <p:nvPr/>
        </p:nvSpPr>
        <p:spPr>
          <a:xfrm>
            <a:off x="5913913" y="3283779"/>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25</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6BD964-0B09-6B93-CFB1-57163A422B37}"/>
              </a:ext>
            </a:extLst>
          </p:cNvPr>
          <p:cNvSpPr txBox="1"/>
          <p:nvPr/>
        </p:nvSpPr>
        <p:spPr>
          <a:xfrm>
            <a:off x="2926080" y="3683726"/>
            <a:ext cx="557349" cy="338554"/>
          </a:xfrm>
          <a:prstGeom prst="rect">
            <a:avLst/>
          </a:prstGeom>
          <a:noFill/>
        </p:spPr>
        <p:txBody>
          <a:bodyPr wrap="square" rtlCol="0">
            <a:spAutoFit/>
          </a:bodyPr>
          <a:lstStyle/>
          <a:p>
            <a:r>
              <a:rPr lang="en-US" sz="1600" b="1" dirty="0" err="1">
                <a:solidFill>
                  <a:srgbClr val="FF0000"/>
                </a:solidFill>
              </a:rPr>
              <a:t>Mẹ</a:t>
            </a:r>
            <a:endParaRPr lang="en-US" sz="1600" b="1" dirty="0">
              <a:solidFill>
                <a:srgbClr val="FF0000"/>
              </a:solidFill>
            </a:endParaRPr>
          </a:p>
        </p:txBody>
      </p:sp>
      <p:sp>
        <p:nvSpPr>
          <p:cNvPr id="8" name="TextBox 7">
            <a:extLst>
              <a:ext uri="{FF2B5EF4-FFF2-40B4-BE49-F238E27FC236}">
                <a16:creationId xmlns:a16="http://schemas.microsoft.com/office/drawing/2014/main" id="{D12DC8EE-C596-84D4-C9A7-A7B391CF3F58}"/>
              </a:ext>
            </a:extLst>
          </p:cNvPr>
          <p:cNvSpPr txBox="1"/>
          <p:nvPr/>
        </p:nvSpPr>
        <p:spPr>
          <a:xfrm>
            <a:off x="4336869" y="3196046"/>
            <a:ext cx="557349" cy="338554"/>
          </a:xfrm>
          <a:prstGeom prst="rect">
            <a:avLst/>
          </a:prstGeom>
          <a:noFill/>
        </p:spPr>
        <p:txBody>
          <a:bodyPr wrap="square" rtlCol="0">
            <a:spAutoFit/>
          </a:bodyPr>
          <a:lstStyle/>
          <a:p>
            <a:r>
              <a:rPr lang="en-US" sz="1600" b="1" dirty="0">
                <a:solidFill>
                  <a:srgbClr val="FF0000"/>
                </a:solidFill>
              </a:rPr>
              <a:t>Bi</a:t>
            </a:r>
          </a:p>
        </p:txBody>
      </p:sp>
      <p:sp>
        <p:nvSpPr>
          <p:cNvPr id="13" name="TextBox 12">
            <a:extLst>
              <a:ext uri="{FF2B5EF4-FFF2-40B4-BE49-F238E27FC236}">
                <a16:creationId xmlns:a16="http://schemas.microsoft.com/office/drawing/2014/main" id="{7A40735C-03B8-5CF1-B066-BB54966DB8AE}"/>
              </a:ext>
            </a:extLst>
          </p:cNvPr>
          <p:cNvSpPr txBox="1"/>
          <p:nvPr/>
        </p:nvSpPr>
        <p:spPr>
          <a:xfrm>
            <a:off x="5712823" y="3596640"/>
            <a:ext cx="557349" cy="338554"/>
          </a:xfrm>
          <a:prstGeom prst="rect">
            <a:avLst/>
          </a:prstGeom>
          <a:noFill/>
        </p:spPr>
        <p:txBody>
          <a:bodyPr wrap="square" rtlCol="0">
            <a:spAutoFit/>
          </a:bodyPr>
          <a:lstStyle/>
          <a:p>
            <a:r>
              <a:rPr lang="en-US" sz="1600" b="1" dirty="0" err="1">
                <a:solidFill>
                  <a:srgbClr val="FF0000"/>
                </a:solidFill>
              </a:rPr>
              <a:t>Bà</a:t>
            </a:r>
            <a:endParaRPr lang="en-US" sz="1600" b="1" dirty="0">
              <a:solidFill>
                <a:srgbClr val="FF0000"/>
              </a:solidFill>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7242E-078A-4A18-8FC6-2EDA5C643657}"/>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9AB8D5F-78DB-4984-805A-60D4FDDB4636}"/>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Graphic 3">
            <a:extLst>
              <a:ext uri="{FF2B5EF4-FFF2-40B4-BE49-F238E27FC236}">
                <a16:creationId xmlns:a16="http://schemas.microsoft.com/office/drawing/2014/main" id="{B4778605-C8BB-48A3-8BF1-428B71FC4DA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44887"/>
          <a:stretch/>
        </p:blipFill>
        <p:spPr>
          <a:xfrm>
            <a:off x="445141" y="928687"/>
            <a:ext cx="2373446" cy="4211738"/>
          </a:xfrm>
          <a:prstGeom prst="rect">
            <a:avLst/>
          </a:prstGeom>
        </p:spPr>
      </p:pic>
      <p:pic>
        <p:nvPicPr>
          <p:cNvPr id="5" name="Voyeur – Jingle Punks (No Copyright Music)">
            <a:hlinkClick r:id="" action="ppaction://media"/>
            <a:extLst>
              <a:ext uri="{FF2B5EF4-FFF2-40B4-BE49-F238E27FC236}">
                <a16:creationId xmlns:a16="http://schemas.microsoft.com/office/drawing/2014/main" id="{70844E38-06A8-4A9A-90A1-785F38524B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7" name="Picture 6">
            <a:extLst>
              <a:ext uri="{FF2B5EF4-FFF2-40B4-BE49-F238E27FC236}">
                <a16:creationId xmlns:a16="http://schemas.microsoft.com/office/drawing/2014/main" id="{648B8C7D-285E-4F59-9312-80A175D7F1A8}"/>
              </a:ext>
            </a:extLst>
          </p:cNvPr>
          <p:cNvPicPr>
            <a:picLocks noChangeAspect="1"/>
          </p:cNvPicPr>
          <p:nvPr/>
        </p:nvPicPr>
        <p:blipFill>
          <a:blip r:embed="rId8"/>
          <a:stretch>
            <a:fillRect/>
          </a:stretch>
        </p:blipFill>
        <p:spPr>
          <a:xfrm>
            <a:off x="3110051" y="1824139"/>
            <a:ext cx="5541744" cy="2066723"/>
          </a:xfrm>
          <a:prstGeom prst="rect">
            <a:avLst/>
          </a:prstGeom>
        </p:spPr>
      </p:pic>
    </p:spTree>
    <p:extLst>
      <p:ext uri="{BB962C8B-B14F-4D97-AF65-F5344CB8AC3E}">
        <p14:creationId xmlns:p14="http://schemas.microsoft.com/office/powerpoint/2010/main" val="402015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53920"/>
          <a:stretch/>
        </p:blipFill>
        <p:spPr>
          <a:xfrm>
            <a:off x="0" y="2669360"/>
            <a:ext cx="9144000" cy="2474140"/>
          </a:xfrm>
          <a:prstGeom prst="rect">
            <a:avLst/>
          </a:prstGeom>
        </p:spPr>
      </p:pic>
      <p:pic>
        <p:nvPicPr>
          <p:cNvPr id="6" name="Graphic 5">
            <a:extLst>
              <a:ext uri="{FF2B5EF4-FFF2-40B4-BE49-F238E27FC236}">
                <a16:creationId xmlns:a16="http://schemas.microsoft.com/office/drawing/2014/main" id="{F6BAEFD5-B0EC-4AF7-B9A6-61820620551F}"/>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b="44887"/>
          <a:stretch/>
        </p:blipFill>
        <p:spPr>
          <a:xfrm>
            <a:off x="445141" y="928687"/>
            <a:ext cx="2373446" cy="4211738"/>
          </a:xfrm>
          <a:prstGeom prst="rect">
            <a:avLst/>
          </a:prstGeom>
        </p:spPr>
      </p:pic>
      <p:pic>
        <p:nvPicPr>
          <p:cNvPr id="2" name="Picture 1">
            <a:extLst>
              <a:ext uri="{FF2B5EF4-FFF2-40B4-BE49-F238E27FC236}">
                <a16:creationId xmlns:a16="http://schemas.microsoft.com/office/drawing/2014/main" id="{A1060205-8450-5864-C4D6-8D729E286F1B}"/>
              </a:ext>
            </a:extLst>
          </p:cNvPr>
          <p:cNvPicPr>
            <a:picLocks noChangeAspect="1"/>
          </p:cNvPicPr>
          <p:nvPr/>
        </p:nvPicPr>
        <p:blipFill>
          <a:blip r:embed="rId5"/>
          <a:stretch>
            <a:fillRect/>
          </a:stretch>
        </p:blipFill>
        <p:spPr>
          <a:xfrm>
            <a:off x="2279179" y="900019"/>
            <a:ext cx="6675699" cy="2786113"/>
          </a:xfrm>
          <a:prstGeom prst="rect">
            <a:avLst/>
          </a:prstGeom>
        </p:spPr>
      </p:pic>
    </p:spTree>
    <p:extLst>
      <p:ext uri="{BB962C8B-B14F-4D97-AF65-F5344CB8AC3E}">
        <p14:creationId xmlns:p14="http://schemas.microsoft.com/office/powerpoint/2010/main" val="374776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6" presetClass="emph" presetSubtype="0" repeatCount="indefinite" fill="hold" nodeType="withEffect">
                                  <p:stCondLst>
                                    <p:cond delay="0"/>
                                  </p:stCondLst>
                                  <p:endCondLst>
                                    <p:cond evt="onNext" delay="0">
                                      <p:tgtEl>
                                        <p:sldTgt/>
                                      </p:tgtEl>
                                    </p:cond>
                                  </p:end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39755" y="328612"/>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1372378" y="244642"/>
            <a:ext cx="7129463" cy="1038746"/>
          </a:xfrm>
          <a:custGeom>
            <a:avLst/>
            <a:gdLst>
              <a:gd name="connsiteX0" fmla="*/ 0 w 7129463"/>
              <a:gd name="connsiteY0" fmla="*/ 519373 h 1038746"/>
              <a:gd name="connsiteX1" fmla="*/ 519373 w 7129463"/>
              <a:gd name="connsiteY1" fmla="*/ 0 h 1038746"/>
              <a:gd name="connsiteX2" fmla="*/ 6610090 w 7129463"/>
              <a:gd name="connsiteY2" fmla="*/ 0 h 1038746"/>
              <a:gd name="connsiteX3" fmla="*/ 7129463 w 7129463"/>
              <a:gd name="connsiteY3" fmla="*/ 519373 h 1038746"/>
              <a:gd name="connsiteX4" fmla="*/ 7129463 w 7129463"/>
              <a:gd name="connsiteY4" fmla="*/ 519373 h 1038746"/>
              <a:gd name="connsiteX5" fmla="*/ 6610090 w 7129463"/>
              <a:gd name="connsiteY5" fmla="*/ 1038746 h 1038746"/>
              <a:gd name="connsiteX6" fmla="*/ 519373 w 7129463"/>
              <a:gd name="connsiteY6" fmla="*/ 1038746 h 1038746"/>
              <a:gd name="connsiteX7" fmla="*/ 0 w 712946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463" h="1038746" fill="none" extrusionOk="0">
                <a:moveTo>
                  <a:pt x="0" y="519373"/>
                </a:moveTo>
                <a:cubicBezTo>
                  <a:pt x="7971" y="240005"/>
                  <a:pt x="201226" y="-31905"/>
                  <a:pt x="519373" y="0"/>
                </a:cubicBezTo>
                <a:cubicBezTo>
                  <a:pt x="2046523" y="-154472"/>
                  <a:pt x="5734112" y="-165626"/>
                  <a:pt x="6610090" y="0"/>
                </a:cubicBezTo>
                <a:cubicBezTo>
                  <a:pt x="6903119" y="-7697"/>
                  <a:pt x="7100538" y="230362"/>
                  <a:pt x="7129463" y="519373"/>
                </a:cubicBezTo>
                <a:lnTo>
                  <a:pt x="7129463" y="519373"/>
                </a:lnTo>
                <a:cubicBezTo>
                  <a:pt x="7129066" y="783382"/>
                  <a:pt x="6872069" y="1030947"/>
                  <a:pt x="6610090" y="1038746"/>
                </a:cubicBezTo>
                <a:cubicBezTo>
                  <a:pt x="5611221" y="996542"/>
                  <a:pt x="3415165" y="877449"/>
                  <a:pt x="519373" y="1038746"/>
                </a:cubicBezTo>
                <a:cubicBezTo>
                  <a:pt x="267201" y="1043174"/>
                  <a:pt x="2660" y="838413"/>
                  <a:pt x="0" y="519373"/>
                </a:cubicBezTo>
                <a:close/>
              </a:path>
              <a:path w="7129463" h="1038746" stroke="0" extrusionOk="0">
                <a:moveTo>
                  <a:pt x="0" y="519373"/>
                </a:moveTo>
                <a:cubicBezTo>
                  <a:pt x="8864" y="233584"/>
                  <a:pt x="205035" y="-36993"/>
                  <a:pt x="519373" y="0"/>
                </a:cubicBezTo>
                <a:cubicBezTo>
                  <a:pt x="1179260" y="-136090"/>
                  <a:pt x="4219910" y="117287"/>
                  <a:pt x="6610090" y="0"/>
                </a:cubicBezTo>
                <a:cubicBezTo>
                  <a:pt x="6886939" y="28963"/>
                  <a:pt x="7173656" y="262549"/>
                  <a:pt x="7129463" y="519373"/>
                </a:cubicBezTo>
                <a:lnTo>
                  <a:pt x="7129463" y="519373"/>
                </a:lnTo>
                <a:cubicBezTo>
                  <a:pt x="7122140" y="838977"/>
                  <a:pt x="6889930" y="1039913"/>
                  <a:pt x="6610090" y="1038746"/>
                </a:cubicBezTo>
                <a:cubicBezTo>
                  <a:pt x="5635433" y="1085078"/>
                  <a:pt x="231833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D83E69CB-1892-4DFA-9B07-33DA53D1AFE6}"/>
              </a:ext>
            </a:extLst>
          </p:cNvPr>
          <p:cNvSpPr txBox="1"/>
          <p:nvPr/>
        </p:nvSpPr>
        <p:spPr>
          <a:xfrm>
            <a:off x="1770058" y="363450"/>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Chúng ta đã học các loại biểu đồ nào?</a:t>
            </a:r>
          </a:p>
        </p:txBody>
      </p:sp>
      <p:sp>
        <p:nvSpPr>
          <p:cNvPr id="6" name="Rectangle: Rounded Corners 5">
            <a:extLst>
              <a:ext uri="{FF2B5EF4-FFF2-40B4-BE49-F238E27FC236}">
                <a16:creationId xmlns:a16="http://schemas.microsoft.com/office/drawing/2014/main" id="{9F892352-1366-4DEE-8084-C7B94BC56024}"/>
              </a:ext>
            </a:extLst>
          </p:cNvPr>
          <p:cNvSpPr/>
          <p:nvPr/>
        </p:nvSpPr>
        <p:spPr>
          <a:xfrm>
            <a:off x="1372378" y="1568459"/>
            <a:ext cx="2836769"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tranh</a:t>
            </a:r>
          </a:p>
        </p:txBody>
      </p:sp>
      <p:pic>
        <p:nvPicPr>
          <p:cNvPr id="12" name="Graphic 11">
            <a:extLst>
              <a:ext uri="{FF2B5EF4-FFF2-40B4-BE49-F238E27FC236}">
                <a16:creationId xmlns:a16="http://schemas.microsoft.com/office/drawing/2014/main" id="{EB786AE2-1A02-4B90-BD58-4848ACABA26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472362" y="4114479"/>
            <a:ext cx="1671638" cy="1071563"/>
          </a:xfrm>
          <a:prstGeom prst="rect">
            <a:avLst/>
          </a:prstGeom>
        </p:spPr>
      </p:pic>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8" name="Tieng-ting-www_nhacchuongvui_com">
            <a:hlinkClick r:id="" action="ppaction://media"/>
            <a:extLst>
              <a:ext uri="{FF2B5EF4-FFF2-40B4-BE49-F238E27FC236}">
                <a16:creationId xmlns:a16="http://schemas.microsoft.com/office/drawing/2014/main" id="{35EF7017-046A-420A-9E3C-FF1CE2F28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9933" y="3129890"/>
            <a:ext cx="457200" cy="457200"/>
          </a:xfrm>
          <a:prstGeom prst="rect">
            <a:avLst/>
          </a:prstGeom>
        </p:spPr>
      </p:pic>
      <p:pic>
        <p:nvPicPr>
          <p:cNvPr id="19" name="Picture 2" descr="Biểu đồ tranh (Lý thuyết Toán lớp 6) | Chân trời sáng tạo">
            <a:extLst>
              <a:ext uri="{FF2B5EF4-FFF2-40B4-BE49-F238E27FC236}">
                <a16:creationId xmlns:a16="http://schemas.microsoft.com/office/drawing/2014/main" id="{C3B17FE9-5282-488B-B011-4ABDF4D99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340" y="2576276"/>
            <a:ext cx="2313799" cy="13290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77A1C8D-6406-4D28-8118-5B7910E44535}"/>
              </a:ext>
            </a:extLst>
          </p:cNvPr>
          <p:cNvSpPr/>
          <p:nvPr/>
        </p:nvSpPr>
        <p:spPr>
          <a:xfrm>
            <a:off x="5461428" y="1581512"/>
            <a:ext cx="2512551"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cột.</a:t>
            </a:r>
          </a:p>
        </p:txBody>
      </p:sp>
      <p:pic>
        <p:nvPicPr>
          <p:cNvPr id="2050" name="Picture 2" descr="Kỹ năng nhận biết các dạng biểu đồ trong đề thi Địa lý THPT 2024">
            <a:extLst>
              <a:ext uri="{FF2B5EF4-FFF2-40B4-BE49-F238E27FC236}">
                <a16:creationId xmlns:a16="http://schemas.microsoft.com/office/drawing/2014/main" id="{7F5A4545-0FC8-4E3E-B53E-B9501A6A2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415" y="2457080"/>
            <a:ext cx="2749578" cy="166074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ting-www_nhacchuongvui_com">
            <a:hlinkClick r:id="" action="ppaction://media"/>
            <a:extLst>
              <a:ext uri="{FF2B5EF4-FFF2-40B4-BE49-F238E27FC236}">
                <a16:creationId xmlns:a16="http://schemas.microsoft.com/office/drawing/2014/main" id="{74054BDF-B004-4509-88E9-DC77133C3A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1981" y="2457080"/>
            <a:ext cx="457200" cy="457200"/>
          </a:xfrm>
          <a:prstGeom prst="rect">
            <a:avLst/>
          </a:prstGeom>
        </p:spPr>
      </p:pic>
    </p:spTree>
    <p:extLst>
      <p:ext uri="{BB962C8B-B14F-4D97-AF65-F5344CB8AC3E}">
        <p14:creationId xmlns:p14="http://schemas.microsoft.com/office/powerpoint/2010/main" val="287739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 presetClass="mediacall" presetSubtype="0" fill="hold" nodeType="withEffect">
                                  <p:stCondLst>
                                    <p:cond delay="0"/>
                                  </p:stCondLst>
                                  <p:childTnLst>
                                    <p:cmd type="call" cmd="playFrom(0.0)">
                                      <p:cBhvr>
                                        <p:cTn id="13" dur="2808" fill="hold"/>
                                        <p:tgtEl>
                                          <p:spTgt spid="18"/>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par>
                                <p:cTn id="22" presetID="1" presetClass="mediacall" presetSubtype="0" fill="hold" nodeType="withEffect">
                                  <p:stCondLst>
                                    <p:cond delay="0"/>
                                  </p:stCondLst>
                                  <p:childTnLst>
                                    <p:cmd type="call" cmd="playFrom(0.0)">
                                      <p:cBhvr>
                                        <p:cTn id="23" dur="2808" fill="hold"/>
                                        <p:tgtEl>
                                          <p:spTgt spid="21"/>
                                        </p:tgtEl>
                                      </p:cBhvr>
                                    </p:cmd>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21"/>
                </p:tgtEl>
              </p:cMediaNode>
            </p:audio>
          </p:childTnLst>
        </p:cTn>
      </p:par>
    </p:tnLst>
    <p:bldLst>
      <p:bldP spid="6" grpId="0" animBg="1"/>
      <p:bldP spid="14"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D774F-DF98-0E87-67BA-FF74575A0E4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8"/>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2742454"/>
            <a:ext cx="9144000" cy="2474140"/>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5705628" cy="168432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1" y="243682"/>
            <a:ext cx="5653378" cy="1415772"/>
          </a:xfrm>
          <a:prstGeom prst="rect">
            <a:avLst/>
          </a:prstGeom>
        </p:spPr>
        <p:txBody>
          <a:bodyPr wrap="square">
            <a:spAutoFit/>
          </a:bodyPr>
          <a:lstStyle/>
          <a:p>
            <a:pPr marL="457200" lvl="0" indent="-457200" algn="ctr" fontAlgn="base">
              <a:spcBef>
                <a:spcPct val="10000"/>
              </a:spcBef>
              <a:spcAft>
                <a:spcPct val="0"/>
              </a:spcAft>
              <a:buAutoNum type="alphaLcParenR"/>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Nhìn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trên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ta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biết</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45%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23%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32%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5.</a:t>
            </a:r>
          </a:p>
        </p:txBody>
      </p:sp>
      <p:grpSp>
        <p:nvGrpSpPr>
          <p:cNvPr id="15" name="Group 14">
            <a:extLst>
              <a:ext uri="{FF2B5EF4-FFF2-40B4-BE49-F238E27FC236}">
                <a16:creationId xmlns:a16="http://schemas.microsoft.com/office/drawing/2014/main" id="{ECEB89F5-EAF7-72BB-2881-5062C390357E}"/>
              </a:ext>
            </a:extLst>
          </p:cNvPr>
          <p:cNvGrpSpPr/>
          <p:nvPr/>
        </p:nvGrpSpPr>
        <p:grpSpPr>
          <a:xfrm>
            <a:off x="3544389" y="2063931"/>
            <a:ext cx="4119154" cy="2470150"/>
            <a:chOff x="3500846" y="2133600"/>
            <a:chExt cx="4119154" cy="2470150"/>
          </a:xfrm>
        </p:grpSpPr>
        <p:graphicFrame>
          <p:nvGraphicFramePr>
            <p:cNvPr id="11" name="Chart 10">
              <a:extLst>
                <a:ext uri="{FF2B5EF4-FFF2-40B4-BE49-F238E27FC236}">
                  <a16:creationId xmlns:a16="http://schemas.microsoft.com/office/drawing/2014/main" id="{6E9DB6A9-2A92-B73A-F169-0A03A21A4D55}"/>
                </a:ext>
              </a:extLst>
            </p:cNvPr>
            <p:cNvGraphicFramePr/>
            <p:nvPr>
              <p:extLst>
                <p:ext uri="{D42A27DB-BD31-4B8C-83A1-F6EECF244321}">
                  <p14:modId xmlns:p14="http://schemas.microsoft.com/office/powerpoint/2010/main" val="2736093559"/>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5429531-1B97-68B3-A8E2-19D37B3A95CA}"/>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3" name="TextBox 12">
              <a:extLst>
                <a:ext uri="{FF2B5EF4-FFF2-40B4-BE49-F238E27FC236}">
                  <a16:creationId xmlns:a16="http://schemas.microsoft.com/office/drawing/2014/main" id="{57017B44-CA5F-5CA3-584D-CCAC718BA9EC}"/>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4" name="TextBox 13">
              <a:extLst>
                <a:ext uri="{FF2B5EF4-FFF2-40B4-BE49-F238E27FC236}">
                  <a16:creationId xmlns:a16="http://schemas.microsoft.com/office/drawing/2014/main" id="{F8DDD9E2-F2E5-FBCA-5173-D8BA706F3533}"/>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286103" cy="3082895"/>
          </a:xfrm>
          <a:prstGeom prst="rect">
            <a:avLst/>
          </a:prstGeom>
          <a:noFill/>
        </p:spPr>
        <p:txBody>
          <a:bodyPr wrap="square" rtlCol="0">
            <a:spAutoFit/>
          </a:bodyPr>
          <a:lstStyle/>
          <a:p>
            <a:pPr algn="just" rtl="0">
              <a:spcBef>
                <a:spcPts val="0"/>
              </a:spcBef>
              <a:spcAft>
                <a:spcPts val="500"/>
              </a:spcAft>
            </a:pPr>
            <a:r>
              <a:rPr lang="vi-VN" sz="2400" b="0" i="0" u="none" strike="noStrike" dirty="0">
                <a:solidFill>
                  <a:srgbClr val="282800"/>
                </a:solidFill>
                <a:effectLst/>
                <a:latin typeface="Cambria" panose="02040503050406030204" pitchFamily="18" charset="0"/>
                <a:ea typeface="Cambria" panose="02040503050406030204" pitchFamily="18" charset="0"/>
              </a:rPr>
              <a:t>b) 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là 45 học sinh.</a:t>
            </a:r>
            <a:r>
              <a:rPr lang="vi-VN" sz="1800" b="1" dirty="0">
                <a:latin typeface="Cambria" panose="02040503050406030204" pitchFamily="18" charset="0"/>
                <a:ea typeface="Cambria" panose="02040503050406030204" pitchFamily="18" charset="0"/>
              </a:rPr>
              <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13"/>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algn="just" defTabSz="685800">
              <a:buClrTx/>
            </a:pPr>
            <a:r>
              <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khảo sát về hoạt động dã ngoại yêu thích của 100 học sinh được cho trong biểu đồ hình quạt tròn bên.</a:t>
            </a:r>
            <a:endPar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685800">
              <a:buClrTx/>
            </a:pP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Hãy</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cho</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biết</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574766" y="1837509"/>
            <a:ext cx="4572000"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a) Có bao nhiêu phần trăm số học sinh thích leo núi?</a:t>
            </a:r>
          </a:p>
          <a:p>
            <a:pPr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endParaRPr lang="en-US" sz="24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749</TotalTime>
  <Words>722</Words>
  <Application>Microsoft Office PowerPoint</Application>
  <PresentationFormat>On-screen Show (16:9)</PresentationFormat>
  <Paragraphs>67</Paragraphs>
  <Slides>18</Slides>
  <Notes>2</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Bangers</vt:lpstr>
      <vt:lpstr>Calibri</vt:lpstr>
      <vt:lpstr>Cambria</vt:lpstr>
      <vt:lpstr>Sriracha</vt:lpstr>
      <vt:lpstr>Times New Roman</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admin</cp:lastModifiedBy>
  <cp:revision>67</cp:revision>
  <dcterms:modified xsi:type="dcterms:W3CDTF">2025-05-11T09:20:27Z</dcterms:modified>
  <cp:category>9Slide.vn</cp:category>
</cp:coreProperties>
</file>