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257" r:id="rId3"/>
    <p:sldId id="256" r:id="rId4"/>
    <p:sldId id="297" r:id="rId5"/>
    <p:sldId id="260" r:id="rId6"/>
    <p:sldId id="299" r:id="rId7"/>
    <p:sldId id="2636" r:id="rId8"/>
    <p:sldId id="300" r:id="rId9"/>
    <p:sldId id="264" r:id="rId10"/>
    <p:sldId id="2637" r:id="rId11"/>
    <p:sldId id="265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BFD"/>
    <a:srgbClr val="7DDDFF"/>
    <a:srgbClr val="558357"/>
    <a:srgbClr val="A7D971"/>
    <a:srgbClr val="C2D8C3"/>
    <a:srgbClr val="99BD9B"/>
    <a:srgbClr val="D80C0C"/>
    <a:srgbClr val="3A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18" autoAdjust="0"/>
  </p:normalViewPr>
  <p:slideViewPr>
    <p:cSldViewPr snapToGrid="0">
      <p:cViewPr varScale="1">
        <p:scale>
          <a:sx n="63" d="100"/>
          <a:sy n="63" d="100"/>
        </p:scale>
        <p:origin x="78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99B14-2AB8-419D-B76A-D04846C3B1F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83C9C-0EEB-4E7F-B2BC-1318F733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C060-2AB9-C9A5-933D-4D4A7869E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DB7B2-C164-E50E-E2E6-47309B814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6E6FF-A823-965B-E3DE-AEAA462F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49AF6-2A43-4856-5592-9C3F9D3B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26F66-5C1F-D5F8-AC79-018B2987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8E08DD-64AC-FAB7-1A3B-64CCE0BB32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09034-C642-BE16-89F6-E7E115AF08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0663" r="65731" b="-1"/>
          <a:stretch/>
        </p:blipFill>
        <p:spPr>
          <a:xfrm>
            <a:off x="0" y="1941248"/>
            <a:ext cx="1924493" cy="49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AB4E8-CF75-2B1C-4345-E3C91274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D1900-2E48-A75A-5683-CDE248429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6B728-C0E8-C049-B687-AA5CA51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FCBC-5C0E-2A85-BEC8-6A000AC9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C9302-B913-54B9-4DC1-2939636D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3C6E8-CD8F-3FE4-73E2-772268AD0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F8D23-35FA-B276-B33D-36B049622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08EFF-661F-16A5-F0EC-0F27A809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41DCE-0301-E811-1C51-E5F1F97F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F22AC-4227-80A3-7F89-698BD275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9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5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BBA6-30A7-29FF-946D-6F6B62C6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778D-0CAC-4013-4A93-7BEBDAD6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DD5DE-A09A-A4E4-BA9E-3D518699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851A-CC33-53FE-2D96-ED2910A6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8C415-BA7C-97D9-89DC-71A7CB28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C9204E6-B4AA-0A5B-CFB6-E4BF10EC6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128BC-7665-C9F0-B183-0132077BB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t="42339" r="28169"/>
          <a:stretch/>
        </p:blipFill>
        <p:spPr>
          <a:xfrm>
            <a:off x="1331493" y="2156242"/>
            <a:ext cx="2711115" cy="4836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559C38-E700-8970-C4D4-3745547D9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42387" r="66412" b="-48"/>
          <a:stretch/>
        </p:blipFill>
        <p:spPr>
          <a:xfrm>
            <a:off x="9522995" y="2021305"/>
            <a:ext cx="1943097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97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0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9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13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6F67-F801-329B-34FD-797B6F3C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C5838-08EE-432C-A910-9A4865E87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673A3-AA53-1EC7-11FB-D67D28E7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A3422-7745-34F2-574F-6FECE3B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5615-0A8A-5B32-ED3D-34F610A7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8584C4E-4EA9-87F0-23F3-7020A5B2E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079" b="407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A3E43B-AD52-29D7-D3C9-E3F0053CD415}"/>
              </a:ext>
            </a:extLst>
          </p:cNvPr>
          <p:cNvSpPr/>
          <p:nvPr userDrawn="1"/>
        </p:nvSpPr>
        <p:spPr>
          <a:xfrm>
            <a:off x="304799" y="354931"/>
            <a:ext cx="11582400" cy="6148137"/>
          </a:xfrm>
          <a:prstGeom prst="roundRect">
            <a:avLst>
              <a:gd name="adj" fmla="val 9883"/>
            </a:avLst>
          </a:prstGeom>
          <a:solidFill>
            <a:schemeClr val="bg1"/>
          </a:solidFill>
          <a:ln w="38100">
            <a:solidFill>
              <a:srgbClr val="3A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5156-FD0A-93E0-DBF7-146615BC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D26EE-3874-2E4C-ED4A-5B9BE1E82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92F27-9742-DA1D-AC72-5ACB6C4E8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D834C-95AF-E96F-8ECE-BD761D62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FE182-7234-A977-013F-ECE1FE4D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B2A2F-0757-771F-5665-8F01A6D9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9C56-456F-852C-08FB-E5145A39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4CE01-4CF2-1496-200A-CEF76B119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2532A-0228-E316-3D07-DEF8332A6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047B6-B361-06DD-DA33-B148CBA46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FF0AD-39CD-096F-7A2D-62733249D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B6564-0492-62F8-A557-A9F4626C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51A02-4632-A167-2499-A106FC20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FAE22-AF0F-64FE-7BC8-E3D979D0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BB90-259D-5371-4216-1EC6D175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D0860-3B3E-5DDD-BE99-F7E39638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A92DE-2CEC-EDDC-AC89-3F375940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BE3B1-3948-6EA8-2B96-E1FB66B0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2664A-EB09-90A6-E56B-494B757D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50E1D-75D6-1F3F-29EF-03BC4BE3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79A02-1B06-B1EB-F11C-DEC0F6BB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3AF1-63DF-6BE1-4F4E-FCECD836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3DF0-B659-FCFD-8683-81DF6850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E552-DA85-6A78-9524-60EDCF1CF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FB311-B6BD-03AE-BE23-6596B209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BBFF4-CF20-8B45-7331-538B5969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C5317-57E6-87E1-475A-ED198F36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3A2C-C34A-FD4F-15F5-E7718340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7B421-1023-6F04-5111-FEBF26881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1E9C-0FF0-C91B-CA22-08E3EDC04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0030A-AB65-1716-DFCE-CE9F2B02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910A3-7CCE-5AEF-78C2-BBD432D6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5C108-0C6B-A4F2-9107-8D5B9BDA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B230029-0153-A6D0-8579-DE6E60FD3AA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4850723-60B5-BD0B-C564-C1EB920583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6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A3D7D3E-5DD0-C978-4DAA-36A6C18180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879D1F-7867-8A3E-FE0D-1608FE8208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86059-7D26-606F-ED4D-9EC241E6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969" y="1136713"/>
            <a:ext cx="5974598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BE31A1A-29C9-978C-59CE-A741546A7E29}"/>
              </a:ext>
            </a:extLst>
          </p:cNvPr>
          <p:cNvGrpSpPr/>
          <p:nvPr/>
        </p:nvGrpSpPr>
        <p:grpSpPr>
          <a:xfrm>
            <a:off x="2009553" y="202644"/>
            <a:ext cx="8080745" cy="6179207"/>
            <a:chOff x="1233407" y="247800"/>
            <a:chExt cx="6179207" cy="6179207"/>
          </a:xfrm>
        </p:grpSpPr>
        <p:pic>
          <p:nvPicPr>
            <p:cNvPr id="4" name="图片 6" descr="形状, 圆圈&#10;&#10;描述已自动生成">
              <a:extLst>
                <a:ext uri="{FF2B5EF4-FFF2-40B4-BE49-F238E27FC236}">
                  <a16:creationId xmlns:a16="http://schemas.microsoft.com/office/drawing/2014/main" id="{6BC79449-4691-535F-ABE0-E3FA4F465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07" y="247800"/>
              <a:ext cx="6179207" cy="617920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7801CA-0BCE-B798-6A90-083AB4BD2E30}"/>
                </a:ext>
              </a:extLst>
            </p:cNvPr>
            <p:cNvSpPr txBox="1"/>
            <p:nvPr/>
          </p:nvSpPr>
          <p:spPr>
            <a:xfrm>
              <a:off x="2257777" y="1979768"/>
              <a:ext cx="4154781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3.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Đặt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1 – 2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ghép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nêu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về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việc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giữ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gìn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lớp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học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sạch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đẹp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Xác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định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các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vế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trong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ghép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vừa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đặt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.</a:t>
              </a:r>
              <a:endParaRPr lang="en-US" sz="3200" b="1" dirty="0">
                <a:solidFill>
                  <a:srgbClr val="EB5E5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0D135DA8-8E2B-9E75-B362-511F35CA5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90" y="1899543"/>
            <a:ext cx="5269541" cy="424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D2FC65-ACEE-0C03-9CF6-9F524057C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175" y="1221853"/>
            <a:ext cx="4633362" cy="1182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64DC5-FA3B-23C7-8AE0-7D91529C6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534" y="2259227"/>
            <a:ext cx="8403412" cy="3450457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4AF6CC8-0BEA-5282-D7FF-0FE1BEAF5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168B0B-A709-CB08-4260-A4EF3CE2A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07" y="1750900"/>
            <a:ext cx="6615499" cy="45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134D18-C339-4B79-C6A8-BED4AA90353E}"/>
              </a:ext>
            </a:extLst>
          </p:cNvPr>
          <p:cNvSpPr txBox="1"/>
          <p:nvPr/>
        </p:nvSpPr>
        <p:spPr>
          <a:xfrm>
            <a:off x="724584" y="410152"/>
            <a:ext cx="1074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Tìm câu ghép trong mỗi đoạn văn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891D0A-094A-0E0A-4AB6-E1C3D05769F1}"/>
              </a:ext>
            </a:extLst>
          </p:cNvPr>
          <p:cNvSpPr/>
          <p:nvPr/>
        </p:nvSpPr>
        <p:spPr>
          <a:xfrm>
            <a:off x="595423" y="1286540"/>
            <a:ext cx="10792047" cy="1892595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Bắc Giang để lại cho tôi ấn tượng về cảnh sắc miền trung du đầy thú vị.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ngọn đồi thoai thoải, ngọn nọ gối lên ngọn kia.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Con đường mòn son đỏ quanh co, ẩn hiện trên triền đồi.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cây khế rừng lúc lỉu chùm quả chát chát chua chua, những cây mâm xôi chi chít quả đó chót, ngọt lịm.</a:t>
            </a:r>
          </a:p>
          <a:p>
            <a:pPr algn="r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Trần Hoài Dương)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127D56-DEAF-1868-27B2-763A723F3CDB}"/>
              </a:ext>
            </a:extLst>
          </p:cNvPr>
          <p:cNvSpPr/>
          <p:nvPr/>
        </p:nvSpPr>
        <p:spPr>
          <a:xfrm>
            <a:off x="648585" y="3774558"/>
            <a:ext cx="10792047" cy="2381693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 b.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đảo, mỗi ngày trẻ em đều nô nức tới trường.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 đảo thiêng liêng nơi đầu sóng ngọn gió có bao nhiêu điều đặc biệt thì các em cũng có bấy nhiêu trải nghiệm thú vị.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những giờ học ở trường, các em cùng thầy giáo đi bơi, đi câu cá,...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Hễ trò gặp bài toán nào khó thì chúng lập tức chạy ngay qua nhà thầy.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(5)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 thường được thầy giảng giải cho rất kĩ lưỡng. 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(6)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Môi trường học trên đảo chỉ có hai thầy giáo và các thầy kiêm quản từ lớp Một đến lớp Năm.</a:t>
            </a:r>
          </a:p>
          <a:p>
            <a:pPr algn="r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(Bùi Tiểu Quyên)</a:t>
            </a:r>
          </a:p>
        </p:txBody>
      </p:sp>
    </p:spTree>
    <p:extLst>
      <p:ext uri="{BB962C8B-B14F-4D97-AF65-F5344CB8AC3E}">
        <p14:creationId xmlns:p14="http://schemas.microsoft.com/office/powerpoint/2010/main" val="378713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9EA282-C554-5A4B-97CF-28FFAD0CEDF1}"/>
              </a:ext>
            </a:extLst>
          </p:cNvPr>
          <p:cNvSpPr/>
          <p:nvPr/>
        </p:nvSpPr>
        <p:spPr>
          <a:xfrm>
            <a:off x="574158" y="531628"/>
            <a:ext cx="10792047" cy="2179674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Bắc Giang để lại cho tôi ấn tượng về cảnh sắc miền trung du đầy thú vị.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ngọn đồi thoai thoải, ngọn nọ gối lên ngọn kia.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Con đường mòn son đỏ quanh co, ẩn hiện trên triền đồi.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cây khế rừng lúc lỉu chùm quả chát chát chua chua, những cây mâm xôi chi chít quả đó chót, ngọt lịm.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Trần Hoài Dương)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69FA5D-E2B2-2E94-7ACF-93EB9D7E45DC}"/>
              </a:ext>
            </a:extLst>
          </p:cNvPr>
          <p:cNvCxnSpPr/>
          <p:nvPr/>
        </p:nvCxnSpPr>
        <p:spPr>
          <a:xfrm>
            <a:off x="1488558" y="1446028"/>
            <a:ext cx="70387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403914-A720-6CAD-59E3-92C2650E6FC9}"/>
              </a:ext>
            </a:extLst>
          </p:cNvPr>
          <p:cNvCxnSpPr>
            <a:cxnSpLocks/>
          </p:cNvCxnSpPr>
          <p:nvPr/>
        </p:nvCxnSpPr>
        <p:spPr>
          <a:xfrm>
            <a:off x="6305107" y="1807535"/>
            <a:ext cx="488034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FFB8A7-99B2-A207-8ECF-E2F2577A690C}"/>
              </a:ext>
            </a:extLst>
          </p:cNvPr>
          <p:cNvCxnSpPr>
            <a:cxnSpLocks/>
          </p:cNvCxnSpPr>
          <p:nvPr/>
        </p:nvCxnSpPr>
        <p:spPr>
          <a:xfrm>
            <a:off x="797442" y="2211572"/>
            <a:ext cx="902704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15E9DE-A5C8-FAAD-0BE2-0DB5C1CEB673}"/>
              </a:ext>
            </a:extLst>
          </p:cNvPr>
          <p:cNvSpPr txBox="1"/>
          <p:nvPr/>
        </p:nvSpPr>
        <p:spPr>
          <a:xfrm>
            <a:off x="903768" y="3455582"/>
            <a:ext cx="10185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thoai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thoải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nọ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kia.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lỉu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15" name="Picture 1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3F599D-570A-F8D5-6C69-843543EF3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6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62BA97-B1CC-2BFD-4542-281956F89177}"/>
              </a:ext>
            </a:extLst>
          </p:cNvPr>
          <p:cNvSpPr/>
          <p:nvPr/>
        </p:nvSpPr>
        <p:spPr>
          <a:xfrm>
            <a:off x="701747" y="552892"/>
            <a:ext cx="10792047" cy="2892057"/>
          </a:xfrm>
          <a:prstGeom prst="roundRect">
            <a:avLst/>
          </a:prstGeom>
          <a:solidFill>
            <a:srgbClr val="BFEB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 b.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đảo, mỗi ngày trẻ em đều nô nức tới trường.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 đảo thiêng liêng nơi đầu sóng ngọn gió có bao nhiêu điều đặc biệt thì các em cũng có bấy nhiêu trải nghiệm thú vị.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những giờ học ở trường, các em cùng thầy giáo đi bơi, đi câu cá,...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Hễ trò gặp bài toán nào khó thì chúng lập tức chạy ngay qua nhà thầy.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(5)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 thường được thầy giảng giải cho rất kĩ lưỡng.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(6)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Môi trường học trên đảo chỉ có hai thầy giáo và các thầy kiêm quản từ lớp Một đến lớp Năm.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(Bùi Tiểu Quyên)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4E1576-7631-2D17-3A99-5FAF17E5C6E6}"/>
              </a:ext>
            </a:extLst>
          </p:cNvPr>
          <p:cNvCxnSpPr>
            <a:cxnSpLocks/>
          </p:cNvCxnSpPr>
          <p:nvPr/>
        </p:nvCxnSpPr>
        <p:spPr>
          <a:xfrm>
            <a:off x="8995144" y="893135"/>
            <a:ext cx="228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24E18D-637A-B584-4FD1-6F8693B2357A}"/>
              </a:ext>
            </a:extLst>
          </p:cNvPr>
          <p:cNvCxnSpPr>
            <a:cxnSpLocks/>
          </p:cNvCxnSpPr>
          <p:nvPr/>
        </p:nvCxnSpPr>
        <p:spPr>
          <a:xfrm>
            <a:off x="946298" y="1254642"/>
            <a:ext cx="102816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33AE8B-41A5-BEED-5EAC-AA9D8DDA612D}"/>
              </a:ext>
            </a:extLst>
          </p:cNvPr>
          <p:cNvCxnSpPr>
            <a:cxnSpLocks/>
          </p:cNvCxnSpPr>
          <p:nvPr/>
        </p:nvCxnSpPr>
        <p:spPr>
          <a:xfrm>
            <a:off x="893136" y="1626781"/>
            <a:ext cx="3211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04D9AF-B96B-BBD2-4342-E17643D603E1}"/>
              </a:ext>
            </a:extLst>
          </p:cNvPr>
          <p:cNvCxnSpPr>
            <a:cxnSpLocks/>
          </p:cNvCxnSpPr>
          <p:nvPr/>
        </p:nvCxnSpPr>
        <p:spPr>
          <a:xfrm>
            <a:off x="3817089" y="1988288"/>
            <a:ext cx="743215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254802-D536-0E38-6BC6-C342AB8D47E5}"/>
              </a:ext>
            </a:extLst>
          </p:cNvPr>
          <p:cNvCxnSpPr>
            <a:cxnSpLocks/>
          </p:cNvCxnSpPr>
          <p:nvPr/>
        </p:nvCxnSpPr>
        <p:spPr>
          <a:xfrm>
            <a:off x="925033" y="2349795"/>
            <a:ext cx="186069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AF975A-9802-5EB2-DA78-FE4985F69063}"/>
              </a:ext>
            </a:extLst>
          </p:cNvPr>
          <p:cNvCxnSpPr>
            <a:cxnSpLocks/>
          </p:cNvCxnSpPr>
          <p:nvPr/>
        </p:nvCxnSpPr>
        <p:spPr>
          <a:xfrm>
            <a:off x="10685721" y="2339162"/>
            <a:ext cx="66985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27FEDB-283D-3344-70CD-F19F9D10BDB6}"/>
              </a:ext>
            </a:extLst>
          </p:cNvPr>
          <p:cNvCxnSpPr>
            <a:cxnSpLocks/>
          </p:cNvCxnSpPr>
          <p:nvPr/>
        </p:nvCxnSpPr>
        <p:spPr>
          <a:xfrm>
            <a:off x="871870" y="2721934"/>
            <a:ext cx="1039864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088515-6A6F-B7F3-7CDA-E95D546C3FAD}"/>
              </a:ext>
            </a:extLst>
          </p:cNvPr>
          <p:cNvCxnSpPr>
            <a:cxnSpLocks/>
          </p:cNvCxnSpPr>
          <p:nvPr/>
        </p:nvCxnSpPr>
        <p:spPr>
          <a:xfrm>
            <a:off x="946298" y="3125971"/>
            <a:ext cx="116958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883F43F-D5FA-E2AD-E18A-4ED0BCE6496E}"/>
              </a:ext>
            </a:extLst>
          </p:cNvPr>
          <p:cNvSpPr txBox="1"/>
          <p:nvPr/>
        </p:nvSpPr>
        <p:spPr>
          <a:xfrm>
            <a:off x="914400" y="3583173"/>
            <a:ext cx="10185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 đầu sóng ngọn gió có bao nhiêu điều đặc biệt/ thì các em cũng có bấy nhiêu trải nghiệm thú vị.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Hễ trò gặp bài toán nào khó/ thì chúng lập tức chạy ngay qua nhà thầy.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Mỗi trường học trên đảo chỉ có hai thầy giáo/ và các thầy kiêm quản từ lớp Một đến lớp Năm.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134D18-C339-4B79-C6A8-BED4AA90353E}"/>
              </a:ext>
            </a:extLst>
          </p:cNvPr>
          <p:cNvSpPr txBox="1"/>
          <p:nvPr/>
        </p:nvSpPr>
        <p:spPr>
          <a:xfrm>
            <a:off x="703318" y="560834"/>
            <a:ext cx="10878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u="none" strike="noStrike" baseline="0" dirty="0">
                <a:solidFill>
                  <a:srgbClr val="0070C0"/>
                </a:solidFill>
                <a:latin typeface="Arial-Rounded-Bold"/>
              </a:rPr>
              <a:t>2. </a:t>
            </a:r>
            <a:r>
              <a:rPr lang="vi-VN" sz="3200" b="1" i="0" u="none" strike="noStrike" baseline="0" dirty="0">
                <a:solidFill>
                  <a:srgbClr val="0070C0"/>
                </a:solidFill>
                <a:latin typeface="Arial-Rounded-Bold"/>
              </a:rPr>
              <a:t>Xếp các câu ghép tìm được ở bài tập 1 vào nhóm thích hợp.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ECE9C-3B62-ADC4-5915-850C19936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6" y="2040675"/>
            <a:ext cx="10618017" cy="16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4013B-6A8B-F31E-CA2B-2EDA8F9846B0}"/>
              </a:ext>
            </a:extLst>
          </p:cNvPr>
          <p:cNvSpPr txBox="1"/>
          <p:nvPr/>
        </p:nvSpPr>
        <p:spPr>
          <a:xfrm>
            <a:off x="3019646" y="616688"/>
            <a:ext cx="646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FC8BC4-AC6C-32D2-EE26-92CFE4F89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464724"/>
              </p:ext>
            </p:extLst>
          </p:nvPr>
        </p:nvGraphicFramePr>
        <p:xfrm>
          <a:off x="958111" y="1602168"/>
          <a:ext cx="10535684" cy="3799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666">
                  <a:extLst>
                    <a:ext uri="{9D8B030D-6E8A-4147-A177-3AD203B41FA5}">
                      <a16:colId xmlns:a16="http://schemas.microsoft.com/office/drawing/2014/main" val="2495156560"/>
                    </a:ext>
                  </a:extLst>
                </a:gridCol>
                <a:gridCol w="7060018">
                  <a:extLst>
                    <a:ext uri="{9D8B030D-6E8A-4147-A177-3AD203B41FA5}">
                      <a16:colId xmlns:a16="http://schemas.microsoft.com/office/drawing/2014/main" val="4145216949"/>
                    </a:ext>
                  </a:extLst>
                </a:gridCol>
              </a:tblGrid>
              <a:tr h="1266391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trực tiếp với nhau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59409"/>
                  </a:ext>
                </a:extLst>
              </a:tr>
              <a:tr h="1266391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kết từ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710425"/>
                  </a:ext>
                </a:extLst>
              </a:tr>
              <a:tr h="1266391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cặp từ hô ứng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6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3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FC8BC4-AC6C-32D2-EE26-92CFE4F89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71225"/>
              </p:ext>
            </p:extLst>
          </p:nvPr>
        </p:nvGraphicFramePr>
        <p:xfrm>
          <a:off x="958111" y="1137684"/>
          <a:ext cx="10535684" cy="4933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666">
                  <a:extLst>
                    <a:ext uri="{9D8B030D-6E8A-4147-A177-3AD203B41FA5}">
                      <a16:colId xmlns:a16="http://schemas.microsoft.com/office/drawing/2014/main" val="2495156560"/>
                    </a:ext>
                  </a:extLst>
                </a:gridCol>
                <a:gridCol w="7060018">
                  <a:extLst>
                    <a:ext uri="{9D8B030D-6E8A-4147-A177-3AD203B41FA5}">
                      <a16:colId xmlns:a16="http://schemas.microsoft.com/office/drawing/2014/main" val="4145216949"/>
                    </a:ext>
                  </a:extLst>
                </a:gridCol>
              </a:tblGrid>
              <a:tr h="1644502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trực tiếp với nhau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59409"/>
                  </a:ext>
                </a:extLst>
              </a:tr>
              <a:tr h="1644502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kết từ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710425"/>
                  </a:ext>
                </a:extLst>
              </a:tr>
              <a:tr h="1644502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vế câu ghép được nối với nhau bằng cặp từ hô ứng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B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962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AB810AA-FF48-1169-3B4A-CF6AD2F5604F}"/>
              </a:ext>
            </a:extLst>
          </p:cNvPr>
          <p:cNvSpPr txBox="1"/>
          <p:nvPr/>
        </p:nvSpPr>
        <p:spPr>
          <a:xfrm>
            <a:off x="4742121" y="1360967"/>
            <a:ext cx="6645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thoai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thoải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nọ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kia.</a:t>
            </a:r>
          </a:p>
          <a:p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khế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lỉu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chùm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,/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mâm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lịm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2789F-E1A7-D8A4-661E-5487240C0ED5}"/>
              </a:ext>
            </a:extLst>
          </p:cNvPr>
          <p:cNvSpPr txBox="1"/>
          <p:nvPr/>
        </p:nvSpPr>
        <p:spPr>
          <a:xfrm>
            <a:off x="4720856" y="2966483"/>
            <a:ext cx="6645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Hễ trò gặp bài toán nào khó/ thì chúng lập tức chạy ngay qua nhà thầy.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Mỗi trường học trên đảo chỉ có hai thầy giáo/ và các thầy kiêm quản từ lớp Một đến lớp Năm.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7B85F-A816-6E44-510B-2FD84199D7CA}"/>
              </a:ext>
            </a:extLst>
          </p:cNvPr>
          <p:cNvSpPr txBox="1"/>
          <p:nvPr/>
        </p:nvSpPr>
        <p:spPr>
          <a:xfrm>
            <a:off x="4657061" y="4614530"/>
            <a:ext cx="6645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 đảo thiêng liêng nơi đầu sóng ngọn gió có bao nhiêu điều đặc biệt/ thì các em cũng có bấy nhiêu trải nghiệm thú vị.</a:t>
            </a:r>
          </a:p>
        </p:txBody>
      </p:sp>
    </p:spTree>
    <p:extLst>
      <p:ext uri="{BB962C8B-B14F-4D97-AF65-F5344CB8AC3E}">
        <p14:creationId xmlns:p14="http://schemas.microsoft.com/office/powerpoint/2010/main" val="33824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292</TotalTime>
  <Words>362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Arial-Rounded-Bold</vt:lpstr>
      <vt:lpstr>Calibri</vt:lpstr>
      <vt:lpstr>Calibri Light</vt:lpstr>
      <vt:lpstr>Cambria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11</cp:revision>
  <dcterms:created xsi:type="dcterms:W3CDTF">2023-12-26T14:33:02Z</dcterms:created>
  <dcterms:modified xsi:type="dcterms:W3CDTF">2025-05-11T08:57:35Z</dcterms:modified>
  <cp:category>9Slide.vn</cp:category>
</cp:coreProperties>
</file>