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78" r:id="rId3"/>
    <p:sldMasterId id="2147483702" r:id="rId4"/>
  </p:sldMasterIdLst>
  <p:notesMasterIdLst>
    <p:notesMasterId r:id="rId41"/>
  </p:notesMasterIdLst>
  <p:sldIdLst>
    <p:sldId id="256" r:id="rId5"/>
    <p:sldId id="257" r:id="rId6"/>
    <p:sldId id="277" r:id="rId7"/>
    <p:sldId id="336" r:id="rId8"/>
    <p:sldId id="386" r:id="rId9"/>
    <p:sldId id="387" r:id="rId10"/>
    <p:sldId id="388" r:id="rId11"/>
    <p:sldId id="258" r:id="rId12"/>
    <p:sldId id="395" r:id="rId13"/>
    <p:sldId id="553" r:id="rId14"/>
    <p:sldId id="554" r:id="rId15"/>
    <p:sldId id="398" r:id="rId16"/>
    <p:sldId id="399" r:id="rId17"/>
    <p:sldId id="555" r:id="rId18"/>
    <p:sldId id="556" r:id="rId19"/>
    <p:sldId id="557" r:id="rId20"/>
    <p:sldId id="558" r:id="rId21"/>
    <p:sldId id="559" r:id="rId22"/>
    <p:sldId id="561" r:id="rId23"/>
    <p:sldId id="528" r:id="rId24"/>
    <p:sldId id="529" r:id="rId25"/>
    <p:sldId id="530" r:id="rId26"/>
    <p:sldId id="531" r:id="rId27"/>
    <p:sldId id="532" r:id="rId28"/>
    <p:sldId id="278" r:id="rId29"/>
    <p:sldId id="534" r:id="rId30"/>
    <p:sldId id="535" r:id="rId31"/>
    <p:sldId id="527" r:id="rId32"/>
    <p:sldId id="536" r:id="rId33"/>
    <p:sldId id="538" r:id="rId34"/>
    <p:sldId id="540" r:id="rId35"/>
    <p:sldId id="542" r:id="rId36"/>
    <p:sldId id="533" r:id="rId37"/>
    <p:sldId id="545" r:id="rId38"/>
    <p:sldId id="547" r:id="rId39"/>
    <p:sldId id="549" r:id="rId40"/>
  </p:sldIdLst>
  <p:sldSz cx="9144000" cy="5143500" type="screen16x9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微软雅黑" pitchFamily="34" charset="-122"/>
      <p:regular r:id="rId46"/>
      <p:bold r:id="rId47"/>
    </p:embeddedFont>
    <p:embeddedFont>
      <p:font typeface="Nixie One" charset="0"/>
      <p:regular r:id="rId48"/>
    </p:embeddedFont>
    <p:embeddedFont>
      <p:font typeface="Comic Sans MS" pitchFamily="66" charset="0"/>
      <p:regular r:id="rId49"/>
      <p:bold r:id="rId50"/>
      <p:italic r:id="rId51"/>
      <p:boldItalic r:id="rId52"/>
    </p:embeddedFont>
    <p:embeddedFont>
      <p:font typeface="Amatic SC" charset="-79"/>
      <p:regular r:id="rId53"/>
      <p:bold r:id="rId54"/>
    </p:embeddedFont>
    <p:embeddedFont>
      <p:font typeface="Nunito" pitchFamily="2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8"/>
    <a:srgbClr val="86D1DE"/>
    <a:srgbClr val="CAB8C5"/>
    <a:srgbClr val="F8CEBB"/>
    <a:srgbClr val="F59E00"/>
    <a:srgbClr val="0D99A1"/>
    <a:srgbClr val="42B9AB"/>
    <a:srgbClr val="DA6426"/>
    <a:srgbClr val="E1AB25"/>
    <a:srgbClr val="A1C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434" autoAdjust="0"/>
  </p:normalViewPr>
  <p:slideViewPr>
    <p:cSldViewPr snapToGrid="0" showGuides="1">
      <p:cViewPr>
        <p:scale>
          <a:sx n="75" d="100"/>
          <a:sy n="75" d="100"/>
        </p:scale>
        <p:origin x="-960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heme" Target="theme/theme1.xml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2025/5/2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9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少儿简体" panose="03000509000000000000" pitchFamily="65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585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Doraemon to go to the question.</a:t>
            </a:r>
          </a:p>
        </p:txBody>
      </p:sp>
    </p:spTree>
    <p:extLst>
      <p:ext uri="{BB962C8B-B14F-4D97-AF65-F5344CB8AC3E}">
        <p14:creationId xmlns:p14="http://schemas.microsoft.com/office/powerpoint/2010/main" val="531263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654982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6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5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38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46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82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2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04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766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5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A968D98-3926-475D-B2FB-1E49D26A8713}" type="slidenum"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2918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少儿简体" panose="03000509000000000000" pitchFamily="65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0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488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2025/5/2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9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342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600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03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997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465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F4CC4F2-5416-41A3-BD99-6EA2992B0EE3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D150AED-19E0-47EC-814B-7C699F0A0327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83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800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713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17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9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8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0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01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55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73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792A061D-08FF-441B-B561-FB80B5C2002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2025/5/2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714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D6EEBE58-64FB-4536-BB57-B6FAC37B0C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70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42455AA-0198-4CD0-B4F4-0E1F6A77750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8045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F57157CD-8ED2-45B3-AF10-E38B923EC0C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29.xml"/><Relationship Id="rId7" Type="http://schemas.openxmlformats.org/officeDocument/2006/relationships/slide" Target="slide3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slide" Target="slide30.xml"/><Relationship Id="rId10" Type="http://schemas.openxmlformats.org/officeDocument/2006/relationships/slide" Target="slide35.xml"/><Relationship Id="rId4" Type="http://schemas.openxmlformats.org/officeDocument/2006/relationships/image" Target="../media/image70.png"/><Relationship Id="rId9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513277" y="3144736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A748E123-2EB8-4C06-894D-7368FD35BEB4}"/>
              </a:ext>
            </a:extLst>
          </p:cNvPr>
          <p:cNvSpPr txBox="1"/>
          <p:nvPr/>
        </p:nvSpPr>
        <p:spPr>
          <a:xfrm>
            <a:off x="898533" y="1496268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:a16="http://schemas.microsoft.com/office/drawing/2014/main" xmlns="" id="{889FB76C-22BF-ED8B-7E53-16AD396EFEF5}"/>
              </a:ext>
            </a:extLst>
          </p:cNvPr>
          <p:cNvSpPr txBox="1"/>
          <p:nvPr/>
        </p:nvSpPr>
        <p:spPr>
          <a:xfrm>
            <a:off x="2285847" y="2323058"/>
            <a:ext cx="40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1- Period 1</a:t>
            </a:r>
            <a:endParaRPr lang="zh-CN" altLang="en-US" sz="32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p:transition advTm="42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97430F-E736-439E-B02D-B0C89DD54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158" y="925643"/>
            <a:ext cx="6134476" cy="41148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A84B3EE1-8FAA-4153-AD56-8C75C3103B1F}"/>
              </a:ext>
            </a:extLst>
          </p:cNvPr>
          <p:cNvSpPr txBox="1">
            <a:spLocks/>
          </p:cNvSpPr>
          <p:nvPr/>
        </p:nvSpPr>
        <p:spPr>
          <a:xfrm>
            <a:off x="2464252" y="204107"/>
            <a:ext cx="4818289" cy="76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Look, listen and repeat.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2130A83-9677-13FF-9DE5-264483F9F358}"/>
              </a:ext>
            </a:extLst>
          </p:cNvPr>
          <p:cNvSpPr/>
          <p:nvPr/>
        </p:nvSpPr>
        <p:spPr>
          <a:xfrm>
            <a:off x="2478175" y="925643"/>
            <a:ext cx="5308964" cy="911932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Mai. It’s a pity you didn’t come to Ban Gioc Waterfall with us.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8F7C41-7E86-4232-8A56-95F4EBA655FE}"/>
              </a:ext>
            </a:extLst>
          </p:cNvPr>
          <p:cNvSpPr txBox="1"/>
          <p:nvPr/>
        </p:nvSpPr>
        <p:spPr>
          <a:xfrm>
            <a:off x="2578935" y="991020"/>
            <a:ext cx="5107444" cy="830997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3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F498FF76-3CC1-004D-7CFA-053D2715F0DE}"/>
              </a:ext>
            </a:extLst>
          </p:cNvPr>
          <p:cNvSpPr/>
          <p:nvPr/>
        </p:nvSpPr>
        <p:spPr>
          <a:xfrm>
            <a:off x="3896399" y="3866623"/>
            <a:ext cx="3957644" cy="56186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had to finish my project.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2588E9-840C-4F85-A8A2-04C2B9A345E2}"/>
              </a:ext>
            </a:extLst>
          </p:cNvPr>
          <p:cNvSpPr txBox="1"/>
          <p:nvPr/>
        </p:nvSpPr>
        <p:spPr>
          <a:xfrm>
            <a:off x="4023176" y="3890103"/>
            <a:ext cx="3830867" cy="461665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sz="1200"/>
          </a:p>
          <a:p>
            <a:endParaRPr lang="en-US" sz="12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8FCA558-7472-7842-1110-7B00689A545C}"/>
              </a:ext>
            </a:extLst>
          </p:cNvPr>
          <p:cNvSpPr/>
          <p:nvPr/>
        </p:nvSpPr>
        <p:spPr>
          <a:xfrm>
            <a:off x="2694214" y="4466292"/>
            <a:ext cx="1699260" cy="529586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I see.</a:t>
            </a:r>
            <a:endParaRPr lang="vi-VN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1A3A01-70E6-4945-A611-6034E8460088}"/>
              </a:ext>
            </a:extLst>
          </p:cNvPr>
          <p:cNvSpPr txBox="1"/>
          <p:nvPr/>
        </p:nvSpPr>
        <p:spPr>
          <a:xfrm>
            <a:off x="2765877" y="4560641"/>
            <a:ext cx="1553030" cy="369332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91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97430F-E736-439E-B02D-B0C89DD54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05" y="641749"/>
            <a:ext cx="6679988" cy="4318907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A84B3EE1-8FAA-4153-AD56-8C75C3103B1F}"/>
              </a:ext>
            </a:extLst>
          </p:cNvPr>
          <p:cNvSpPr txBox="1">
            <a:spLocks/>
          </p:cNvSpPr>
          <p:nvPr/>
        </p:nvSpPr>
        <p:spPr>
          <a:xfrm>
            <a:off x="2464251" y="197351"/>
            <a:ext cx="4818289" cy="76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Look, listen and repeat.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4413D90-02F0-1069-3EB7-D12524B956C8}"/>
              </a:ext>
            </a:extLst>
          </p:cNvPr>
          <p:cNvSpPr/>
          <p:nvPr/>
        </p:nvSpPr>
        <p:spPr>
          <a:xfrm>
            <a:off x="1861460" y="790175"/>
            <a:ext cx="3335946" cy="802675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</a:t>
            </a:r>
          </a:p>
          <a:p>
            <a:pPr algn="l"/>
            <a:r>
              <a:rPr lang="vi-VN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Waterfall?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8F7C41-7E86-4232-8A56-95F4EBA655FE}"/>
              </a:ext>
            </a:extLst>
          </p:cNvPr>
          <p:cNvSpPr txBox="1"/>
          <p:nvPr/>
        </p:nvSpPr>
        <p:spPr>
          <a:xfrm>
            <a:off x="1977196" y="792631"/>
            <a:ext cx="3104474" cy="800219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sz="2300"/>
          </a:p>
          <a:p>
            <a:endParaRPr lang="en-US" sz="23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F49E0EF-B462-A352-9F77-84EDF4DA75E3}"/>
              </a:ext>
            </a:extLst>
          </p:cNvPr>
          <p:cNvSpPr/>
          <p:nvPr/>
        </p:nvSpPr>
        <p:spPr>
          <a:xfrm>
            <a:off x="3529433" y="4353325"/>
            <a:ext cx="3335946" cy="533403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2588E9-840C-4F85-A8A2-04C2B9A345E2}"/>
              </a:ext>
            </a:extLst>
          </p:cNvPr>
          <p:cNvSpPr txBox="1"/>
          <p:nvPr/>
        </p:nvSpPr>
        <p:spPr>
          <a:xfrm>
            <a:off x="3623135" y="4350869"/>
            <a:ext cx="3242244" cy="523220"/>
          </a:xfrm>
          <a:prstGeom prst="rect">
            <a:avLst/>
          </a:prstGeom>
          <a:solidFill>
            <a:srgbClr val="FFEFD8"/>
          </a:solidFill>
        </p:spPr>
        <p:txBody>
          <a:bodyPr wrap="square" rtlCol="0">
            <a:spAutoFit/>
          </a:bodyPr>
          <a:lstStyle/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80321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5BF948-24EE-45B5-9238-3B85A5757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6439"/>
            <a:ext cx="9144000" cy="405514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xmlns="" id="{BF1AA4BC-01D1-411C-8DEE-2C0ACB7753A7}"/>
              </a:ext>
            </a:extLst>
          </p:cNvPr>
          <p:cNvSpPr txBox="1">
            <a:spLocks/>
          </p:cNvSpPr>
          <p:nvPr/>
        </p:nvSpPr>
        <p:spPr>
          <a:xfrm>
            <a:off x="2253906" y="-63000"/>
            <a:ext cx="4818289" cy="765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kern="0" dirty="0">
                <a:solidFill>
                  <a:srgbClr val="FF0000"/>
                </a:solidFill>
              </a:rPr>
              <a:t>Act it out.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matic SC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F27709-465D-263D-5610-BB8765E8B77D}"/>
              </a:ext>
            </a:extLst>
          </p:cNvPr>
          <p:cNvSpPr/>
          <p:nvPr/>
        </p:nvSpPr>
        <p:spPr>
          <a:xfrm>
            <a:off x="373379" y="624840"/>
            <a:ext cx="3786639" cy="128016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Mai. It’s a pity you didn’t come to Ban Gioc Waterfall with us.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781E320-A359-0F01-0B35-DDEA9633DC6A}"/>
              </a:ext>
            </a:extLst>
          </p:cNvPr>
          <p:cNvSpPr/>
          <p:nvPr/>
        </p:nvSpPr>
        <p:spPr>
          <a:xfrm>
            <a:off x="4991100" y="801189"/>
            <a:ext cx="3335946" cy="927462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</a:t>
            </a:r>
          </a:p>
          <a:p>
            <a:pPr algn="l"/>
            <a:r>
              <a:rPr lang="vi-VN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Waterfall?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F490336-FE0B-81BA-2434-9822542CF03B}"/>
              </a:ext>
            </a:extLst>
          </p:cNvPr>
          <p:cNvSpPr/>
          <p:nvPr/>
        </p:nvSpPr>
        <p:spPr>
          <a:xfrm>
            <a:off x="1699260" y="3766329"/>
            <a:ext cx="2474886" cy="855914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had to finish my project.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F9B8EE6-2B69-5DB6-217F-EB1A6D52714D}"/>
              </a:ext>
            </a:extLst>
          </p:cNvPr>
          <p:cNvSpPr/>
          <p:nvPr/>
        </p:nvSpPr>
        <p:spPr>
          <a:xfrm>
            <a:off x="0" y="4226002"/>
            <a:ext cx="1699260" cy="73784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I see.</a:t>
            </a:r>
            <a:endParaRPr lang="vi-VN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D6B0109-461C-B13D-6F64-58322902F02C}"/>
              </a:ext>
            </a:extLst>
          </p:cNvPr>
          <p:cNvSpPr/>
          <p:nvPr/>
        </p:nvSpPr>
        <p:spPr>
          <a:xfrm>
            <a:off x="4991100" y="4251958"/>
            <a:ext cx="3335946" cy="533403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195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59E00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微软雅黑"/>
                <a:cs typeface="+mn-ea"/>
                <a:sym typeface="+mn-lt"/>
              </a:rPr>
              <a:t>03</a:t>
            </a:r>
            <a:endParaRPr kumimoji="0" lang="en-US" altLang="zh-CN" sz="80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59E00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微软雅黑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097" y="2012716"/>
            <a:ext cx="606443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Listen,</a:t>
            </a:r>
            <a:r>
              <a:rPr kumimoji="0" lang="en-US" altLang="zh-CN" sz="4000" b="1" i="0" u="none" strike="noStrike" kern="1200" cap="none" spc="0" normalizeH="0" noProof="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 point and say.</a:t>
            </a:r>
            <a:endParaRPr kumimoji="0" lang="zh-CN" altLang="en-US" sz="4000" b="1" i="0" u="none" strike="noStrike" kern="1200" cap="none" spc="0" normalizeH="0" baseline="0" noProof="0" dirty="0">
              <a:ln w="9525"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0570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23EDB1-8716-44BB-9C8D-E22705D13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007" y="783949"/>
            <a:ext cx="5783808" cy="416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5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65" y="937024"/>
            <a:ext cx="4708728" cy="343069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45C15002-40D4-A06B-C5A9-30C7F621C741}"/>
              </a:ext>
            </a:extLst>
          </p:cNvPr>
          <p:cNvSpPr/>
          <p:nvPr/>
        </p:nvSpPr>
        <p:spPr>
          <a:xfrm>
            <a:off x="2547362" y="3385873"/>
            <a:ext cx="3674928" cy="79702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 /</a:t>
            </a:r>
          </a:p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151962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8811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87" y="728156"/>
            <a:ext cx="4543425" cy="409575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xmlns="" id="{E9ABBFFF-F875-7493-496E-D92CBBD74706}"/>
              </a:ext>
            </a:extLst>
          </p:cNvPr>
          <p:cNvSpPr/>
          <p:nvPr/>
        </p:nvSpPr>
        <p:spPr>
          <a:xfrm>
            <a:off x="2516371" y="3638794"/>
            <a:ext cx="4111255" cy="1185112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 Old Town /</a:t>
            </a:r>
          </a:p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35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042" y="678909"/>
            <a:ext cx="4746962" cy="40386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57E44B0B-039D-E075-6EF5-7846F70ED4BA}"/>
              </a:ext>
            </a:extLst>
          </p:cNvPr>
          <p:cNvSpPr/>
          <p:nvPr/>
        </p:nvSpPr>
        <p:spPr>
          <a:xfrm>
            <a:off x="2337746" y="3730882"/>
            <a:ext cx="4529982" cy="889756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Opera House /</a:t>
            </a:r>
          </a:p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6993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737275"/>
            <a:ext cx="4629150" cy="4038600"/>
          </a:xfrm>
          <a:prstGeom prst="rect">
            <a:avLst/>
          </a:prstGeom>
        </p:spPr>
      </p:pic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xmlns="" id="{8024897E-B390-E1AE-47D1-04CD45312637}"/>
              </a:ext>
            </a:extLst>
          </p:cNvPr>
          <p:cNvSpPr/>
          <p:nvPr/>
        </p:nvSpPr>
        <p:spPr>
          <a:xfrm>
            <a:off x="2257425" y="3750337"/>
            <a:ext cx="4629150" cy="102553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Petronas Twin Towers /</a:t>
            </a:r>
          </a:p>
          <a:p>
            <a:pPr algn="ctr"/>
            <a:r>
              <a:rPr lang="vi-VN" sz="3200" b="0" i="0" u="none" strike="noStrike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vi-VN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9710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34D07A1-EFF1-4C97-9BFC-7628C9C90391}"/>
              </a:ext>
            </a:extLst>
          </p:cNvPr>
          <p:cNvGrpSpPr/>
          <p:nvPr/>
        </p:nvGrpSpPr>
        <p:grpSpPr>
          <a:xfrm>
            <a:off x="252481" y="885339"/>
            <a:ext cx="4268147" cy="502303"/>
            <a:chOff x="2783205" y="770569"/>
            <a:chExt cx="2381378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10807"/>
                <a:gd name="adj2" fmla="val 13094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24C5A4C-BE6E-46FB-8527-3DD325776D40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030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  <a:r>
                <a:rPr lang="en-US" sz="2400" i="0" dirty="0">
                  <a:effectLst/>
                  <a:latin typeface="Comic Sans MS" panose="030F0702030302020204" pitchFamily="66" charset="0"/>
                </a:rPr>
                <a:t>__?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AE70F11-C9C8-4054-8C4A-EC663443B0EB}"/>
              </a:ext>
            </a:extLst>
          </p:cNvPr>
          <p:cNvGrpSpPr/>
          <p:nvPr/>
        </p:nvGrpSpPr>
        <p:grpSpPr>
          <a:xfrm>
            <a:off x="5333991" y="968746"/>
            <a:ext cx="4217429" cy="542537"/>
            <a:chOff x="2709608" y="770569"/>
            <a:chExt cx="2528384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xmlns="" id="{B16738B1-AEED-44B9-9AB6-9FEF84600E28}"/>
                </a:ext>
              </a:extLst>
            </p:cNvPr>
            <p:cNvSpPr/>
            <p:nvPr/>
          </p:nvSpPr>
          <p:spPr>
            <a:xfrm>
              <a:off x="2709608" y="770569"/>
              <a:ext cx="2226590" cy="1123639"/>
            </a:xfrm>
            <a:prstGeom prst="wedgeRoundRectCallout">
              <a:avLst>
                <a:gd name="adj1" fmla="val 3455"/>
                <a:gd name="adj2" fmla="val 1306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37CF48-8FC5-4875-B3A9-EE55461FC417}"/>
                </a:ext>
              </a:extLst>
            </p:cNvPr>
            <p:cNvSpPr txBox="1"/>
            <p:nvPr/>
          </p:nvSpPr>
          <p:spPr>
            <a:xfrm>
              <a:off x="2744266" y="872985"/>
              <a:ext cx="2493726" cy="4900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2400" dirty="0">
                  <a:latin typeface="Comic Sans MS" panose="030F0702030302020204" pitchFamily="66" charset="0"/>
                </a:rPr>
                <a:t> </a:t>
              </a:r>
              <a:r>
                <a:rPr lang="en-US" sz="2400" kern="0" dirty="0"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/ they’re __.</a:t>
              </a:r>
            </a:p>
          </p:txBody>
        </p:sp>
      </p:grpSp>
      <p:pic>
        <p:nvPicPr>
          <p:cNvPr id="11" name="Picture 10" descr="Cartoon of a child and child&#10;&#10;Description automatically generated">
            <a:extLst>
              <a:ext uri="{FF2B5EF4-FFF2-40B4-BE49-F238E27FC236}">
                <a16:creationId xmlns="" xmlns:a16="http://schemas.microsoft.com/office/drawing/2014/main" id="{E298A728-27BD-DDBF-CB75-FC4C603A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52" y="1866845"/>
            <a:ext cx="4744010" cy="3152668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42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2F8F229-923A-4B2E-8653-B70DC796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51" y="3996398"/>
            <a:ext cx="1454250" cy="11471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A8C0D74-54EF-4786-837E-014E972244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83" y="4410184"/>
            <a:ext cx="1265559" cy="7333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18B1A754-241B-4041-94BF-12177E4A5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488" y="3384680"/>
            <a:ext cx="1157982" cy="17588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F5F9952D-77C9-4380-B346-0FADE37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932" y="3748129"/>
            <a:ext cx="885234" cy="13953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AB3B001-9E32-4E0F-A354-7B60F29A0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924" y="3684894"/>
            <a:ext cx="1770152" cy="14586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B4BD23D-23CD-48E9-9A25-743F1A3C8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60" y="3111500"/>
            <a:ext cx="876184" cy="203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939DD59E-D21A-4556-8364-6F19094E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192" y="3426518"/>
            <a:ext cx="342880" cy="1714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42B7DCD-8BA6-4386-8538-2EFE3BA3B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83AE4D-A1F5-4FE9-8313-3560316B5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525" y="3823091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6C19B786-ABBD-4D71-8A56-52CAEDC73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6885" y="3961098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C3FE419-D57B-453C-A25B-79FF5F6B3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4C87C63C-70E2-47AF-9AE2-33BB92A724B5}"/>
              </a:ext>
            </a:extLst>
          </p:cNvPr>
          <p:cNvSpPr txBox="1"/>
          <p:nvPr/>
        </p:nvSpPr>
        <p:spPr>
          <a:xfrm>
            <a:off x="269549" y="1800659"/>
            <a:ext cx="26019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CONTENTS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3894D97-E115-4D7C-ABCE-79DCCB5B9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561030" y="658273"/>
            <a:ext cx="2601902" cy="738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0D1CF14-B76A-4A17-B919-57A9872649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344" y="85698"/>
            <a:ext cx="385738" cy="18215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8BF0CDD3-CA0E-4558-9402-71B8F4FD16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17" y="176775"/>
            <a:ext cx="385738" cy="18215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xmlns="" id="{A0A2D346-F796-4B30-BC8E-D3B5CBBE4EF5}"/>
              </a:ext>
            </a:extLst>
          </p:cNvPr>
          <p:cNvSpPr txBox="1"/>
          <p:nvPr/>
        </p:nvSpPr>
        <p:spPr>
          <a:xfrm>
            <a:off x="3989283" y="375337"/>
            <a:ext cx="4684371" cy="58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3175">
                  <a:noFill/>
                </a:ln>
                <a:solidFill>
                  <a:schemeClr val="accent2"/>
                </a:solidFill>
                <a:cs typeface="+mn-ea"/>
                <a:sym typeface="+mn-lt"/>
              </a:rPr>
              <a:t>Warm-up and Review</a:t>
            </a:r>
            <a:endParaRPr lang="zh-CN" altLang="en-US" sz="3200" b="1" dirty="0">
              <a:ln w="3175">
                <a:noFill/>
              </a:ln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xmlns="" id="{9751E782-05DD-4F45-9C2E-252F83718D35}"/>
              </a:ext>
            </a:extLst>
          </p:cNvPr>
          <p:cNvSpPr txBox="1"/>
          <p:nvPr/>
        </p:nvSpPr>
        <p:spPr>
          <a:xfrm>
            <a:off x="3966263" y="1009310"/>
            <a:ext cx="499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solidFill>
                  <a:srgbClr val="42B9AB"/>
                </a:solidFill>
                <a:latin typeface="+mn-lt"/>
                <a:ea typeface="+mn-ea"/>
                <a:cs typeface="+mn-ea"/>
                <a:sym typeface="+mn-lt"/>
              </a:rPr>
              <a:t>Look, listen and repeat.</a:t>
            </a:r>
            <a:endParaRPr lang="zh-CN" altLang="en-US" sz="3200" b="1" dirty="0">
              <a:solidFill>
                <a:srgbClr val="42B9A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E499995A-4DAE-4BDE-9534-7A87C0A3D4C6}"/>
              </a:ext>
            </a:extLst>
          </p:cNvPr>
          <p:cNvSpPr txBox="1"/>
          <p:nvPr/>
        </p:nvSpPr>
        <p:spPr>
          <a:xfrm>
            <a:off x="3966263" y="1643270"/>
            <a:ext cx="459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Listen, point and say.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xmlns="" id="{227D6714-7CCF-4E28-A5B6-A423749498DB}"/>
              </a:ext>
            </a:extLst>
          </p:cNvPr>
          <p:cNvSpPr txBox="1"/>
          <p:nvPr/>
        </p:nvSpPr>
        <p:spPr>
          <a:xfrm>
            <a:off x="3989283" y="2297357"/>
            <a:ext cx="4330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solidFill>
                  <a:srgbClr val="42B9AB"/>
                </a:solidFill>
                <a:latin typeface="+mn-lt"/>
                <a:ea typeface="+mn-ea"/>
                <a:cs typeface="+mn-ea"/>
                <a:sym typeface="+mn-lt"/>
              </a:rPr>
              <a:t>Let's talk.</a:t>
            </a:r>
            <a:endParaRPr lang="zh-CN" altLang="en-US" sz="3200" b="1" dirty="0">
              <a:solidFill>
                <a:srgbClr val="42B9A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A59B537D-AF01-462F-A5DF-33B38ED830DE}"/>
              </a:ext>
            </a:extLst>
          </p:cNvPr>
          <p:cNvSpPr txBox="1"/>
          <p:nvPr/>
        </p:nvSpPr>
        <p:spPr>
          <a:xfrm>
            <a:off x="3209358" y="357670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8FE1598B-2E70-423F-A9A6-4338C015FF35}"/>
              </a:ext>
            </a:extLst>
          </p:cNvPr>
          <p:cNvSpPr txBox="1"/>
          <p:nvPr/>
        </p:nvSpPr>
        <p:spPr>
          <a:xfrm>
            <a:off x="3209358" y="997907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7D6358BC-9446-4225-864E-B3F7E9477669}"/>
              </a:ext>
            </a:extLst>
          </p:cNvPr>
          <p:cNvSpPr txBox="1"/>
          <p:nvPr/>
        </p:nvSpPr>
        <p:spPr>
          <a:xfrm>
            <a:off x="3209358" y="1630899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xmlns="" id="{B6218FF6-DFF0-443F-9461-1777FEF0B156}"/>
              </a:ext>
            </a:extLst>
          </p:cNvPr>
          <p:cNvSpPr txBox="1"/>
          <p:nvPr/>
        </p:nvSpPr>
        <p:spPr>
          <a:xfrm>
            <a:off x="3209358" y="2286946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xmlns="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文本框 53">
            <a:extLst>
              <a:ext uri="{FF2B5EF4-FFF2-40B4-BE49-F238E27FC236}">
                <a16:creationId xmlns:a16="http://schemas.microsoft.com/office/drawing/2014/main" xmlns="" id="{1ABA488D-6399-510D-FBB4-ADAAD92BB89C}"/>
              </a:ext>
            </a:extLst>
          </p:cNvPr>
          <p:cNvSpPr txBox="1"/>
          <p:nvPr/>
        </p:nvSpPr>
        <p:spPr>
          <a:xfrm>
            <a:off x="3209358" y="2865906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3" name="文本框 43">
            <a:extLst>
              <a:ext uri="{FF2B5EF4-FFF2-40B4-BE49-F238E27FC236}">
                <a16:creationId xmlns:a16="http://schemas.microsoft.com/office/drawing/2014/main" xmlns="" id="{19661FEF-59F7-034A-2AC0-65A550E53095}"/>
              </a:ext>
            </a:extLst>
          </p:cNvPr>
          <p:cNvSpPr txBox="1"/>
          <p:nvPr/>
        </p:nvSpPr>
        <p:spPr>
          <a:xfrm>
            <a:off x="3966263" y="2883452"/>
            <a:ext cx="5378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3" grpId="0"/>
      <p:bldP spid="44" grpId="0"/>
      <p:bldP spid="45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2" grpId="0"/>
      <p:bldP spid="2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CEAC6557-E545-4A87-BC10-935B92971744}"/>
              </a:ext>
            </a:extLst>
          </p:cNvPr>
          <p:cNvSpPr/>
          <p:nvPr/>
        </p:nvSpPr>
        <p:spPr>
          <a:xfrm>
            <a:off x="105455" y="15213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xmlns="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804514" y="-20548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413E3E"/>
              </a:buClr>
              <a:defRPr/>
            </a:pPr>
            <a:r>
              <a:rPr lang="en-US" sz="2400" kern="0" dirty="0">
                <a:solidFill>
                  <a:srgbClr val="413E3E"/>
                </a:solidFill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7596"/>
          <a:stretch/>
        </p:blipFill>
        <p:spPr>
          <a:xfrm>
            <a:off x="2759430" y="1471284"/>
            <a:ext cx="3851421" cy="3208097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603B91D7-8E3E-4E67-BB1C-F754101FD95B}"/>
              </a:ext>
            </a:extLst>
          </p:cNvPr>
          <p:cNvGrpSpPr/>
          <p:nvPr/>
        </p:nvGrpSpPr>
        <p:grpSpPr>
          <a:xfrm>
            <a:off x="119402" y="630076"/>
            <a:ext cx="4351677" cy="954107"/>
            <a:chOff x="-1582828" y="1836826"/>
            <a:chExt cx="7122701" cy="718121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xmlns="" id="{C4A600D5-A76A-43B6-B414-8C71C145D5AC}"/>
                </a:ext>
              </a:extLst>
            </p:cNvPr>
            <p:cNvSpPr/>
            <p:nvPr/>
          </p:nvSpPr>
          <p:spPr>
            <a:xfrm>
              <a:off x="-1582828" y="1843761"/>
              <a:ext cx="6047170" cy="652230"/>
            </a:xfrm>
            <a:prstGeom prst="wedgeRoundRectCallout">
              <a:avLst>
                <a:gd name="adj1" fmla="val -24091"/>
                <a:gd name="adj2" fmla="val 78775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0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9426F96F-9D39-40B8-8FD3-DF68C801DE59}"/>
                </a:ext>
              </a:extLst>
            </p:cNvPr>
            <p:cNvSpPr txBox="1"/>
            <p:nvPr/>
          </p:nvSpPr>
          <p:spPr>
            <a:xfrm>
              <a:off x="-1523796" y="1836826"/>
              <a:ext cx="7063669" cy="718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do you think of     </a:t>
              </a: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Ban Gioc Waterfall</a:t>
              </a: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F83D6EE8-32DD-4E1B-A817-C2F1C18D651D}"/>
              </a:ext>
            </a:extLst>
          </p:cNvPr>
          <p:cNvGrpSpPr/>
          <p:nvPr/>
        </p:nvGrpSpPr>
        <p:grpSpPr>
          <a:xfrm>
            <a:off x="6777496" y="1072572"/>
            <a:ext cx="2245792" cy="1072180"/>
            <a:chOff x="216500" y="3829660"/>
            <a:chExt cx="7575734" cy="1016945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xmlns="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-3013"/>
                <a:gd name="adj2" fmla="val 86011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xmlns="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235621" y="3907257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>
                <a:buClr>
                  <a:srgbClr val="000000"/>
                </a:buClr>
                <a:defRPr/>
              </a:pPr>
              <a:r>
                <a:rPr lang="en-US" sz="3000" b="0" kern="0" dirty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</a:t>
              </a:r>
              <a:r>
                <a:rPr lang="en-US" sz="30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peaceful.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380721" y="2235673"/>
            <a:ext cx="1431761" cy="20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864415" y="2199046"/>
            <a:ext cx="1190659" cy="21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9A1F403-B9FB-86DE-81AE-F860F43B4621}"/>
              </a:ext>
            </a:extLst>
          </p:cNvPr>
          <p:cNvSpPr/>
          <p:nvPr/>
        </p:nvSpPr>
        <p:spPr>
          <a:xfrm>
            <a:off x="1485818" y="4557282"/>
            <a:ext cx="6347460" cy="53252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 / peaceful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xmlns="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783895" y="172595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413E3E"/>
              </a:buClr>
              <a:defRPr/>
            </a:pPr>
            <a:r>
              <a:rPr lang="en-US" sz="2400" kern="0" dirty="0">
                <a:solidFill>
                  <a:srgbClr val="413E3E"/>
                </a:solidFill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9" r="16219"/>
          <a:stretch/>
        </p:blipFill>
        <p:spPr>
          <a:xfrm>
            <a:off x="2295729" y="1115591"/>
            <a:ext cx="4378888" cy="3322807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603B91D7-8E3E-4E67-BB1C-F754101FD95B}"/>
              </a:ext>
            </a:extLst>
          </p:cNvPr>
          <p:cNvGrpSpPr/>
          <p:nvPr/>
        </p:nvGrpSpPr>
        <p:grpSpPr>
          <a:xfrm>
            <a:off x="17368" y="913912"/>
            <a:ext cx="3815329" cy="992709"/>
            <a:chOff x="-1444974" y="1801443"/>
            <a:chExt cx="6431571" cy="799745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xmlns="" id="{C4A600D5-A76A-43B6-B414-8C71C145D5AC}"/>
                </a:ext>
              </a:extLst>
            </p:cNvPr>
            <p:cNvSpPr/>
            <p:nvPr/>
          </p:nvSpPr>
          <p:spPr>
            <a:xfrm>
              <a:off x="-1415025" y="1801443"/>
              <a:ext cx="6401622" cy="771883"/>
            </a:xfrm>
            <a:prstGeom prst="wedgeRoundRectCallout">
              <a:avLst>
                <a:gd name="adj1" fmla="val -28116"/>
                <a:gd name="adj2" fmla="val 84491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40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9426F96F-9D39-40B8-8FD3-DF68C801DE59}"/>
                </a:ext>
              </a:extLst>
            </p:cNvPr>
            <p:cNvSpPr txBox="1"/>
            <p:nvPr/>
          </p:nvSpPr>
          <p:spPr>
            <a:xfrm>
              <a:off x="-1444974" y="1829055"/>
              <a:ext cx="6167178" cy="772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defRPr/>
              </a:pP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Hoi An Old Town</a:t>
              </a:r>
              <a:r>
                <a:rPr lang="en-US" sz="2800" dirty="0">
                  <a:solidFill>
                    <a:sysClr val="windowText" lastClr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F83D6EE8-32DD-4E1B-A817-C2F1C18D651D}"/>
              </a:ext>
            </a:extLst>
          </p:cNvPr>
          <p:cNvGrpSpPr/>
          <p:nvPr/>
        </p:nvGrpSpPr>
        <p:grpSpPr>
          <a:xfrm>
            <a:off x="7120067" y="1045694"/>
            <a:ext cx="2006807" cy="981605"/>
            <a:chOff x="216500" y="3829660"/>
            <a:chExt cx="7575734" cy="1016945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xmlns="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-3013"/>
                <a:gd name="adj2" fmla="val 86011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xmlns="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289917" y="3859814"/>
              <a:ext cx="7434951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algn="l">
                <a:buClr>
                  <a:srgbClr val="000000"/>
                </a:buClr>
                <a:defRPr/>
              </a:pPr>
              <a:r>
                <a:rPr lang="en-US" sz="2800" b="0" kern="0" dirty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</a:t>
              </a:r>
              <a:r>
                <a:rPr lang="en-US" sz="28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exciting.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94616" y="2002980"/>
            <a:ext cx="1425101" cy="26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453373" y="2324912"/>
            <a:ext cx="1442977" cy="23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974ADB5-0A78-1F0F-544D-734284FA83C3}"/>
              </a:ext>
            </a:extLst>
          </p:cNvPr>
          <p:cNvSpPr/>
          <p:nvPr/>
        </p:nvSpPr>
        <p:spPr>
          <a:xfrm>
            <a:off x="1783895" y="4438398"/>
            <a:ext cx="5692139" cy="7162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 Old Town / exciting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4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xmlns="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783896" y="19083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r="13932"/>
          <a:stretch/>
        </p:blipFill>
        <p:spPr>
          <a:xfrm>
            <a:off x="2080997" y="967936"/>
            <a:ext cx="4604922" cy="3545697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603B91D7-8E3E-4E67-BB1C-F754101FD95B}"/>
              </a:ext>
            </a:extLst>
          </p:cNvPr>
          <p:cNvGrpSpPr/>
          <p:nvPr/>
        </p:nvGrpSpPr>
        <p:grpSpPr>
          <a:xfrm>
            <a:off x="37387" y="930304"/>
            <a:ext cx="3941226" cy="1018731"/>
            <a:chOff x="-1557677" y="1776065"/>
            <a:chExt cx="6614599" cy="771883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xmlns="" id="{C4A600D5-A76A-43B6-B414-8C71C145D5AC}"/>
                </a:ext>
              </a:extLst>
            </p:cNvPr>
            <p:cNvSpPr/>
            <p:nvPr/>
          </p:nvSpPr>
          <p:spPr>
            <a:xfrm>
              <a:off x="-1551073" y="1776065"/>
              <a:ext cx="6607995" cy="771883"/>
            </a:xfrm>
            <a:prstGeom prst="wedgeRoundRectCallout">
              <a:avLst>
                <a:gd name="adj1" fmla="val -40235"/>
                <a:gd name="adj2" fmla="val 98769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9426F96F-9D39-40B8-8FD3-DF68C801DE59}"/>
                </a:ext>
              </a:extLst>
            </p:cNvPr>
            <p:cNvSpPr txBox="1"/>
            <p:nvPr/>
          </p:nvSpPr>
          <p:spPr>
            <a:xfrm>
              <a:off x="-1557677" y="1807960"/>
              <a:ext cx="6467574" cy="722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</a:p>
            <a:p>
              <a:pPr marL="0" marR="0" lvl="0" indent="0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Sydney Opera House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F83D6EE8-32DD-4E1B-A817-C2F1C18D651D}"/>
              </a:ext>
            </a:extLst>
          </p:cNvPr>
          <p:cNvGrpSpPr/>
          <p:nvPr/>
        </p:nvGrpSpPr>
        <p:grpSpPr>
          <a:xfrm>
            <a:off x="6844209" y="1011510"/>
            <a:ext cx="2052142" cy="937525"/>
            <a:chOff x="216500" y="3790538"/>
            <a:chExt cx="7658106" cy="1056067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xmlns="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-3013"/>
                <a:gd name="adj2" fmla="val 86011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xmlns="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439654" y="379053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matic SC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 it's </a:t>
              </a:r>
              <a:r>
                <a:rPr lang="en-US" sz="28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beautifu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l.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97941" y="2333829"/>
            <a:ext cx="1764304" cy="20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138307" y="2333830"/>
            <a:ext cx="1332506" cy="238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83">
            <a:hlinkClick r:id="" action="ppaction://media"/>
            <a:extLst>
              <a:ext uri="{FF2B5EF4-FFF2-40B4-BE49-F238E27FC236}">
                <a16:creationId xmlns:a16="http://schemas.microsoft.com/office/drawing/2014/main" xmlns="" id="{2F79306F-ABFE-4E25-954A-0727D90578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44" end="130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89867" y="359201"/>
            <a:ext cx="660400" cy="660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A34B8FF-F7DD-BE66-20A5-57162B33DF1F}"/>
              </a:ext>
            </a:extLst>
          </p:cNvPr>
          <p:cNvSpPr/>
          <p:nvPr/>
        </p:nvSpPr>
        <p:spPr>
          <a:xfrm>
            <a:off x="1236066" y="4513634"/>
            <a:ext cx="6808056" cy="578178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Opera House / beautiful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CEAC6557-E545-4A87-BC10-935B92971744}"/>
              </a:ext>
            </a:extLst>
          </p:cNvPr>
          <p:cNvSpPr/>
          <p:nvPr/>
        </p:nvSpPr>
        <p:spPr>
          <a:xfrm>
            <a:off x="320685" y="180977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Title 3">
            <a:extLst>
              <a:ext uri="{FF2B5EF4-FFF2-40B4-BE49-F238E27FC236}">
                <a16:creationId xmlns:a16="http://schemas.microsoft.com/office/drawing/2014/main" xmlns="" id="{9EC69F2E-E5A9-4DD5-8C13-9796CA8E008F}"/>
              </a:ext>
            </a:extLst>
          </p:cNvPr>
          <p:cNvSpPr txBox="1">
            <a:spLocks/>
          </p:cNvSpPr>
          <p:nvPr/>
        </p:nvSpPr>
        <p:spPr>
          <a:xfrm>
            <a:off x="1874060" y="-9546"/>
            <a:ext cx="5576207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1700B8-F691-4478-98AE-C2B971795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r="12840"/>
          <a:stretch/>
        </p:blipFill>
        <p:spPr>
          <a:xfrm>
            <a:off x="2264140" y="1481271"/>
            <a:ext cx="3933752" cy="2971646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603B91D7-8E3E-4E67-BB1C-F754101FD95B}"/>
              </a:ext>
            </a:extLst>
          </p:cNvPr>
          <p:cNvGrpSpPr/>
          <p:nvPr/>
        </p:nvGrpSpPr>
        <p:grpSpPr>
          <a:xfrm>
            <a:off x="116319" y="499629"/>
            <a:ext cx="4109495" cy="904670"/>
            <a:chOff x="-1363087" y="1801443"/>
            <a:chExt cx="6434020" cy="771883"/>
          </a:xfrm>
        </p:grpSpPr>
        <p:sp>
          <p:nvSpPr>
            <p:cNvPr id="159" name="Rounded Rectangular Callout 13">
              <a:extLst>
                <a:ext uri="{FF2B5EF4-FFF2-40B4-BE49-F238E27FC236}">
                  <a16:creationId xmlns:a16="http://schemas.microsoft.com/office/drawing/2014/main" xmlns="" id="{C4A600D5-A76A-43B6-B414-8C71C145D5AC}"/>
                </a:ext>
              </a:extLst>
            </p:cNvPr>
            <p:cNvSpPr/>
            <p:nvPr/>
          </p:nvSpPr>
          <p:spPr>
            <a:xfrm>
              <a:off x="-1363087" y="1801443"/>
              <a:ext cx="6434020" cy="771883"/>
            </a:xfrm>
            <a:prstGeom prst="wedgeRoundRectCallout">
              <a:avLst>
                <a:gd name="adj1" fmla="val -26060"/>
                <a:gd name="adj2" fmla="val 82630"/>
                <a:gd name="adj3" fmla="val 16667"/>
              </a:avLst>
            </a:prstGeom>
            <a:solidFill>
              <a:srgbClr val="C9DAF8">
                <a:lumMod val="40000"/>
                <a:lumOff val="6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9426F96F-9D39-40B8-8FD3-DF68C801DE59}"/>
                </a:ext>
              </a:extLst>
            </p:cNvPr>
            <p:cNvSpPr txBox="1"/>
            <p:nvPr/>
          </p:nvSpPr>
          <p:spPr>
            <a:xfrm>
              <a:off x="-1214925" y="1804926"/>
              <a:ext cx="6285858" cy="67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 do you think of </a:t>
              </a:r>
              <a:r>
                <a:rPr lang="en-US" sz="2800" dirty="0">
                  <a:solidFill>
                    <a:srgbClr val="C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Petronas Twin Towers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F83D6EE8-32DD-4E1B-A817-C2F1C18D651D}"/>
              </a:ext>
            </a:extLst>
          </p:cNvPr>
          <p:cNvGrpSpPr/>
          <p:nvPr/>
        </p:nvGrpSpPr>
        <p:grpSpPr>
          <a:xfrm>
            <a:off x="6317079" y="1246832"/>
            <a:ext cx="2804463" cy="993373"/>
            <a:chOff x="216500" y="3829660"/>
            <a:chExt cx="7604106" cy="1016945"/>
          </a:xfrm>
        </p:grpSpPr>
        <p:sp>
          <p:nvSpPr>
            <p:cNvPr id="162" name="Rounded Rectangular Callout 15">
              <a:extLst>
                <a:ext uri="{FF2B5EF4-FFF2-40B4-BE49-F238E27FC236}">
                  <a16:creationId xmlns:a16="http://schemas.microsoft.com/office/drawing/2014/main" xmlns="" id="{6F8A06AA-445D-4733-9CE4-81D1377C1816}"/>
                </a:ext>
              </a:extLst>
            </p:cNvPr>
            <p:cNvSpPr/>
            <p:nvPr/>
          </p:nvSpPr>
          <p:spPr>
            <a:xfrm>
              <a:off x="216500" y="3829660"/>
              <a:ext cx="7575734" cy="1016945"/>
            </a:xfrm>
            <a:prstGeom prst="wedgeRoundRectCallout">
              <a:avLst>
                <a:gd name="adj1" fmla="val 10565"/>
                <a:gd name="adj2" fmla="val 78177"/>
                <a:gd name="adj3" fmla="val 16667"/>
              </a:avLst>
            </a:prstGeom>
            <a:solidFill>
              <a:srgbClr val="D47D95">
                <a:lumMod val="20000"/>
                <a:lumOff val="80000"/>
              </a:srgbClr>
            </a:solidFill>
            <a:ln w="25400" cap="flat" cmpd="sng" algn="ctr">
              <a:solidFill>
                <a:srgbClr val="CA666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2128;p49">
              <a:extLst>
                <a:ext uri="{FF2B5EF4-FFF2-40B4-BE49-F238E27FC236}">
                  <a16:creationId xmlns:a16="http://schemas.microsoft.com/office/drawing/2014/main" xmlns="" id="{2347C95B-D964-41E3-88D9-8C4A8B164883}"/>
                </a:ext>
              </a:extLst>
            </p:cNvPr>
            <p:cNvSpPr txBox="1">
              <a:spLocks/>
            </p:cNvSpPr>
            <p:nvPr/>
          </p:nvSpPr>
          <p:spPr>
            <a:xfrm>
              <a:off x="385654" y="3913274"/>
              <a:ext cx="7434952" cy="933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matic SC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I think</a:t>
              </a:r>
              <a:r>
                <a:rPr lang="en-US" sz="2800" b="0" kern="0" dirty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 they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're </a:t>
              </a:r>
              <a:r>
                <a:rPr lang="en-US" sz="2800" b="0" kern="0" dirty="0">
                  <a:solidFill>
                    <a:srgbClr val="C00000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fantastic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.</a:t>
              </a:r>
            </a:p>
          </p:txBody>
        </p:sp>
      </p:grpSp>
      <p:pic>
        <p:nvPicPr>
          <p:cNvPr id="165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120067" y="2286000"/>
            <a:ext cx="1460944" cy="20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445304" y="1882387"/>
            <a:ext cx="1454893" cy="246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EF1442C-D120-BBAD-EF38-64449A02B2F7}"/>
              </a:ext>
            </a:extLst>
          </p:cNvPr>
          <p:cNvSpPr/>
          <p:nvPr/>
        </p:nvSpPr>
        <p:spPr>
          <a:xfrm>
            <a:off x="975095" y="4427220"/>
            <a:ext cx="7192329" cy="7162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Petronas Twin Towers / fantastic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08408784-EF30-4A9E-83D0-A70C844FBE95}"/>
              </a:ext>
            </a:extLst>
          </p:cNvPr>
          <p:cNvSpPr txBox="1">
            <a:spLocks/>
          </p:cNvSpPr>
          <p:nvPr/>
        </p:nvSpPr>
        <p:spPr>
          <a:xfrm>
            <a:off x="1550773" y="88593"/>
            <a:ext cx="6272084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cs typeface="Amatic SC"/>
                <a:sym typeface="Amatic SC"/>
              </a:rPr>
              <a:t>Work in pairs. Ask and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637CFD-4FF3-4A6F-9922-7B4ACC0FA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60" y="682043"/>
            <a:ext cx="8155189" cy="3938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A9723B-871F-4B97-8659-E909DEB02E41}"/>
              </a:ext>
            </a:extLst>
          </p:cNvPr>
          <p:cNvSpPr txBox="1"/>
          <p:nvPr/>
        </p:nvSpPr>
        <p:spPr>
          <a:xfrm>
            <a:off x="667265" y="4324865"/>
            <a:ext cx="1767016" cy="422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1105510-A8A3-1F52-102E-E097FA464709}"/>
              </a:ext>
            </a:extLst>
          </p:cNvPr>
          <p:cNvSpPr/>
          <p:nvPr/>
        </p:nvSpPr>
        <p:spPr>
          <a:xfrm>
            <a:off x="3893975" y="2139195"/>
            <a:ext cx="2355844" cy="6124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 Gioc Waterfall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568657-7E33-47DD-E485-0A25F2508935}"/>
              </a:ext>
            </a:extLst>
          </p:cNvPr>
          <p:cNvSpPr/>
          <p:nvPr/>
        </p:nvSpPr>
        <p:spPr>
          <a:xfrm>
            <a:off x="6735955" y="2178960"/>
            <a:ext cx="2175844" cy="61248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Hoi An Old Town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8F5B318-C6FD-7672-C144-9E8D7F99B2A2}"/>
              </a:ext>
            </a:extLst>
          </p:cNvPr>
          <p:cNvSpPr/>
          <p:nvPr/>
        </p:nvSpPr>
        <p:spPr>
          <a:xfrm>
            <a:off x="3584375" y="4208826"/>
            <a:ext cx="2665444" cy="67776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 Opera House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2ED3A69-E6F1-C0E5-915E-F66D3B266143}"/>
              </a:ext>
            </a:extLst>
          </p:cNvPr>
          <p:cNvSpPr/>
          <p:nvPr/>
        </p:nvSpPr>
        <p:spPr>
          <a:xfrm>
            <a:off x="6427590" y="4282369"/>
            <a:ext cx="2665444" cy="622131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Petronas Twin Towers /</a:t>
            </a:r>
          </a:p>
          <a:p>
            <a:pPr algn="ctr"/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5EADDDC-0CE0-D1A4-7DF8-56ECF7835836}"/>
              </a:ext>
            </a:extLst>
          </p:cNvPr>
          <p:cNvSpPr/>
          <p:nvPr/>
        </p:nvSpPr>
        <p:spPr>
          <a:xfrm>
            <a:off x="431999" y="1447200"/>
            <a:ext cx="3371515" cy="1038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0" i="0" u="none" strike="noStrike" baseline="0" dirty="0">
                <a:solidFill>
                  <a:schemeClr val="tx1"/>
                </a:solidFill>
                <a:latin typeface="+mj-lt"/>
              </a:rPr>
              <a:t>What do you think of _______?</a:t>
            </a:r>
            <a:endParaRPr lang="vi-VN" sz="28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BAB42FF-DB3D-7C40-A5DE-54EF3D522602}"/>
              </a:ext>
            </a:extLst>
          </p:cNvPr>
          <p:cNvSpPr/>
          <p:nvPr/>
        </p:nvSpPr>
        <p:spPr>
          <a:xfrm>
            <a:off x="312615" y="2861625"/>
            <a:ext cx="3364439" cy="1038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/ they’re _______.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5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  <a:endParaRPr lang="en-US" altLang="zh-CN" sz="80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579" y="2066667"/>
            <a:ext cx="41888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Let's talk.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CEAC6557-E545-4A87-BC10-935B92971744}"/>
              </a:ext>
            </a:extLst>
          </p:cNvPr>
          <p:cNvSpPr/>
          <p:nvPr/>
        </p:nvSpPr>
        <p:spPr>
          <a:xfrm>
            <a:off x="247650" y="190500"/>
            <a:ext cx="8648700" cy="47625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08408784-EF30-4A9E-83D0-A70C844FBE95}"/>
              </a:ext>
            </a:extLst>
          </p:cNvPr>
          <p:cNvSpPr txBox="1">
            <a:spLocks/>
          </p:cNvSpPr>
          <p:nvPr/>
        </p:nvSpPr>
        <p:spPr>
          <a:xfrm>
            <a:off x="1539305" y="383377"/>
            <a:ext cx="6272084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000" kern="0">
                <a:solidFill>
                  <a:srgbClr val="413E3E"/>
                </a:solidFill>
              </a:rPr>
              <a:t>Look and say</a:t>
            </a:r>
            <a:endParaRPr kumimoji="0" lang="en-US" sz="30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A9723B-871F-4B97-8659-E909DEB02E41}"/>
              </a:ext>
            </a:extLst>
          </p:cNvPr>
          <p:cNvSpPr txBox="1"/>
          <p:nvPr/>
        </p:nvSpPr>
        <p:spPr>
          <a:xfrm>
            <a:off x="667265" y="4324865"/>
            <a:ext cx="1767016" cy="422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67C1EF-C261-43A2-8F43-6C710E4EC7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r="12876"/>
          <a:stretch/>
        </p:blipFill>
        <p:spPr>
          <a:xfrm>
            <a:off x="308903" y="2158129"/>
            <a:ext cx="1951603" cy="149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6C75F2-F000-4C88-92B1-D7808B7A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13367"/>
          <a:stretch/>
        </p:blipFill>
        <p:spPr>
          <a:xfrm>
            <a:off x="2500858" y="2167567"/>
            <a:ext cx="1925135" cy="149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9FC38B-3CB3-40D9-815F-DE498E6E0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345" y="2154060"/>
            <a:ext cx="1925135" cy="14974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87815D-0EDB-4259-9139-9216EF4F2C6E}"/>
              </a:ext>
            </a:extLst>
          </p:cNvPr>
          <p:cNvSpPr txBox="1"/>
          <p:nvPr/>
        </p:nvSpPr>
        <p:spPr>
          <a:xfrm>
            <a:off x="0" y="3867553"/>
            <a:ext cx="2522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Ban Gioc 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680411-8908-4AEB-AC8B-D7F0678C62EC}"/>
              </a:ext>
            </a:extLst>
          </p:cNvPr>
          <p:cNvSpPr txBox="1"/>
          <p:nvPr/>
        </p:nvSpPr>
        <p:spPr>
          <a:xfrm>
            <a:off x="1863226" y="384054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Petronas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Twin Towers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2C1011-1909-4733-A469-E988AB918F34}"/>
              </a:ext>
            </a:extLst>
          </p:cNvPr>
          <p:cNvSpPr txBox="1"/>
          <p:nvPr/>
        </p:nvSpPr>
        <p:spPr>
          <a:xfrm>
            <a:off x="4139992" y="384053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Sydney</a:t>
            </a:r>
          </a:p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Opera House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5DB4A61-93DA-48C7-8332-D22162A867CD}"/>
              </a:ext>
            </a:extLst>
          </p:cNvPr>
          <p:cNvSpPr txBox="1"/>
          <p:nvPr/>
        </p:nvSpPr>
        <p:spPr>
          <a:xfrm>
            <a:off x="6326623" y="3838095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Hoi An</a:t>
            </a:r>
          </a:p>
          <a:p>
            <a:pPr algn="ctr"/>
            <a:r>
              <a:rPr lang="en-US" sz="2400">
                <a:solidFill>
                  <a:srgbClr val="C00000"/>
                </a:solidFill>
                <a:latin typeface="Comic Sans MS" panose="030F0702030302020204" pitchFamily="66" charset="0"/>
              </a:rPr>
              <a:t>Old Town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672CE3A6-C401-408C-9D78-B8A67297BEEF}"/>
              </a:ext>
            </a:extLst>
          </p:cNvPr>
          <p:cNvSpPr/>
          <p:nvPr/>
        </p:nvSpPr>
        <p:spPr>
          <a:xfrm>
            <a:off x="342561" y="1100410"/>
            <a:ext cx="4587785" cy="593449"/>
          </a:xfrm>
          <a:prstGeom prst="wedgeRoundRectCallout">
            <a:avLst>
              <a:gd name="adj1" fmla="val -38704"/>
              <a:gd name="adj2" fmla="val 8843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kern="0" dirty="0">
                <a:solidFill>
                  <a:srgbClr val="413E3E"/>
                </a:solidFill>
                <a:latin typeface="Comic Sans MS" panose="030F0702030302020204" pitchFamily="66" charset="0"/>
              </a:rPr>
              <a:t>What do you think of __?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FAD89016-25A9-472E-B54E-8BD305052D74}"/>
              </a:ext>
            </a:extLst>
          </p:cNvPr>
          <p:cNvSpPr/>
          <p:nvPr/>
        </p:nvSpPr>
        <p:spPr>
          <a:xfrm>
            <a:off x="5937553" y="1169102"/>
            <a:ext cx="2048856" cy="481879"/>
          </a:xfrm>
          <a:prstGeom prst="wedgeRoundRectCallout">
            <a:avLst>
              <a:gd name="adj1" fmla="val 50253"/>
              <a:gd name="adj2" fmla="val 842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kern="0" dirty="0">
                <a:solidFill>
                  <a:srgbClr val="413E3E"/>
                </a:solidFill>
                <a:latin typeface="Comic Sans MS" panose="030F0702030302020204" pitchFamily="66" charset="0"/>
              </a:rPr>
              <a:t>I think __.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xmlns="" id="{AB635E6E-A0AF-400A-BB74-46F427156D9E}"/>
              </a:ext>
            </a:extLst>
          </p:cNvPr>
          <p:cNvSpPr txBox="1">
            <a:spLocks/>
          </p:cNvSpPr>
          <p:nvPr/>
        </p:nvSpPr>
        <p:spPr>
          <a:xfrm>
            <a:off x="1654739" y="319577"/>
            <a:ext cx="6272084" cy="593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3E3E"/>
              </a:buClr>
              <a:buSzPts val="3500"/>
              <a:buFont typeface="Amatic SC"/>
              <a:buNone/>
              <a:tabLst/>
              <a:defRPr/>
            </a:pPr>
            <a:r>
              <a:rPr lang="en-US" sz="3000" kern="0" noProof="0" dirty="0">
                <a:solidFill>
                  <a:srgbClr val="413E3E"/>
                </a:solidFill>
              </a:rPr>
              <a:t>Ask and answer.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cs typeface="Amatic SC"/>
              <a:sym typeface="Amatic S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638" y="2142058"/>
            <a:ext cx="1934369" cy="150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59E00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微软雅黑"/>
                <a:cs typeface="+mn-ea"/>
                <a:sym typeface="+mn-lt"/>
              </a:rPr>
              <a:t>05</a:t>
            </a:r>
            <a:endParaRPr kumimoji="0" lang="en-US" altLang="zh-CN" sz="80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59E00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微软雅黑"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8A72B22-9523-4106-8443-0DAE0F58516F}"/>
              </a:ext>
            </a:extLst>
          </p:cNvPr>
          <p:cNvSpPr txBox="1"/>
          <p:nvPr/>
        </p:nvSpPr>
        <p:spPr>
          <a:xfrm>
            <a:off x="1602397" y="1648331"/>
            <a:ext cx="6335623" cy="71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ln>
                  <a:solidFill>
                    <a:srgbClr val="FFFFFF"/>
                  </a:solidFill>
                </a:ln>
                <a:solidFill>
                  <a:srgbClr val="B5E6D9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ea"/>
                <a:sym typeface="+mn-lt"/>
              </a:rPr>
              <a:t>Fun corner and Wrap-up</a:t>
            </a:r>
            <a:endParaRPr kumimoji="0" lang="zh-CN" altLang="en-US" sz="400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B5E6D9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820" y="2318342"/>
            <a:ext cx="418884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FFFFFF">
                      <a:lumMod val="85000"/>
                      <a:alpha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方正少儿简体" panose="03000509000000000000" pitchFamily="65" charset="-122"/>
                <a:cs typeface="+mn-ea"/>
                <a:sym typeface="+mn-lt"/>
              </a:rPr>
              <a:t>Lucky Doraemon</a:t>
            </a:r>
            <a:endParaRPr kumimoji="0" lang="zh-CN" altLang="en-US" sz="3200" b="1" i="0" u="none" strike="noStrike" kern="1200" cap="none" spc="0" normalizeH="0" baseline="0" noProof="0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FFFFFF">
                    <a:lumMod val="85000"/>
                    <a:alpha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39579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4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raemon Transparent PNG Images, Doraemon Clipart - Free Transparent PNG  Logos">
            <a:hlinkClick r:id="rId3" action="ppaction://hlinksldjump"/>
            <a:extLst>
              <a:ext uri="{FF2B5EF4-FFF2-40B4-BE49-F238E27FC236}">
                <a16:creationId xmlns:a16="http://schemas.microsoft.com/office/drawing/2014/main" xmlns="" id="{9415D08F-42A3-4EAF-A292-EC2E7FB89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9" y="80098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DCDB39-1658-417E-933A-7217D8ACF41D}"/>
              </a:ext>
            </a:extLst>
          </p:cNvPr>
          <p:cNvSpPr txBox="1"/>
          <p:nvPr/>
        </p:nvSpPr>
        <p:spPr>
          <a:xfrm>
            <a:off x="2802544" y="930019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pic>
        <p:nvPicPr>
          <p:cNvPr id="8" name="Picture 2" descr="Doraemon Transparent PNG Images, Doraemon Clipart - Free Transparent PNG  Logos">
            <a:hlinkClick r:id="rId5" action="ppaction://hlinksldjump"/>
            <a:extLst>
              <a:ext uri="{FF2B5EF4-FFF2-40B4-BE49-F238E27FC236}">
                <a16:creationId xmlns:a16="http://schemas.microsoft.com/office/drawing/2014/main" xmlns="" id="{2C58AA52-66EF-4EE7-8A91-62BAA3E2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18" y="80098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52D8B5-B3BF-412B-B395-5F6653A52547}"/>
              </a:ext>
            </a:extLst>
          </p:cNvPr>
          <p:cNvSpPr txBox="1"/>
          <p:nvPr/>
        </p:nvSpPr>
        <p:spPr>
          <a:xfrm>
            <a:off x="4307022" y="891501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pic>
        <p:nvPicPr>
          <p:cNvPr id="10" name="Picture 2" descr="Doraemon Transparent PNG Images, Doraemon Clipart - Free Transparent PNG  Logos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1BAA63-61A6-475B-9806-34C1BAC2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72" y="800986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36067F-AECE-4640-AD14-40436A420D04}"/>
              </a:ext>
            </a:extLst>
          </p:cNvPr>
          <p:cNvSpPr txBox="1"/>
          <p:nvPr/>
        </p:nvSpPr>
        <p:spPr>
          <a:xfrm>
            <a:off x="5795425" y="891500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pic>
        <p:nvPicPr>
          <p:cNvPr id="12" name="Picture 2" descr="Doraemon Transparent PNG Images, Doraemon Clipart - Free Transparent PNG  Logos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02B444-FA1C-4B45-B90F-3E3BAF18D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529" y="2396608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DA8E35-7D28-42AC-BEFA-04F0BDB658E4}"/>
              </a:ext>
            </a:extLst>
          </p:cNvPr>
          <p:cNvSpPr txBox="1"/>
          <p:nvPr/>
        </p:nvSpPr>
        <p:spPr>
          <a:xfrm>
            <a:off x="2736132" y="2444701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2" descr="Doraemon Transparent PNG Images, Doraemon Clipart - Free Transparent PNG  Logos">
            <a:hlinkClick r:id="rId8" action="ppaction://hlinksldjump"/>
            <a:extLst>
              <a:ext uri="{FF2B5EF4-FFF2-40B4-BE49-F238E27FC236}">
                <a16:creationId xmlns:a16="http://schemas.microsoft.com/office/drawing/2014/main" xmlns="" id="{EED4C759-F312-4DBE-AB00-25429E03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75" y="23919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EBF8EF-1781-4057-B3B1-498F2392EF8E}"/>
              </a:ext>
            </a:extLst>
          </p:cNvPr>
          <p:cNvSpPr txBox="1"/>
          <p:nvPr/>
        </p:nvSpPr>
        <p:spPr>
          <a:xfrm>
            <a:off x="4319379" y="244000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6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6" name="Picture 2" descr="Doraemon Transparent PNG Images, Doraemon Clipart - Free Transparent PNG  Logos">
            <a:hlinkClick r:id="rId9" action="ppaction://hlinksldjump"/>
            <a:extLst>
              <a:ext uri="{FF2B5EF4-FFF2-40B4-BE49-F238E27FC236}">
                <a16:creationId xmlns:a16="http://schemas.microsoft.com/office/drawing/2014/main" xmlns="" id="{B3A376C3-EF25-41E3-8631-19500ACE2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21" y="23919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2B3F96-235A-4544-8A0A-DEC3BFF6F5A5}"/>
              </a:ext>
            </a:extLst>
          </p:cNvPr>
          <p:cNvSpPr txBox="1"/>
          <p:nvPr/>
        </p:nvSpPr>
        <p:spPr>
          <a:xfrm>
            <a:off x="5902625" y="2440004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7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8" name="Picture 2" descr="Doraemon Transparent PNG Images, Doraemon Clipart - Free Transparent PNG  Logos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2DDFB29-CED5-486B-974C-3B90B0E4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69" y="793702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DF19F5-F8A2-4B79-9890-3DC7D189E924}"/>
              </a:ext>
            </a:extLst>
          </p:cNvPr>
          <p:cNvSpPr txBox="1"/>
          <p:nvPr/>
        </p:nvSpPr>
        <p:spPr>
          <a:xfrm>
            <a:off x="7271471" y="84746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0" name="Picture 2" descr="Doraemon Transparent PNG Images, Doraemon Clipart - Free Transparent PNG  Logos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42006F4-48C9-421F-A736-AED94F6D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69" y="2391910"/>
            <a:ext cx="1299548" cy="129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CF2EBC2-3439-455F-AE4E-0E9EF57F98A5}"/>
              </a:ext>
            </a:extLst>
          </p:cNvPr>
          <p:cNvSpPr txBox="1"/>
          <p:nvPr/>
        </p:nvSpPr>
        <p:spPr>
          <a:xfrm>
            <a:off x="7202173" y="2440004"/>
            <a:ext cx="435944" cy="6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2778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5480" y="255545"/>
            <a:ext cx="9043086" cy="612775"/>
          </a:xfrm>
        </p:spPr>
        <p:txBody>
          <a:bodyPr>
            <a:normAutofit/>
          </a:bodyPr>
          <a:lstStyle/>
          <a:p>
            <a:r>
              <a:rPr lang="en-US" sz="3200">
                <a:latin typeface="Comic Sans MS" panose="030F0702030302020204" pitchFamily="66" charset="0"/>
              </a:rPr>
              <a:t>What do you think of Ngo Mon Square?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BA77357-0F44-492E-9D87-F0315D57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131" y="1075946"/>
            <a:ext cx="4887737" cy="27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A45186E6-3E4A-42AA-8E3B-4F1ACB6052CC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8A72B22-9523-4106-8443-0DAE0F58516F}"/>
              </a:ext>
            </a:extLst>
          </p:cNvPr>
          <p:cNvSpPr txBox="1"/>
          <p:nvPr/>
        </p:nvSpPr>
        <p:spPr>
          <a:xfrm>
            <a:off x="1664771" y="1627575"/>
            <a:ext cx="6800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+mn-ea"/>
                <a:sym typeface="+mn-lt"/>
              </a:rPr>
              <a:t>WARM-UP and REVIEW</a:t>
            </a:r>
            <a:endParaRPr lang="zh-CN" altLang="en-US" sz="4000" b="1" dirty="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omic Sans MS" panose="030F0702030302020204" pitchFamily="66" charset="0"/>
              <a:cs typeface="+mn-ea"/>
              <a:sym typeface="+mn-lt"/>
            </a:endParaRPr>
          </a:p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+mn-ea"/>
                <a:sym typeface="+mn-lt"/>
              </a:rPr>
              <a:t> </a:t>
            </a:r>
            <a:endParaRPr lang="zh-CN" altLang="en-US" sz="4000" b="1" dirty="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675" y="2320315"/>
            <a:ext cx="438665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en-US" altLang="zh-CN" sz="4000" b="1" dirty="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Guess the places</a:t>
            </a:r>
            <a:endParaRPr lang="zh-CN" altLang="en-US" sz="4000" b="1" dirty="0">
              <a:ln w="9525">
                <a:noFill/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2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xmlns="" id="{E6C932BF-4C65-4515-A5A3-84B63DC6434E}"/>
              </a:ext>
            </a:extLst>
          </p:cNvPr>
          <p:cNvSpPr txBox="1">
            <a:spLocks/>
          </p:cNvSpPr>
          <p:nvPr/>
        </p:nvSpPr>
        <p:spPr>
          <a:xfrm>
            <a:off x="605480" y="255545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Comic Sans MS" panose="030F0702030302020204" pitchFamily="66" charset="0"/>
              </a:rPr>
              <a:t>What do you think of Hoi An Old Town?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1EF8AD8-44D7-44CB-8673-71773969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55" y="1075946"/>
            <a:ext cx="4886289" cy="27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005BFC39-FBBD-4306-9AE2-B0825BA78470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8484010B-043F-4983-B0FB-B63BD706629B}"/>
              </a:ext>
            </a:extLst>
          </p:cNvPr>
          <p:cNvSpPr txBox="1">
            <a:spLocks/>
          </p:cNvSpPr>
          <p:nvPr/>
        </p:nvSpPr>
        <p:spPr>
          <a:xfrm>
            <a:off x="605480" y="255545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Comic Sans MS" panose="030F0702030302020204" pitchFamily="66" charset="0"/>
              </a:rPr>
              <a:t>What do you think of Sydney Opera House?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9A24DF0-A4BA-4CAC-9BCF-80DFA313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55" y="1075946"/>
            <a:ext cx="4886289" cy="27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7EC5C31E-4A17-4D43-8689-307A877A57DD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xmlns="" id="{BF2E9EDD-87C5-46DD-8700-C0CF957F653C}"/>
              </a:ext>
            </a:extLst>
          </p:cNvPr>
          <p:cNvSpPr txBox="1">
            <a:spLocks/>
          </p:cNvSpPr>
          <p:nvPr/>
        </p:nvSpPr>
        <p:spPr>
          <a:xfrm>
            <a:off x="100914" y="310372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mic Sans MS" panose="030F0702030302020204" pitchFamily="66" charset="0"/>
              </a:rPr>
              <a:t>What do you think of </a:t>
            </a:r>
            <a:r>
              <a:rPr lang="en-US" sz="3200">
                <a:latin typeface="Comic Sans MS" panose="030F0702030302020204" pitchFamily="66" charset="0"/>
              </a:rPr>
              <a:t>Petronas Twin </a:t>
            </a:r>
            <a:r>
              <a:rPr lang="en-US" sz="3200" dirty="0">
                <a:latin typeface="Comic Sans MS" panose="030F0702030302020204" pitchFamily="66" charset="0"/>
              </a:rPr>
              <a:t>Towers?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98ECB44-8AAE-426D-9A17-CB200C82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8856" y="1043289"/>
            <a:ext cx="4886287" cy="27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9867496B-F93B-48E1-A7E0-4748B909A8E2}"/>
              </a:ext>
            </a:extLst>
          </p:cNvPr>
          <p:cNvSpPr/>
          <p:nvPr/>
        </p:nvSpPr>
        <p:spPr>
          <a:xfrm>
            <a:off x="2128131" y="4032924"/>
            <a:ext cx="4887737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they're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1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xmlns="" id="{7DE7EC8C-4115-4376-A83B-BA589D8D92EF}"/>
              </a:ext>
            </a:extLst>
          </p:cNvPr>
          <p:cNvSpPr txBox="1">
            <a:spLocks/>
          </p:cNvSpPr>
          <p:nvPr/>
        </p:nvSpPr>
        <p:spPr>
          <a:xfrm>
            <a:off x="605480" y="255545"/>
            <a:ext cx="9043086" cy="612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mic Sans MS" panose="030F0702030302020204" pitchFamily="66" charset="0"/>
              </a:rPr>
              <a:t>What do you think of Ban Gioc Waterfall?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10CBFB16-FC13-4D8E-9F5E-C24CFCE63D3F}"/>
              </a:ext>
            </a:extLst>
          </p:cNvPr>
          <p:cNvSpPr/>
          <p:nvPr/>
        </p:nvSpPr>
        <p:spPr>
          <a:xfrm>
            <a:off x="2564875" y="3970930"/>
            <a:ext cx="4185246" cy="761498"/>
          </a:xfrm>
          <a:prstGeom prst="wedgeRoundRectCallout">
            <a:avLst>
              <a:gd name="adj1" fmla="val -4498"/>
              <a:gd name="adj2" fmla="val 4054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I think it's ____.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875" y="1181385"/>
            <a:ext cx="4293218" cy="26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65183E1-C88A-4079-BE7B-141947C3D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00484" y="217522"/>
            <a:ext cx="9484468" cy="612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___ do you think of Hanoi Opera House?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B53BF67-E455-4213-AC26-3A147065696D}"/>
              </a:ext>
            </a:extLst>
          </p:cNvPr>
          <p:cNvSpPr/>
          <p:nvPr/>
        </p:nvSpPr>
        <p:spPr>
          <a:xfrm>
            <a:off x="5378400" y="1447800"/>
            <a:ext cx="24702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600" b="1" kern="0" noProof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Where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C2B4DBE-2768-4DAE-8FA0-05C6ADEDF3CE}"/>
              </a:ext>
            </a:extLst>
          </p:cNvPr>
          <p:cNvSpPr/>
          <p:nvPr/>
        </p:nvSpPr>
        <p:spPr>
          <a:xfrm>
            <a:off x="5378400" y="2505075"/>
            <a:ext cx="2470200" cy="792602"/>
          </a:xfrm>
          <a:prstGeom prst="roundRect">
            <a:avLst/>
          </a:prstGeom>
          <a:solidFill>
            <a:srgbClr val="F8CEBB"/>
          </a:solidFill>
          <a:ln>
            <a:solidFill>
              <a:srgbClr val="F8C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600" b="1" kern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How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22CF6E-6236-45CB-8AD7-C898D938C793}"/>
              </a:ext>
            </a:extLst>
          </p:cNvPr>
          <p:cNvSpPr/>
          <p:nvPr/>
        </p:nvSpPr>
        <p:spPr>
          <a:xfrm>
            <a:off x="5378400" y="3562350"/>
            <a:ext cx="2470200" cy="736050"/>
          </a:xfrm>
          <a:prstGeom prst="roundRect">
            <a:avLst/>
          </a:prstGeom>
          <a:solidFill>
            <a:srgbClr val="86D1DE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C. </a:t>
            </a:r>
            <a:r>
              <a:rPr lang="en-US" sz="3600" b="1" kern="0" noProof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What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7" y="1447800"/>
            <a:ext cx="5068648" cy="28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9162"/>
          <a:stretch/>
        </p:blipFill>
        <p:spPr bwMode="auto">
          <a:xfrm>
            <a:off x="453638" y="1332000"/>
            <a:ext cx="4334361" cy="3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DFC61A4F-5CCF-4C92-9149-A3D735F6E7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699" y="284945"/>
            <a:ext cx="7696200" cy="612775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Comic Sans MS" panose="030F0702030302020204" pitchFamily="66" charset="0"/>
              </a:rPr>
              <a:t>A: What do you think of Twin Towers.</a:t>
            </a:r>
            <a:br>
              <a:rPr lang="en-US" sz="3600">
                <a:latin typeface="Comic Sans MS" panose="030F0702030302020204" pitchFamily="66" charset="0"/>
              </a:rPr>
            </a:br>
            <a:r>
              <a:rPr lang="en-US" sz="3600">
                <a:latin typeface="Comic Sans MS" panose="030F0702030302020204" pitchFamily="66" charset="0"/>
              </a:rPr>
              <a:t>B: I think ________ fantastic.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D0981D9-D1D2-4962-B60A-AC96E34F7CC4}"/>
              </a:ext>
            </a:extLst>
          </p:cNvPr>
          <p:cNvSpPr/>
          <p:nvPr/>
        </p:nvSpPr>
        <p:spPr>
          <a:xfrm>
            <a:off x="5524501" y="1557338"/>
            <a:ext cx="1797899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CAB8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A. </a:t>
            </a: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it's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9856A43-9560-4667-9D60-6F75A8256BA7}"/>
              </a:ext>
            </a:extLst>
          </p:cNvPr>
          <p:cNvSpPr/>
          <p:nvPr/>
        </p:nvSpPr>
        <p:spPr>
          <a:xfrm>
            <a:off x="5524502" y="3453492"/>
            <a:ext cx="2258698" cy="838200"/>
          </a:xfrm>
          <a:prstGeom prst="roundRect">
            <a:avLst/>
          </a:prstGeom>
          <a:solidFill>
            <a:srgbClr val="86D1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it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are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F97C33-9980-4277-83B8-848E5449DA5B}"/>
              </a:ext>
            </a:extLst>
          </p:cNvPr>
          <p:cNvSpPr/>
          <p:nvPr/>
        </p:nvSpPr>
        <p:spPr>
          <a:xfrm>
            <a:off x="5524502" y="2505415"/>
            <a:ext cx="2705096" cy="838200"/>
          </a:xfrm>
          <a:prstGeom prst="roundRect">
            <a:avLst/>
          </a:prstGeom>
          <a:solidFill>
            <a:srgbClr val="F8CEBB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B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they're</a:t>
            </a:r>
          </a:p>
        </p:txBody>
      </p:sp>
    </p:spTree>
    <p:extLst>
      <p:ext uri="{BB962C8B-B14F-4D97-AF65-F5344CB8AC3E}">
        <p14:creationId xmlns:p14="http://schemas.microsoft.com/office/powerpoint/2010/main" val="33428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9856A43-9560-4667-9D60-6F75A8256BA7}"/>
              </a:ext>
            </a:extLst>
          </p:cNvPr>
          <p:cNvSpPr/>
          <p:nvPr/>
        </p:nvSpPr>
        <p:spPr>
          <a:xfrm>
            <a:off x="4495800" y="2678567"/>
            <a:ext cx="2999400" cy="838200"/>
          </a:xfrm>
          <a:prstGeom prst="roundRect">
            <a:avLst/>
          </a:prstGeom>
          <a:solidFill>
            <a:srgbClr val="F8CE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B. </a:t>
            </a:r>
            <a:r>
              <a:rPr lang="en-US" sz="3600" b="1" kern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fantastic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DF97C33-9980-4277-83B8-848E5449DA5B}"/>
              </a:ext>
            </a:extLst>
          </p:cNvPr>
          <p:cNvSpPr/>
          <p:nvPr/>
        </p:nvSpPr>
        <p:spPr>
          <a:xfrm>
            <a:off x="4495800" y="1565825"/>
            <a:ext cx="2999400" cy="838200"/>
          </a:xfrm>
          <a:prstGeom prst="roundRect">
            <a:avLst/>
          </a:prstGeom>
          <a:solidFill>
            <a:srgbClr val="CAB8C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13E3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3600" b="1" kern="0" dirty="0">
                <a:solidFill>
                  <a:srgbClr val="413E3E"/>
                </a:solidFill>
                <a:latin typeface="Comic Sans MS" panose="030F0702030302020204" pitchFamily="66" charset="0"/>
                <a:sym typeface="Arial"/>
              </a:rPr>
              <a:t>peaceful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13E3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8910A30D-C69B-4B60-B21E-DCF24EEC38EF}"/>
              </a:ext>
            </a:extLst>
          </p:cNvPr>
          <p:cNvSpPr txBox="1">
            <a:spLocks/>
          </p:cNvSpPr>
          <p:nvPr/>
        </p:nvSpPr>
        <p:spPr>
          <a:xfrm>
            <a:off x="861294" y="194617"/>
            <a:ext cx="7547921" cy="1096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A: What do you think of Ban Gioc Waterfall?</a:t>
            </a:r>
          </a:p>
          <a:p>
            <a:endParaRPr lang="en-US" sz="1400" dirty="0">
              <a:latin typeface="Comic Sans MS" panose="030F0702030302020204" pitchFamily="66" charset="0"/>
            </a:endParaRPr>
          </a:p>
          <a:p>
            <a:r>
              <a:rPr lang="en-US" sz="2800" dirty="0">
                <a:latin typeface="Comic Sans MS" panose="030F0702030302020204" pitchFamily="66" charset="0"/>
              </a:rPr>
              <a:t>B: I think it's ______.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60F207D4-E142-40E6-B537-23C00C53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481" y="1638640"/>
            <a:ext cx="3929769" cy="22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888" y="458493"/>
            <a:ext cx="7520486" cy="42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6764422" y="-6951345"/>
            <a:ext cx="22672843" cy="17741265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1937685" y="3871930"/>
            <a:ext cx="5451943" cy="75461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accent6"/>
                </a:solidFill>
                <a:latin typeface="Comic Sans MS" panose="030F0702030302020204" pitchFamily="66" charset="0"/>
                <a:sym typeface="Arial"/>
              </a:rPr>
              <a:t>Ha Noi Opera House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3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1.85185E-6 L 0.25035 0.20432 L -0.28594 0.19475 L -0.27986 -0.24568 L 0.23194 -0.24568 L 0.2408 0.15771 L -0.21233 0.1392 L -0.20972 -0.1713 L 0.14705 -0.17624 L 0.14705 0.08364 L -0.01163 -0.09938 L -0.13403 0.03025 L -0.01406 0.11173 L 0.20365 -0.00895 L -0.01823 -0.2179 L -0.23819 -0.00679 L -0.01406 0.18333 L 0.25035 0.00864 L -0.01823 -0.25834 L -0.30486 -0.00216 L -0.01406 0.22839 L -0.01615 0.01142 " pathEditMode="relative" rAng="0" ptsTypes="AAAAAAAAAAAAAAAAAAAAAA">
                                      <p:cBhvr>
                                        <p:cTn id="6" dur="14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31" y="458493"/>
            <a:ext cx="7513800" cy="42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3711179" y="-4819650"/>
            <a:ext cx="16609219" cy="15001876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2675980" y="3769075"/>
            <a:ext cx="3834900" cy="83442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chemeClr val="accent6"/>
                </a:solidFill>
                <a:latin typeface="Comic Sans MS" panose="030F0702030302020204" pitchFamily="66" charset="0"/>
                <a:sym typeface="Arial"/>
              </a:rPr>
              <a:t>Dragon Bridge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5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3.7037E-6 L 0.25034 0.20432 L -0.28594 0.19475 L -0.27986 -0.24568 L 0.23194 -0.24568 L 0.2408 0.15771 L -0.21233 0.13919 L -0.20973 -0.1713 L 0.14705 -0.17624 L 0.14705 0.08364 L -0.01163 -0.09939 L -0.13403 0.03024 L -0.01407 0.11172 L 0.20364 -0.00895 L -0.01823 -0.2179 L -0.2382 -0.00679 L -0.01407 0.18333 L 0.25034 0.00864 L -0.01823 -0.25834 L -0.30486 -0.00216 L -0.01407 0.22839 L -0.01615 0.01142 " pathEditMode="relative" rAng="0" ptsTypes="AAAAAAAAAAAAAAAAAAAAAA">
                                      <p:cBhvr>
                                        <p:cTn id="6" dur="13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31" y="458493"/>
            <a:ext cx="7513800" cy="42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4559260" y="-5777627"/>
            <a:ext cx="18262520" cy="16034386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2498777" y="3615854"/>
            <a:ext cx="4417907" cy="72073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4ABACD"/>
                </a:solidFill>
                <a:latin typeface="Comic Sans MS" panose="030F0702030302020204" pitchFamily="66" charset="0"/>
                <a:sym typeface="Arial"/>
              </a:rPr>
              <a:t>Ngo Mon Square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BACD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3.82716E-6 L 0.25035 0.20432 L -0.28594 0.19476 L -0.27986 -0.24568 L 0.23194 -0.24568 L 0.2408 0.15772 L -0.21233 0.1392 L -0.20972 -0.17129 L 0.14705 -0.17623 L 0.14705 0.08365 L -0.01163 -0.09938 L -0.13403 0.03025 L -0.01406 0.11173 L 0.20365 -0.00895 L -0.01823 -0.2179 L -0.23819 -0.00679 L -0.01406 0.18334 L 0.25035 0.00865 L -0.01823 -0.25833 L -0.30486 -0.00216 L -0.01406 0.2284 L -0.01615 0.01142 " pathEditMode="relative" rAng="0" ptsTypes="AAAAAAAAAAAAAAAAAAAAAA">
                                      <p:cBhvr>
                                        <p:cTn id="6" dur="14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231" y="540000"/>
            <a:ext cx="7513800" cy="37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3296841" y="2300288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AutoShape 15" descr="cartoon-34"/>
          <p:cNvSpPr>
            <a:spLocks noChangeAspect="1" noChangeArrowheads="1"/>
          </p:cNvSpPr>
          <p:nvPr/>
        </p:nvSpPr>
        <p:spPr bwMode="auto">
          <a:xfrm>
            <a:off x="4479131" y="223956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055019" y="2408635"/>
            <a:ext cx="108347" cy="10834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AutoShape 15" descr="cartoon-34"/>
          <p:cNvSpPr>
            <a:spLocks noChangeAspect="1" noChangeArrowheads="1"/>
          </p:cNvSpPr>
          <p:nvPr/>
        </p:nvSpPr>
        <p:spPr bwMode="auto">
          <a:xfrm>
            <a:off x="3237309" y="234791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7FAFC-C898-4352-A2E0-A602E4EC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Halka 3">
            <a:extLst>
              <a:ext uri="{FF2B5EF4-FFF2-40B4-BE49-F238E27FC236}">
                <a16:creationId xmlns:a16="http://schemas.microsoft.com/office/drawing/2014/main" xmlns="" id="{C22D86F8-A996-4677-9F80-A58BF224950D}"/>
              </a:ext>
            </a:extLst>
          </p:cNvPr>
          <p:cNvSpPr/>
          <p:nvPr/>
        </p:nvSpPr>
        <p:spPr>
          <a:xfrm>
            <a:off x="-5209819" y="-6157912"/>
            <a:ext cx="18890219" cy="17011650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Pentagon 4">
            <a:extLst>
              <a:ext uri="{FF2B5EF4-FFF2-40B4-BE49-F238E27FC236}">
                <a16:creationId xmlns:a16="http://schemas.microsoft.com/office/drawing/2014/main" xmlns="" id="{A6FAD838-A842-44CC-995A-54682C25FF8D}"/>
              </a:ext>
            </a:extLst>
          </p:cNvPr>
          <p:cNvSpPr/>
          <p:nvPr/>
        </p:nvSpPr>
        <p:spPr>
          <a:xfrm>
            <a:off x="1363821" y="3615854"/>
            <a:ext cx="6687820" cy="78108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noProof="0">
                <a:solidFill>
                  <a:srgbClr val="4ABACD"/>
                </a:solidFill>
                <a:latin typeface="Comic Sans MS" panose="030F0702030302020204" pitchFamily="66" charset="0"/>
                <a:sym typeface="Arial"/>
              </a:rPr>
              <a:t>Ho Chi Minh City Museum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ABACD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6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70" advClick="0">
        <p:wipe/>
      </p:transition>
    </mc:Choice>
    <mc:Fallback xmlns="">
      <p:transition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1.48148E-6 L 0.25035 0.20432 L -0.28593 0.19475 L -0.27986 -0.24568 L 0.23195 -0.24568 L 0.2408 0.15772 L -0.21232 0.1392 L -0.20972 -0.17129 L 0.14705 -0.17623 L 0.14705 0.08364 L -0.01163 -0.09938 L -0.13402 0.03025 L -0.01406 0.11173 L 0.20365 -0.00895 L -0.01822 -0.2179 L -0.23819 -0.00679 L -0.01406 0.18333 L 0.25035 0.00864 L -0.01822 -0.25833 L -0.30486 -0.00216 L -0.01406 0.2284 L -0.01614 0.01142 " pathEditMode="relative" rAng="0" ptsTypes="AAAAAAAAAAAAAAAAAAAAAA">
                                      <p:cBhvr>
                                        <p:cTn id="6" dur="14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19" y="2012716"/>
            <a:ext cx="606443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Look, listen and repeat.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2">
            <a:extLst>
              <a:ext uri="{FF2B5EF4-FFF2-40B4-BE49-F238E27FC236}">
                <a16:creationId xmlns:a16="http://schemas.microsoft.com/office/drawing/2014/main" xmlns="" id="{95100DFE-D176-4661-90AF-EA2E332F2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533" y="157528"/>
            <a:ext cx="606443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>
                <a:solidFill>
                  <a:srgbClr val="F59E00"/>
                </a:solidFill>
                <a:latin typeface="Comic Sans MS" panose="030F0702030302020204" pitchFamily="66" charset="0"/>
                <a:cs typeface="+mn-ea"/>
                <a:sym typeface="+mn-lt"/>
              </a:rPr>
              <a:t>Who are they?</a:t>
            </a:r>
            <a:endParaRPr lang="zh-CN" altLang="en-US" sz="4000" dirty="0">
              <a:solidFill>
                <a:srgbClr val="F59E00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FF8B71-BD65-4DC2-8EE3-D293C0C79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89" y="1405642"/>
            <a:ext cx="8956222" cy="28994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7DA399A-9161-4B85-A712-EF5CB9C6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3" y="1929893"/>
            <a:ext cx="1932228" cy="1557444"/>
          </a:xfrm>
          <a:prstGeom prst="rect">
            <a:avLst/>
          </a:prstGeom>
        </p:spPr>
      </p:pic>
      <p:sp>
        <p:nvSpPr>
          <p:cNvPr id="21" name="文本框 22">
            <a:extLst>
              <a:ext uri="{FF2B5EF4-FFF2-40B4-BE49-F238E27FC236}">
                <a16:creationId xmlns:a16="http://schemas.microsoft.com/office/drawing/2014/main" xmlns="" id="{6799BFBB-F15B-4D4D-BFA2-FD49636C3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00509"/>
            <a:ext cx="720609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>
                <a:solidFill>
                  <a:srgbClr val="F59E00"/>
                </a:solidFill>
                <a:latin typeface="Comic Sans MS" panose="030F0702030302020204" pitchFamily="66" charset="0"/>
                <a:cs typeface="+mn-ea"/>
                <a:sym typeface="+mn-lt"/>
              </a:rPr>
              <a:t>Where is Lucy?</a:t>
            </a:r>
            <a:endParaRPr lang="zh-CN" altLang="en-US" sz="4000" dirty="0">
              <a:solidFill>
                <a:srgbClr val="F59E00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EE884227-3EB2-4EF9-B2AB-7F942BA45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062" y="157528"/>
            <a:ext cx="7206097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>
                <a:solidFill>
                  <a:srgbClr val="F59E00"/>
                </a:solidFill>
                <a:latin typeface="Comic Sans MS" panose="030F0702030302020204" pitchFamily="66" charset="0"/>
                <a:cs typeface="+mn-ea"/>
                <a:sym typeface="+mn-lt"/>
              </a:rPr>
              <a:t>What are they talking about?</a:t>
            </a:r>
            <a:endParaRPr lang="zh-CN" altLang="en-US" sz="4000" dirty="0">
              <a:solidFill>
                <a:srgbClr val="F59E00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255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1688</TotalTime>
  <Words>659</Words>
  <Application>Microsoft Office PowerPoint</Application>
  <PresentationFormat>On-screen Show (16:9)</PresentationFormat>
  <Paragraphs>155</Paragraphs>
  <Slides>36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</vt:lpstr>
      <vt:lpstr>Calibri</vt:lpstr>
      <vt:lpstr>微软雅黑</vt:lpstr>
      <vt:lpstr>Frijole</vt:lpstr>
      <vt:lpstr>Bebas Neue</vt:lpstr>
      <vt:lpstr>Nixie One</vt:lpstr>
      <vt:lpstr>Comic Sans MS</vt:lpstr>
      <vt:lpstr>仓耳青禾体-谷力 W05</vt:lpstr>
      <vt:lpstr>Amatic SC</vt:lpstr>
      <vt:lpstr>方正少儿简体</vt:lpstr>
      <vt:lpstr>Nunito</vt:lpstr>
      <vt:lpstr>Times New Roman</vt:lpstr>
      <vt:lpstr>www.freeppt7.com</vt:lpstr>
      <vt:lpstr>www.jpppt.com</vt:lpstr>
      <vt:lpstr>Children's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think of Ngo Mon Square? </vt:lpstr>
      <vt:lpstr>PowerPoint Presentation</vt:lpstr>
      <vt:lpstr>PowerPoint Presentation</vt:lpstr>
      <vt:lpstr>PowerPoint Presentation</vt:lpstr>
      <vt:lpstr>PowerPoint Presentation</vt:lpstr>
      <vt:lpstr>___ do you think of Hanoi Opera House? </vt:lpstr>
      <vt:lpstr>A: What do you think of Twin Towers. B: I think ________ fantastic.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subject>9Slide.vn</dc:subject>
  <dc:creator>DELL</dc:creator>
  <cp:keywords>www.1ppt.com</cp:keywords>
  <dc:description>9Slide.vn</dc:description>
  <cp:lastModifiedBy>acer</cp:lastModifiedBy>
  <cp:revision>99</cp:revision>
  <dcterms:created xsi:type="dcterms:W3CDTF">2017-07-14T06:33:42Z</dcterms:created>
  <dcterms:modified xsi:type="dcterms:W3CDTF">2025-05-02T15:26:45Z</dcterms:modified>
  <cp:category>9Slide.vn</cp:category>
</cp:coreProperties>
</file>