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2"/>
  </p:notesMasterIdLst>
  <p:handoutMasterIdLst>
    <p:handoutMasterId r:id="rId33"/>
  </p:handoutMasterIdLst>
  <p:sldIdLst>
    <p:sldId id="294" r:id="rId3"/>
    <p:sldId id="256" r:id="rId4"/>
    <p:sldId id="296" r:id="rId5"/>
    <p:sldId id="297" r:id="rId6"/>
    <p:sldId id="303" r:id="rId7"/>
    <p:sldId id="314" r:id="rId8"/>
    <p:sldId id="316" r:id="rId9"/>
    <p:sldId id="315" r:id="rId10"/>
    <p:sldId id="317" r:id="rId11"/>
    <p:sldId id="321" r:id="rId12"/>
    <p:sldId id="298" r:id="rId13"/>
    <p:sldId id="304" r:id="rId14"/>
    <p:sldId id="305" r:id="rId15"/>
    <p:sldId id="306" r:id="rId16"/>
    <p:sldId id="307" r:id="rId17"/>
    <p:sldId id="308" r:id="rId18"/>
    <p:sldId id="299" r:id="rId19"/>
    <p:sldId id="309" r:id="rId20"/>
    <p:sldId id="310" r:id="rId21"/>
    <p:sldId id="311" r:id="rId22"/>
    <p:sldId id="312" r:id="rId23"/>
    <p:sldId id="301" r:id="rId24"/>
    <p:sldId id="313" r:id="rId25"/>
    <p:sldId id="302" r:id="rId26"/>
    <p:sldId id="264" r:id="rId27"/>
    <p:sldId id="318" r:id="rId28"/>
    <p:sldId id="319" r:id="rId29"/>
    <p:sldId id="320" r:id="rId30"/>
    <p:sldId id="323" r:id="rId31"/>
  </p:sldIdLst>
  <p:sldSz cx="18288000" cy="10287000"/>
  <p:notesSz cx="6858000" cy="9144000"/>
  <p:embeddedFontLst>
    <p:embeddedFont>
      <p:font typeface="#9Slide07 IcielCrocante" panose="020B0604020202020204" charset="0"/>
      <p:regular r:id="rId34"/>
    </p:embeddedFont>
    <p:embeddedFont>
      <p:font typeface="Agrandir Medium" panose="020B0604020202020204" charset="0"/>
      <p:regular r:id="rId35"/>
    </p:embeddedFont>
    <p:embeddedFont>
      <p:font typeface="Bellota Text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Lucida Bright" panose="02040602050505020304" pitchFamily="18" charset="0"/>
      <p:regular r:id="rId48"/>
      <p:bold r:id="rId49"/>
      <p:italic r:id="rId50"/>
      <p:boldItalic r:id="rId51"/>
    </p:embeddedFont>
    <p:embeddedFont>
      <p:font typeface="Yusei Magic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2"/>
    <a:srgbClr val="70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2" autoAdjust="0"/>
    <p:restoredTop sz="83842" autoAdjust="0"/>
  </p:normalViewPr>
  <p:slideViewPr>
    <p:cSldViewPr>
      <p:cViewPr varScale="1">
        <p:scale>
          <a:sx n="64" d="100"/>
          <a:sy n="64" d="100"/>
        </p:scale>
        <p:origin x="75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77"/>
    </p:cViewPr>
  </p:sorter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8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69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01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7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50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86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66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60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2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9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86DC1F0-CC37-4359-9ED0-B107D5647582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9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60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openxmlformats.org/officeDocument/2006/relationships/image" Target="../media/image8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svg"/><Relationship Id="rId11" Type="http://schemas.openxmlformats.org/officeDocument/2006/relationships/image" Target="../media/image80.jpeg"/><Relationship Id="rId5" Type="http://schemas.openxmlformats.org/officeDocument/2006/relationships/image" Target="../media/image1.png"/><Relationship Id="rId15" Type="http://schemas.openxmlformats.org/officeDocument/2006/relationships/image" Target="../media/image84.jpeg"/><Relationship Id="rId10" Type="http://schemas.openxmlformats.org/officeDocument/2006/relationships/image" Target="../media/image31.svg"/><Relationship Id="rId4" Type="http://schemas.openxmlformats.org/officeDocument/2006/relationships/image" Target="../media/image77.svg"/><Relationship Id="rId9" Type="http://schemas.openxmlformats.org/officeDocument/2006/relationships/image" Target="../media/image30.png"/><Relationship Id="rId14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2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5" Type="http://schemas.openxmlformats.org/officeDocument/2006/relationships/image" Target="../media/image86.png"/><Relationship Id="rId10" Type="http://schemas.openxmlformats.org/officeDocument/2006/relationships/image" Target="../media/image76.png"/><Relationship Id="rId4" Type="http://schemas.openxmlformats.org/officeDocument/2006/relationships/image" Target="../media/image78.png"/><Relationship Id="rId9" Type="http://schemas.openxmlformats.org/officeDocument/2006/relationships/image" Target="../media/image81.jpeg"/><Relationship Id="rId14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8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jpeg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jpeg"/><Relationship Id="rId1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55.jpe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57" y="190500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52229" y="8849962"/>
            <a:ext cx="3934785" cy="14709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B6A334-2D22-D606-B973-54C9081B7D86}"/>
              </a:ext>
            </a:extLst>
          </p:cNvPr>
          <p:cNvSpPr/>
          <p:nvPr/>
        </p:nvSpPr>
        <p:spPr>
          <a:xfrm>
            <a:off x="1917470" y="39403"/>
            <a:ext cx="15181677" cy="629867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What are you going to do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05244" y="8816089"/>
            <a:ext cx="4207355" cy="1470911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2556" y="8550666"/>
            <a:ext cx="1926834" cy="19268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244" y="1126783"/>
            <a:ext cx="8306555" cy="507606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E9B1A7C-8E05-82BE-56A9-F58E0BE36201}"/>
              </a:ext>
            </a:extLst>
          </p:cNvPr>
          <p:cNvSpPr/>
          <p:nvPr/>
        </p:nvSpPr>
        <p:spPr>
          <a:xfrm>
            <a:off x="12548711" y="6754218"/>
            <a:ext cx="3385447" cy="149329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p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lay the piano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F9AD2A-A394-10FE-C76B-46A343046F20}"/>
              </a:ext>
            </a:extLst>
          </p:cNvPr>
          <p:cNvSpPr/>
          <p:nvPr/>
        </p:nvSpPr>
        <p:spPr>
          <a:xfrm>
            <a:off x="2895600" y="6754217"/>
            <a:ext cx="3460919" cy="151919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p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ractice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swimming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A0B40F-A5AE-1F9B-3018-F44FF5590DB7}"/>
              </a:ext>
            </a:extLst>
          </p:cNvPr>
          <p:cNvSpPr/>
          <p:nvPr/>
        </p:nvSpPr>
        <p:spPr>
          <a:xfrm>
            <a:off x="7735979" y="6780124"/>
            <a:ext cx="3576100" cy="149329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t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ake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some photos</a:t>
            </a: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980655" y="6480096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482556" y="6503319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7276944" y="6422100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77A019A-473C-E061-2A21-09DB75FA11C8}"/>
              </a:ext>
            </a:extLst>
          </p:cNvPr>
          <p:cNvSpPr/>
          <p:nvPr/>
        </p:nvSpPr>
        <p:spPr>
          <a:xfrm>
            <a:off x="4419823" y="9145049"/>
            <a:ext cx="10549407" cy="91630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play the piano.</a:t>
            </a:r>
          </a:p>
        </p:txBody>
      </p:sp>
    </p:spTree>
    <p:extLst>
      <p:ext uri="{BB962C8B-B14F-4D97-AF65-F5344CB8AC3E}">
        <p14:creationId xmlns:p14="http://schemas.microsoft.com/office/powerpoint/2010/main" val="16987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7727932" y="603733"/>
            <a:ext cx="1677405" cy="9079531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6843387" y="1369772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6934200" y="1485900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3734205" y="4312591"/>
            <a:ext cx="9524566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 </a:t>
            </a: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and circle.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0F85-C247-2709-8DC2-8B8D0D53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4" y="1033029"/>
            <a:ext cx="17449800" cy="2286000"/>
          </a:xfrm>
        </p:spPr>
        <p:txBody>
          <a:bodyPr/>
          <a:lstStyle/>
          <a:p>
            <a:r>
              <a:rPr lang="en-US" dirty="0"/>
              <a:t>What place can you see in each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16BDD-5208-8E55-112E-35A04CFF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>
          <a:xfrm>
            <a:off x="0" y="2476500"/>
            <a:ext cx="17268825" cy="472440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8A86EB75-B3BE-C9B7-EDC0-2641A4793D20}"/>
              </a:ext>
            </a:extLst>
          </p:cNvPr>
          <p:cNvSpPr txBox="1"/>
          <p:nvPr/>
        </p:nvSpPr>
        <p:spPr>
          <a:xfrm>
            <a:off x="304800" y="7200900"/>
            <a:ext cx="4267199" cy="996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704940"/>
                </a:solidFill>
                <a:latin typeface="Lucida Bright" panose="02040602050505020304" pitchFamily="18" charset="0"/>
              </a:rPr>
              <a:t>a beach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62FBD6A-82D4-792C-39BA-4358C113E0DD}"/>
              </a:ext>
            </a:extLst>
          </p:cNvPr>
          <p:cNvSpPr txBox="1"/>
          <p:nvPr/>
        </p:nvSpPr>
        <p:spPr>
          <a:xfrm>
            <a:off x="6781800" y="7132020"/>
            <a:ext cx="4267199" cy="96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704940"/>
                </a:solidFill>
                <a:latin typeface="Lucida Bright" panose="02040602050505020304" pitchFamily="18" charset="0"/>
              </a:rPr>
              <a:t>an eco-farm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1B1D40-FDF9-0196-9361-7B74D2509F99}"/>
              </a:ext>
            </a:extLst>
          </p:cNvPr>
          <p:cNvSpPr txBox="1"/>
          <p:nvPr/>
        </p:nvSpPr>
        <p:spPr>
          <a:xfrm>
            <a:off x="12344400" y="7154733"/>
            <a:ext cx="57912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Phong Nha Cave</a:t>
            </a:r>
          </a:p>
        </p:txBody>
      </p:sp>
    </p:spTree>
    <p:extLst>
      <p:ext uri="{BB962C8B-B14F-4D97-AF65-F5344CB8AC3E}">
        <p14:creationId xmlns:p14="http://schemas.microsoft.com/office/powerpoint/2010/main" val="16564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0F85-C247-2709-8DC2-8B8D0D53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09650"/>
            <a:ext cx="17907000" cy="2286000"/>
          </a:xfrm>
        </p:spPr>
        <p:txBody>
          <a:bodyPr/>
          <a:lstStyle/>
          <a:p>
            <a:r>
              <a:rPr lang="en-US" dirty="0"/>
              <a:t>What activity can you see in each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16BDD-5208-8E55-112E-35A04CFF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1695"/>
          <a:stretch/>
        </p:blipFill>
        <p:spPr>
          <a:xfrm>
            <a:off x="190500" y="2400300"/>
            <a:ext cx="17640299" cy="449462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8A86EB75-B3BE-C9B7-EDC0-2641A4793D20}"/>
              </a:ext>
            </a:extLst>
          </p:cNvPr>
          <p:cNvSpPr txBox="1"/>
          <p:nvPr/>
        </p:nvSpPr>
        <p:spPr>
          <a:xfrm>
            <a:off x="304800" y="6969249"/>
            <a:ext cx="4267199" cy="96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704940"/>
                </a:solidFill>
                <a:latin typeface="Lucida Bright" panose="02040602050505020304" pitchFamily="18" charset="0"/>
              </a:rPr>
              <a:t>fishing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62FBD6A-82D4-792C-39BA-4358C113E0DD}"/>
              </a:ext>
            </a:extLst>
          </p:cNvPr>
          <p:cNvSpPr txBox="1"/>
          <p:nvPr/>
        </p:nvSpPr>
        <p:spPr>
          <a:xfrm>
            <a:off x="5962649" y="6900884"/>
            <a:ext cx="6096000" cy="96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704940"/>
                </a:solidFill>
                <a:latin typeface="Lucida Bright" panose="02040602050505020304" pitchFamily="18" charset="0"/>
              </a:rPr>
              <a:t>playing the guitar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1B1D40-FDF9-0196-9361-7B74D2509F99}"/>
              </a:ext>
            </a:extLst>
          </p:cNvPr>
          <p:cNvSpPr txBox="1"/>
          <p:nvPr/>
        </p:nvSpPr>
        <p:spPr>
          <a:xfrm>
            <a:off x="12872357" y="6838157"/>
            <a:ext cx="54483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join a judo club</a:t>
            </a:r>
          </a:p>
        </p:txBody>
      </p:sp>
    </p:spTree>
    <p:extLst>
      <p:ext uri="{BB962C8B-B14F-4D97-AF65-F5344CB8AC3E}">
        <p14:creationId xmlns:p14="http://schemas.microsoft.com/office/powerpoint/2010/main" val="38849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71EE-0580-CABD-F3CC-EEE32072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circle.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D60C8-4A63-F3EA-C1F3-E811E70D7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973384"/>
            <a:ext cx="17040225" cy="3913315"/>
          </a:xfrm>
          <a:prstGeom prst="rect">
            <a:avLst/>
          </a:prstGeom>
        </p:spPr>
      </p:pic>
      <p:pic>
        <p:nvPicPr>
          <p:cNvPr id="5" name="Track 98">
            <a:hlinkClick r:id="" action="ppaction://media"/>
            <a:extLst>
              <a:ext uri="{FF2B5EF4-FFF2-40B4-BE49-F238E27FC236}">
                <a16:creationId xmlns:a16="http://schemas.microsoft.com/office/drawing/2014/main" id="{5BBB6D42-7921-071F-B56A-0DF66FBE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79.8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7800" y="923420"/>
            <a:ext cx="1311275" cy="1311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564F4-8658-2D6E-C59C-D23483306B82}"/>
              </a:ext>
            </a:extLst>
          </p:cNvPr>
          <p:cNvSpPr txBox="1"/>
          <p:nvPr/>
        </p:nvSpPr>
        <p:spPr>
          <a:xfrm>
            <a:off x="381000" y="2718137"/>
            <a:ext cx="16301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i="0" u="none" strike="noStrike" baseline="0">
                <a:latin typeface="Comic Sans MS" panose="030F0702030302020204" pitchFamily="66" charset="0"/>
              </a:rPr>
              <a:t>1. </a:t>
            </a:r>
            <a:r>
              <a:rPr lang="en-GB" sz="6000" b="0" i="0" u="none" strike="noStrike" baseline="0">
                <a:latin typeface="Comic Sans MS" panose="030F0702030302020204" pitchFamily="66" charset="0"/>
              </a:rPr>
              <a:t>Where is Nam going to visit this summer?</a:t>
            </a:r>
            <a:endParaRPr lang="vi-VN" sz="6000"/>
          </a:p>
        </p:txBody>
      </p:sp>
    </p:spTree>
    <p:extLst>
      <p:ext uri="{BB962C8B-B14F-4D97-AF65-F5344CB8AC3E}">
        <p14:creationId xmlns:p14="http://schemas.microsoft.com/office/powerpoint/2010/main" val="37125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71EE-0580-CABD-F3CC-EEE32072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</a:t>
            </a:r>
            <a:r>
              <a:rPr lang="en-US"/>
              <a:t>and circle.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D60C8-4A63-F3EA-C1F3-E811E70D7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887" y="4152900"/>
            <a:ext cx="17040225" cy="3810000"/>
          </a:xfrm>
          <a:prstGeom prst="rect">
            <a:avLst/>
          </a:prstGeom>
        </p:spPr>
      </p:pic>
      <p:pic>
        <p:nvPicPr>
          <p:cNvPr id="5" name="Track 98">
            <a:hlinkClick r:id="" action="ppaction://media"/>
            <a:extLst>
              <a:ext uri="{FF2B5EF4-FFF2-40B4-BE49-F238E27FC236}">
                <a16:creationId xmlns:a16="http://schemas.microsoft.com/office/drawing/2014/main" id="{5BBB6D42-7921-071F-B56A-0DF66FBE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78" end="0.8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7800" y="923420"/>
            <a:ext cx="1311275" cy="1311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BCF4E-5468-1683-B604-4200BD553588}"/>
              </a:ext>
            </a:extLst>
          </p:cNvPr>
          <p:cNvSpPr txBox="1"/>
          <p:nvPr/>
        </p:nvSpPr>
        <p:spPr>
          <a:xfrm>
            <a:off x="623887" y="2896010"/>
            <a:ext cx="14721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i="0" u="none" strike="noStrike" baseline="0">
                <a:latin typeface="Comic Sans MS" panose="030F0702030302020204" pitchFamily="66" charset="0"/>
              </a:rPr>
              <a:t>2. </a:t>
            </a:r>
            <a:r>
              <a:rPr lang="en-GB" sz="6000" b="0" i="0" u="none" strike="noStrike" baseline="0">
                <a:latin typeface="Comic Sans MS" panose="030F0702030302020204" pitchFamily="66" charset="0"/>
              </a:rPr>
              <a:t>What is Bill going to do this summer?</a:t>
            </a:r>
            <a:endParaRPr lang="vi-VN" sz="6000"/>
          </a:p>
        </p:txBody>
      </p:sp>
    </p:spTree>
    <p:extLst>
      <p:ext uri="{BB962C8B-B14F-4D97-AF65-F5344CB8AC3E}">
        <p14:creationId xmlns:p14="http://schemas.microsoft.com/office/powerpoint/2010/main" val="39407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71EE-0580-CABD-F3CC-EEE32072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882" y="390525"/>
            <a:ext cx="13258800" cy="1143000"/>
          </a:xfrm>
        </p:spPr>
        <p:txBody>
          <a:bodyPr/>
          <a:lstStyle/>
          <a:p>
            <a:r>
              <a:rPr lang="en-US" dirty="0"/>
              <a:t>Let’s check!</a:t>
            </a:r>
          </a:p>
        </p:txBody>
      </p:sp>
      <p:pic>
        <p:nvPicPr>
          <p:cNvPr id="5" name="Track 98">
            <a:hlinkClick r:id="" action="ppaction://media"/>
            <a:extLst>
              <a:ext uri="{FF2B5EF4-FFF2-40B4-BE49-F238E27FC236}">
                <a16:creationId xmlns:a16="http://schemas.microsoft.com/office/drawing/2014/main" id="{5BBB6D42-7921-071F-B56A-0DF66FBE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00" y="306387"/>
            <a:ext cx="1311275" cy="13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573D87-6A65-5871-4C07-9EF0E99B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8" y="6667049"/>
            <a:ext cx="17690394" cy="3229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7913F-E327-B582-C2E0-41705D230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506" y="2534035"/>
            <a:ext cx="17747552" cy="31913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061B7CE-2192-EB10-6951-50014F868A36}"/>
              </a:ext>
            </a:extLst>
          </p:cNvPr>
          <p:cNvSpPr/>
          <p:nvPr/>
        </p:nvSpPr>
        <p:spPr>
          <a:xfrm>
            <a:off x="6477000" y="2363052"/>
            <a:ext cx="1311275" cy="1311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78F1E1-3909-7D3F-4C2D-940DAD961506}"/>
              </a:ext>
            </a:extLst>
          </p:cNvPr>
          <p:cNvSpPr/>
          <p:nvPr/>
        </p:nvSpPr>
        <p:spPr>
          <a:xfrm>
            <a:off x="12725400" y="6450293"/>
            <a:ext cx="1344969" cy="1311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FCBBEE-FB22-69F5-E0D8-873FF5AAF9EF}"/>
              </a:ext>
            </a:extLst>
          </p:cNvPr>
          <p:cNvSpPr txBox="1"/>
          <p:nvPr/>
        </p:nvSpPr>
        <p:spPr>
          <a:xfrm>
            <a:off x="292422" y="1710701"/>
            <a:ext cx="163018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b="1" i="0" u="none" strike="noStrike" baseline="0">
                <a:latin typeface="Comic Sans MS" panose="030F0702030302020204" pitchFamily="66" charset="0"/>
              </a:rPr>
              <a:t>1. </a:t>
            </a:r>
            <a:r>
              <a:rPr lang="en-GB" sz="5000" b="0" i="0" u="none" strike="noStrike" baseline="0">
                <a:latin typeface="Comic Sans MS" panose="030F0702030302020204" pitchFamily="66" charset="0"/>
              </a:rPr>
              <a:t>Where is Nam going to visit this summer?</a:t>
            </a:r>
            <a:endParaRPr lang="vi-VN" sz="5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85D3C8-97EE-31E2-9F1B-CC9C4BB6EB3B}"/>
              </a:ext>
            </a:extLst>
          </p:cNvPr>
          <p:cNvSpPr txBox="1"/>
          <p:nvPr/>
        </p:nvSpPr>
        <p:spPr>
          <a:xfrm>
            <a:off x="287506" y="5942111"/>
            <a:ext cx="147213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b="1" i="0" u="none" strike="noStrike" baseline="0">
                <a:latin typeface="Comic Sans MS" panose="030F0702030302020204" pitchFamily="66" charset="0"/>
              </a:rPr>
              <a:t>2. </a:t>
            </a:r>
            <a:r>
              <a:rPr lang="en-GB" sz="5000" b="0" i="0" u="none" strike="noStrike" baseline="0">
                <a:latin typeface="Comic Sans MS" panose="030F0702030302020204" pitchFamily="66" charset="0"/>
              </a:rPr>
              <a:t>What is Bill going to do this summer?</a:t>
            </a:r>
            <a:endParaRPr lang="vi-VN" sz="5000"/>
          </a:p>
        </p:txBody>
      </p:sp>
    </p:spTree>
    <p:extLst>
      <p:ext uri="{BB962C8B-B14F-4D97-AF65-F5344CB8AC3E}">
        <p14:creationId xmlns:p14="http://schemas.microsoft.com/office/powerpoint/2010/main" val="12905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1744300" y="418683"/>
            <a:ext cx="1600966" cy="888580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106825" y="4109541"/>
            <a:ext cx="998218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Read </a:t>
            </a:r>
            <a:r>
              <a:rPr lang="en-US" sz="7000" b="1" kern="0">
                <a:solidFill>
                  <a:srgbClr val="704940"/>
                </a:solidFill>
                <a:latin typeface="Comic Sans MS" panose="030F0702030302020204" pitchFamily="66" charset="0"/>
              </a:rPr>
              <a:t>and complete.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0A3DB08-98A8-4A2D-AC47-79154125C25F}"/>
              </a:ext>
            </a:extLst>
          </p:cNvPr>
          <p:cNvSpPr/>
          <p:nvPr/>
        </p:nvSpPr>
        <p:spPr>
          <a:xfrm rot="18840541" flipH="1">
            <a:off x="524375" y="4229246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86AD7E-89EA-B345-A422-FC876BD8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94811"/>
            <a:ext cx="17145000" cy="1579058"/>
          </a:xfrm>
        </p:spPr>
        <p:txBody>
          <a:bodyPr/>
          <a:lstStyle/>
          <a:p>
            <a:r>
              <a:rPr lang="en-US" dirty="0"/>
              <a:t>What place can you see in each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66592-F455-BAC7-4402-C8D2652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373" y="2773870"/>
            <a:ext cx="5856831" cy="4608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64624-7485-A195-22B9-B93A0A89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3771" y="3126294"/>
            <a:ext cx="7362388" cy="4608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595DC5-5768-11DF-8023-FA57D6335964}"/>
              </a:ext>
            </a:extLst>
          </p:cNvPr>
          <p:cNvSpPr txBox="1"/>
          <p:nvPr/>
        </p:nvSpPr>
        <p:spPr>
          <a:xfrm>
            <a:off x="1178841" y="7734300"/>
            <a:ext cx="51816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a music club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93C4ED-E601-964B-8314-79A6FA8C1383}"/>
              </a:ext>
            </a:extLst>
          </p:cNvPr>
          <p:cNvSpPr txBox="1"/>
          <p:nvPr/>
        </p:nvSpPr>
        <p:spPr>
          <a:xfrm>
            <a:off x="10896600" y="7734300"/>
            <a:ext cx="51816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an eco-farm</a:t>
            </a:r>
          </a:p>
        </p:txBody>
      </p:sp>
    </p:spTree>
    <p:extLst>
      <p:ext uri="{BB962C8B-B14F-4D97-AF65-F5344CB8AC3E}">
        <p14:creationId xmlns:p14="http://schemas.microsoft.com/office/powerpoint/2010/main" val="23974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86AD7E-89EA-B345-A422-FC876BD8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66700"/>
            <a:ext cx="12039600" cy="1579058"/>
          </a:xfrm>
        </p:spPr>
        <p:txBody>
          <a:bodyPr/>
          <a:lstStyle/>
          <a:p>
            <a:r>
              <a:rPr lang="en-US" dirty="0"/>
              <a:t>What activity can you see in each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66592-F455-BAC7-4402-C8D2652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2994490"/>
            <a:ext cx="5943600" cy="4646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64624-7485-A195-22B9-B93A0A89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800" y="3010853"/>
            <a:ext cx="7115175" cy="4723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595DC5-5768-11DF-8023-FA57D6335964}"/>
              </a:ext>
            </a:extLst>
          </p:cNvPr>
          <p:cNvSpPr txBox="1"/>
          <p:nvPr/>
        </p:nvSpPr>
        <p:spPr>
          <a:xfrm>
            <a:off x="1178841" y="7734300"/>
            <a:ext cx="51816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play the piano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93C4ED-E601-964B-8314-79A6FA8C1383}"/>
              </a:ext>
            </a:extLst>
          </p:cNvPr>
          <p:cNvSpPr txBox="1"/>
          <p:nvPr/>
        </p:nvSpPr>
        <p:spPr>
          <a:xfrm>
            <a:off x="10896600" y="7734300"/>
            <a:ext cx="62484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grow vegetables</a:t>
            </a:r>
          </a:p>
        </p:txBody>
      </p:sp>
    </p:spTree>
    <p:extLst>
      <p:ext uri="{BB962C8B-B14F-4D97-AF65-F5344CB8AC3E}">
        <p14:creationId xmlns:p14="http://schemas.microsoft.com/office/powerpoint/2010/main" val="21798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 dirty="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79" y="5096927"/>
            <a:ext cx="6959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2 - Period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4F15C-1B19-CBB2-43DC-311AF34C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90500"/>
            <a:ext cx="13258800" cy="1143000"/>
          </a:xfrm>
        </p:spPr>
        <p:txBody>
          <a:bodyPr/>
          <a:lstStyle/>
          <a:p>
            <a:r>
              <a:rPr lang="en-US"/>
              <a:t>Read and complete.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D8526D-3C4F-8C1F-7D6F-0FC5F034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599" y="1562101"/>
            <a:ext cx="7391401" cy="6934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D4B71A-046C-6F3C-FD46-3E5CBAC0DD51}"/>
              </a:ext>
            </a:extLst>
          </p:cNvPr>
          <p:cNvSpPr txBox="1"/>
          <p:nvPr/>
        </p:nvSpPr>
        <p:spPr>
          <a:xfrm>
            <a:off x="0" y="2324100"/>
            <a:ext cx="105156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l">
              <a:buAutoNum type="arabicPeriod"/>
            </a:pPr>
            <a:r>
              <a:rPr lang="en-GB" sz="4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A: </a:t>
            </a:r>
            <a:r>
              <a:rPr lang="en-GB" sz="4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What are you going to do this </a:t>
            </a:r>
          </a:p>
          <a:p>
            <a:pPr algn="l"/>
            <a:r>
              <a:rPr lang="en-GB" sz="4400" dirty="0">
                <a:solidFill>
                  <a:srgbClr val="000000"/>
                </a:solidFill>
                <a:latin typeface="Lucida Bright" panose="02040602050505020304" pitchFamily="18" charset="0"/>
              </a:rPr>
              <a:t>         summer?</a:t>
            </a:r>
          </a:p>
          <a:p>
            <a:pPr algn="l"/>
            <a:r>
              <a:rPr lang="en-GB" sz="4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   B:  </a:t>
            </a:r>
            <a:r>
              <a:rPr lang="en-GB" sz="4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I’m </a:t>
            </a:r>
            <a:r>
              <a:rPr lang="en-GB" sz="4400" b="0" i="0" u="none" strike="noStrike" baseline="0" dirty="0">
                <a:latin typeface="Lucida Bright" panose="02040602050505020304" pitchFamily="18" charset="0"/>
              </a:rPr>
              <a:t>going to join _____________.</a:t>
            </a:r>
          </a:p>
          <a:p>
            <a:pPr algn="l"/>
            <a:r>
              <a:rPr lang="en-GB" sz="4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   A: </a:t>
            </a:r>
            <a:r>
              <a:rPr lang="en-GB" sz="4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That sounds fun! What are 	  	 </a:t>
            </a:r>
          </a:p>
          <a:p>
            <a:r>
              <a:rPr lang="en-GB" sz="4400" dirty="0">
                <a:solidFill>
                  <a:srgbClr val="000000"/>
                </a:solidFill>
                <a:latin typeface="Lucida Bright" panose="02040602050505020304" pitchFamily="18" charset="0"/>
              </a:rPr>
              <a:t>         you going to learn to play?</a:t>
            </a:r>
          </a:p>
          <a:p>
            <a:pPr algn="l"/>
            <a:r>
              <a:rPr lang="en-GB" sz="4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   B:  </a:t>
            </a:r>
            <a:r>
              <a:rPr lang="en-GB" sz="4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I’m going </a:t>
            </a:r>
            <a:r>
              <a:rPr lang="en-GB" sz="4400" b="0" i="0" u="none" strike="noStrike" baseline="0" dirty="0">
                <a:latin typeface="Lucida Bright" panose="02040602050505020304" pitchFamily="18" charset="0"/>
              </a:rPr>
              <a:t>to learn to play the 	</a:t>
            </a:r>
          </a:p>
          <a:p>
            <a:r>
              <a:rPr lang="en-GB" sz="4400" dirty="0">
                <a:latin typeface="Lucida Bright" panose="02040602050505020304" pitchFamily="18" charset="0"/>
              </a:rPr>
              <a:t>         _______.</a:t>
            </a:r>
            <a:endParaRPr lang="vi-VN" sz="4400" dirty="0"/>
          </a:p>
          <a:p>
            <a:pPr algn="l"/>
            <a:endParaRPr lang="vi-VN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0DF02-B27E-546C-F9CA-FA4229E63236}"/>
              </a:ext>
            </a:extLst>
          </p:cNvPr>
          <p:cNvSpPr txBox="1"/>
          <p:nvPr/>
        </p:nvSpPr>
        <p:spPr>
          <a:xfrm>
            <a:off x="5638800" y="3314700"/>
            <a:ext cx="47244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</a:rPr>
              <a:t>a music club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E42B2-F746-5CED-02D0-FC1701C0DE6C}"/>
              </a:ext>
            </a:extLst>
          </p:cNvPr>
          <p:cNvSpPr txBox="1"/>
          <p:nvPr/>
        </p:nvSpPr>
        <p:spPr>
          <a:xfrm>
            <a:off x="1219200" y="6057900"/>
            <a:ext cx="28194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Lucida Bright" panose="02040602050505020304" pitchFamily="18" charset="0"/>
              </a:rPr>
              <a:t>piano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2FC427-B695-6640-45E1-42493882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4809888"/>
            <a:ext cx="9448800" cy="55967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CDDD97-15AE-ED7B-57EE-CD08ED5C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14837"/>
            <a:ext cx="13258800" cy="1143000"/>
          </a:xfrm>
        </p:spPr>
        <p:txBody>
          <a:bodyPr/>
          <a:lstStyle/>
          <a:p>
            <a:r>
              <a:rPr lang="en-US"/>
              <a:t>Read and complete.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A9F17-253D-5C71-0057-4A726771B82A}"/>
              </a:ext>
            </a:extLst>
          </p:cNvPr>
          <p:cNvSpPr txBox="1"/>
          <p:nvPr/>
        </p:nvSpPr>
        <p:spPr>
          <a:xfrm>
            <a:off x="0" y="2247900"/>
            <a:ext cx="1676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2. </a:t>
            </a:r>
            <a:r>
              <a:rPr lang="en-GB" sz="5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A: </a:t>
            </a:r>
            <a:r>
              <a:rPr lang="vi-VN" sz="5400" b="0" i="0" u="none" strike="noStrike" baseline="0" dirty="0">
                <a:latin typeface="ArialMT"/>
              </a:rPr>
              <a:t>______</a:t>
            </a:r>
            <a:r>
              <a:rPr lang="en-GB" sz="5400" b="0" i="0" u="none" strike="noStrike" baseline="0" dirty="0">
                <a:latin typeface="Lucida Bright" panose="02040602050505020304" pitchFamily="18" charset="0"/>
              </a:rPr>
              <a:t> are you going to </a:t>
            </a:r>
            <a:r>
              <a:rPr lang="en-GB" sz="5400" dirty="0">
                <a:latin typeface="Lucida Bright" panose="02040602050505020304" pitchFamily="18" charset="0"/>
              </a:rPr>
              <a:t>visit this summer?</a:t>
            </a:r>
          </a:p>
          <a:p>
            <a:pPr algn="l"/>
            <a:r>
              <a:rPr lang="en-GB" sz="5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   B:  </a:t>
            </a:r>
            <a:r>
              <a:rPr lang="en-GB" sz="5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I’m </a:t>
            </a:r>
            <a:r>
              <a:rPr lang="en-GB" sz="5400" b="0" i="0" u="none" strike="noStrike" baseline="0" dirty="0">
                <a:latin typeface="Lucida Bright" panose="02040602050505020304" pitchFamily="18" charset="0"/>
              </a:rPr>
              <a:t>going to visit an </a:t>
            </a:r>
            <a:r>
              <a:rPr lang="vi-VN" sz="5400" b="0" i="0" u="none" strike="noStrike" baseline="0" dirty="0">
                <a:latin typeface="ArialMT"/>
              </a:rPr>
              <a:t>_________</a:t>
            </a:r>
            <a:r>
              <a:rPr lang="en-GB" sz="5400" b="0" i="0" u="none" strike="noStrike" baseline="0" dirty="0">
                <a:latin typeface="Lucida Bright" panose="02040602050505020304" pitchFamily="18" charset="0"/>
              </a:rPr>
              <a:t>.</a:t>
            </a:r>
          </a:p>
          <a:p>
            <a:pPr algn="l"/>
            <a:r>
              <a:rPr lang="vi-VN" sz="5400" b="0" i="0" u="none" strike="noStrike" baseline="0" dirty="0">
                <a:solidFill>
                  <a:srgbClr val="F04123"/>
                </a:solidFill>
                <a:latin typeface="ChronicaPro-Regular"/>
              </a:rPr>
              <a:t>    </a:t>
            </a:r>
            <a:r>
              <a:rPr lang="en-US" sz="5400" dirty="0">
                <a:solidFill>
                  <a:srgbClr val="F04123"/>
                </a:solidFill>
                <a:latin typeface="Lucida Bright" panose="020B0604020202020204" charset="0"/>
              </a:rPr>
              <a:t>A:</a:t>
            </a:r>
            <a:r>
              <a:rPr lang="vi-VN" sz="5400" b="0" i="0" u="none" strike="noStrike" baseline="0" dirty="0">
                <a:solidFill>
                  <a:srgbClr val="F04123"/>
                </a:solidFill>
                <a:latin typeface="ChronicaPro-Regular"/>
              </a:rPr>
              <a:t> </a:t>
            </a:r>
            <a:r>
              <a:rPr lang="en-US" sz="5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</a:t>
            </a:r>
            <a:r>
              <a:rPr lang="en-US" sz="5400" b="0" i="0" u="none" strike="noStrike" baseline="0" dirty="0">
                <a:latin typeface="Lucida Bright" panose="02040602050505020304" pitchFamily="18" charset="0"/>
              </a:rPr>
              <a:t>What</a:t>
            </a:r>
            <a:r>
              <a:rPr lang="en-US" sz="5400" b="0" i="0" u="none" strike="noStrike" dirty="0">
                <a:latin typeface="Lucida Bright" panose="02040602050505020304" pitchFamily="18" charset="0"/>
              </a:rPr>
              <a:t> are you </a:t>
            </a:r>
            <a:r>
              <a:rPr lang="vi-VN" sz="5400" b="0" i="0" u="none" strike="noStrike" baseline="0" dirty="0">
                <a:latin typeface="ArialMT"/>
              </a:rPr>
              <a:t>__________</a:t>
            </a:r>
            <a:r>
              <a:rPr lang="en-US" sz="5400" b="0" i="0" u="none" strike="noStrike" baseline="0" dirty="0">
                <a:latin typeface="ArialMT"/>
              </a:rPr>
              <a:t>__</a:t>
            </a:r>
            <a:r>
              <a:rPr lang="vi-VN" sz="5400" b="0" i="0" u="none" strike="noStrike" baseline="0" dirty="0">
                <a:latin typeface="ChronicaPro-Regular"/>
              </a:rPr>
              <a:t>?</a:t>
            </a:r>
          </a:p>
          <a:p>
            <a:r>
              <a:rPr lang="en-GB" sz="5400" dirty="0">
                <a:latin typeface="Lucida Bright" panose="02040602050505020304" pitchFamily="18" charset="0"/>
              </a:rPr>
              <a:t>    </a:t>
            </a:r>
            <a:r>
              <a:rPr lang="en-GB" sz="5400" b="0" i="0" u="none" strike="noStrike" baseline="0" dirty="0">
                <a:solidFill>
                  <a:srgbClr val="FF0000"/>
                </a:solidFill>
                <a:latin typeface="Lucida Bright" panose="02040602050505020304" pitchFamily="18" charset="0"/>
              </a:rPr>
              <a:t>B:</a:t>
            </a:r>
            <a:r>
              <a:rPr lang="en-GB" sz="5400" b="0" i="0" u="none" strike="noStrike" baseline="0" dirty="0">
                <a:latin typeface="Lucida Bright" panose="02040602050505020304" pitchFamily="18" charset="0"/>
              </a:rPr>
              <a:t>  I’m going to grow </a:t>
            </a:r>
            <a:r>
              <a:rPr lang="en-GB" sz="5400" dirty="0">
                <a:solidFill>
                  <a:srgbClr val="000000"/>
                </a:solidFill>
                <a:latin typeface="Lucida Bright" panose="02040602050505020304" pitchFamily="18" charset="0"/>
              </a:rPr>
              <a:t>vegetables there.  </a:t>
            </a:r>
            <a:r>
              <a:rPr lang="en-GB" sz="5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	  	</a:t>
            </a:r>
            <a:endParaRPr lang="vi-V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0DF02-B27E-546C-F9CA-FA4229E63236}"/>
              </a:ext>
            </a:extLst>
          </p:cNvPr>
          <p:cNvSpPr txBox="1"/>
          <p:nvPr/>
        </p:nvSpPr>
        <p:spPr>
          <a:xfrm>
            <a:off x="1295400" y="2122145"/>
            <a:ext cx="33528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</a:rPr>
              <a:t>Where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E42B2-F746-5CED-02D0-FC1701C0DE6C}"/>
              </a:ext>
            </a:extLst>
          </p:cNvPr>
          <p:cNvSpPr txBox="1"/>
          <p:nvPr/>
        </p:nvSpPr>
        <p:spPr>
          <a:xfrm>
            <a:off x="8535062" y="2933010"/>
            <a:ext cx="37338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Lucida Bright" panose="02040602050505020304" pitchFamily="18" charset="0"/>
              </a:rPr>
              <a:t>eco-farm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CB2E82-50B6-548F-6BFD-8B488665C32A}"/>
              </a:ext>
            </a:extLst>
          </p:cNvPr>
          <p:cNvSpPr txBox="1"/>
          <p:nvPr/>
        </p:nvSpPr>
        <p:spPr>
          <a:xfrm>
            <a:off x="6510958" y="3762987"/>
            <a:ext cx="4656483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Lucida Bright" panose="02040602050505020304" pitchFamily="18" charset="0"/>
              </a:rPr>
              <a:t>going to do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9081620" y="2144753"/>
            <a:ext cx="1677405" cy="5433661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3292275" y="3263674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3370599" y="3209835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5709996" y="4023119"/>
            <a:ext cx="692713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Let’s </a:t>
            </a:r>
            <a:r>
              <a:rPr lang="en-US" sz="8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play.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5726F8A-26A3-4298-96F8-1056D964E98D}"/>
              </a:ext>
            </a:extLst>
          </p:cNvPr>
          <p:cNvSpPr/>
          <p:nvPr/>
        </p:nvSpPr>
        <p:spPr>
          <a:xfrm>
            <a:off x="1851337" y="626369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3156E-8AB8-8523-1997-DBBAD8EF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4" y="2476500"/>
            <a:ext cx="18141051" cy="7625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32DD4-37F4-978F-453D-9CEA6CF3E2C9}"/>
              </a:ext>
            </a:extLst>
          </p:cNvPr>
          <p:cNvSpPr txBox="1"/>
          <p:nvPr/>
        </p:nvSpPr>
        <p:spPr>
          <a:xfrm>
            <a:off x="2895598" y="1181100"/>
            <a:ext cx="145542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0" b="1" i="0" u="none" strike="noStrike" baseline="0" dirty="0">
                <a:solidFill>
                  <a:srgbClr val="FA9D1C"/>
                </a:solidFill>
                <a:latin typeface="ChronicaPro-Black"/>
              </a:rPr>
              <a:t>Who has more correct answers?</a:t>
            </a:r>
            <a:endParaRPr lang="vi-VN" sz="7000" b="1" dirty="0"/>
          </a:p>
        </p:txBody>
      </p:sp>
      <p:sp>
        <p:nvSpPr>
          <p:cNvPr id="7" name="Google Shape;3940;p35">
            <a:extLst>
              <a:ext uri="{FF2B5EF4-FFF2-40B4-BE49-F238E27FC236}">
                <a16:creationId xmlns:a16="http://schemas.microsoft.com/office/drawing/2014/main" id="{05343072-37C5-FCF5-96A6-0458F3F3334B}"/>
              </a:ext>
            </a:extLst>
          </p:cNvPr>
          <p:cNvSpPr txBox="1">
            <a:spLocks/>
          </p:cNvSpPr>
          <p:nvPr/>
        </p:nvSpPr>
        <p:spPr>
          <a:xfrm rot="237">
            <a:off x="-761974" y="19217"/>
            <a:ext cx="4835162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Let’s </a:t>
            </a:r>
            <a:r>
              <a:rPr lang="en-US" sz="54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play.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AA2F7-6712-B508-3718-C4B53BE99848}"/>
              </a:ext>
            </a:extLst>
          </p:cNvPr>
          <p:cNvSpPr txBox="1"/>
          <p:nvPr/>
        </p:nvSpPr>
        <p:spPr>
          <a:xfrm>
            <a:off x="11963400" y="4000500"/>
            <a:ext cx="5105400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5000" b="0" i="0" u="none" strike="noStrike" baseline="0" dirty="0">
                <a:solidFill>
                  <a:srgbClr val="000000"/>
                </a:solidFill>
                <a:latin typeface="ChronicaPro-Regular"/>
              </a:rPr>
              <a:t>I’m going to </a:t>
            </a:r>
            <a:r>
              <a:rPr lang="vi-VN" sz="5000" b="0" i="0" u="none" strike="noStrike" baseline="0" dirty="0">
                <a:solidFill>
                  <a:srgbClr val="818385"/>
                </a:solidFill>
                <a:latin typeface="ArialMT"/>
              </a:rPr>
              <a:t>___</a:t>
            </a:r>
            <a:r>
              <a:rPr lang="vi-VN" sz="5000" b="0" i="0" u="none" strike="noStrike" baseline="0" dirty="0">
                <a:solidFill>
                  <a:srgbClr val="000000"/>
                </a:solidFill>
                <a:latin typeface="ChronicaPro-Regular"/>
              </a:rPr>
              <a:t>.</a:t>
            </a:r>
            <a:endParaRPr lang="vi-VN" sz="5000" dirty="0"/>
          </a:p>
        </p:txBody>
      </p:sp>
    </p:spTree>
    <p:extLst>
      <p:ext uri="{BB962C8B-B14F-4D97-AF65-F5344CB8AC3E}">
        <p14:creationId xmlns:p14="http://schemas.microsoft.com/office/powerpoint/2010/main" val="38587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373028" y="261732"/>
            <a:ext cx="2439406" cy="7390336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88369" y="1008141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3394571" y="1668964"/>
            <a:ext cx="13796166" cy="122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Fun corner and Wrap-up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228600" y="1008141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6129166" y="3178084"/>
            <a:ext cx="692713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Talk about your summer vacation plans.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61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5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649597">
            <a:off x="399155" y="2949651"/>
            <a:ext cx="5747126" cy="5558007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476D2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38140" r="-5814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476D2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48307" y="1886861"/>
            <a:ext cx="1181333" cy="1430916"/>
          </a:xfrm>
          <a:custGeom>
            <a:avLst/>
            <a:gdLst/>
            <a:ahLst/>
            <a:cxnLst/>
            <a:rect l="l" t="t" r="r" b="b"/>
            <a:pathLst>
              <a:path w="983429" h="1430916">
                <a:moveTo>
                  <a:pt x="0" y="0"/>
                </a:moveTo>
                <a:lnTo>
                  <a:pt x="983429" y="0"/>
                </a:lnTo>
                <a:lnTo>
                  <a:pt x="983429" y="1430915"/>
                </a:lnTo>
                <a:lnTo>
                  <a:pt x="0" y="1430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1384764" y="193245"/>
            <a:ext cx="1636983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Where are you going to visit this summer? </a:t>
            </a:r>
          </a:p>
        </p:txBody>
      </p:sp>
      <p:sp>
        <p:nvSpPr>
          <p:cNvPr id="16" name="TextBox 16"/>
          <p:cNvSpPr txBox="1"/>
          <p:nvPr/>
        </p:nvSpPr>
        <p:spPr>
          <a:xfrm rot="646745">
            <a:off x="631162" y="7386274"/>
            <a:ext cx="4940297" cy="810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Lucida Bright" panose="020B0604020202020204" charset="0"/>
              </a:rPr>
              <a:t>My </a:t>
            </a:r>
            <a:r>
              <a:rPr lang="en-US" sz="4800" dirty="0" err="1">
                <a:solidFill>
                  <a:srgbClr val="FFFFFF"/>
                </a:solidFill>
                <a:latin typeface="Lucida Bright" panose="020B0604020202020204" charset="0"/>
              </a:rPr>
              <a:t>Khe</a:t>
            </a:r>
            <a:r>
              <a:rPr lang="en-US" sz="4800" dirty="0">
                <a:solidFill>
                  <a:srgbClr val="FFFFFF"/>
                </a:solidFill>
                <a:latin typeface="Lucida Bright" panose="020B0604020202020204" charset="0"/>
              </a:rPr>
              <a:t> Beach</a:t>
            </a:r>
          </a:p>
        </p:txBody>
      </p:sp>
      <p:sp>
        <p:nvSpPr>
          <p:cNvPr id="17" name="Freeform 17"/>
          <p:cNvSpPr/>
          <p:nvPr/>
        </p:nvSpPr>
        <p:spPr>
          <a:xfrm>
            <a:off x="5095125" y="8460526"/>
            <a:ext cx="8787304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630158" y="8460526"/>
            <a:ext cx="8787304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594119">
            <a:off x="456413" y="8654388"/>
            <a:ext cx="1845514" cy="1382707"/>
          </a:xfrm>
          <a:custGeom>
            <a:avLst/>
            <a:gdLst/>
            <a:ahLst/>
            <a:cxnLst/>
            <a:rect l="l" t="t" r="r" b="b"/>
            <a:pathLst>
              <a:path w="1536342" h="1382707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1350543" y="8559172"/>
            <a:ext cx="8787304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339575" y="8819860"/>
            <a:ext cx="1632138" cy="1366164"/>
          </a:xfrm>
          <a:custGeom>
            <a:avLst/>
            <a:gdLst/>
            <a:ahLst/>
            <a:cxnLst/>
            <a:rect l="l" t="t" r="r" b="b"/>
            <a:pathLst>
              <a:path w="1358712" h="1366164">
                <a:moveTo>
                  <a:pt x="0" y="0"/>
                </a:moveTo>
                <a:lnTo>
                  <a:pt x="1358712" y="0"/>
                </a:lnTo>
                <a:lnTo>
                  <a:pt x="1358712" y="1366164"/>
                </a:lnTo>
                <a:lnTo>
                  <a:pt x="0" y="13661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61A537D0-769F-BC7F-0F4F-B9A1F8335059}"/>
              </a:ext>
            </a:extLst>
          </p:cNvPr>
          <p:cNvSpPr txBox="1"/>
          <p:nvPr/>
        </p:nvSpPr>
        <p:spPr>
          <a:xfrm>
            <a:off x="1981200" y="1234498"/>
            <a:ext cx="1393074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What are you going to do there?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515863-84B1-6115-1268-ACC2071DDB32}"/>
              </a:ext>
            </a:extLst>
          </p:cNvPr>
          <p:cNvGrpSpPr/>
          <p:nvPr/>
        </p:nvGrpSpPr>
        <p:grpSpPr>
          <a:xfrm>
            <a:off x="11963399" y="3079013"/>
            <a:ext cx="5954081" cy="2310315"/>
            <a:chOff x="11963400" y="3075748"/>
            <a:chExt cx="6096000" cy="2524952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B93F4F3-7757-61DE-6AB5-06B48E230547}"/>
                </a:ext>
              </a:extLst>
            </p:cNvPr>
            <p:cNvSpPr/>
            <p:nvPr/>
          </p:nvSpPr>
          <p:spPr>
            <a:xfrm>
              <a:off x="11963400" y="3172024"/>
              <a:ext cx="6096000" cy="2428676"/>
            </a:xfrm>
            <a:prstGeom prst="wedgeRoundRectCallout">
              <a:avLst>
                <a:gd name="adj1" fmla="val -775"/>
                <a:gd name="adj2" fmla="val 80450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panose="020B0604020202020204" charset="0"/>
              </a:endParaRPr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33635495-9E3F-5D1D-F9BF-A9031B812632}"/>
                </a:ext>
              </a:extLst>
            </p:cNvPr>
            <p:cNvSpPr txBox="1"/>
            <p:nvPr/>
          </p:nvSpPr>
          <p:spPr>
            <a:xfrm>
              <a:off x="12061570" y="3075748"/>
              <a:ext cx="5959448" cy="2039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I’m going to visit </a:t>
              </a:r>
            </a:p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My </a:t>
              </a:r>
              <a:r>
                <a:rPr lang="en-US" sz="5400" dirty="0" err="1">
                  <a:solidFill>
                    <a:srgbClr val="002060"/>
                  </a:solidFill>
                  <a:latin typeface="Lucida Bright" panose="020B0604020202020204" charset="0"/>
                </a:rPr>
                <a:t>Khe</a:t>
              </a: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 beach.</a:t>
              </a:r>
            </a:p>
          </p:txBody>
        </p:sp>
      </p:grpSp>
      <p:pic>
        <p:nvPicPr>
          <p:cNvPr id="1026" name="Picture 2" descr="Little boy face Vectors &amp; Illustrations for Free Download | Freepik">
            <a:extLst>
              <a:ext uri="{FF2B5EF4-FFF2-40B4-BE49-F238E27FC236}">
                <a16:creationId xmlns:a16="http://schemas.microsoft.com/office/drawing/2014/main" id="{5F8697C9-5454-E75B-4A67-F9A60A1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55"/>
            <a:ext cx="1814258" cy="14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id="{B999B40B-3C63-CA40-3E15-D346BF9B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88480" y="5791636"/>
            <a:ext cx="3246884" cy="44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442A4D-4BDE-744B-7566-4ADD661C59E5}"/>
              </a:ext>
            </a:extLst>
          </p:cNvPr>
          <p:cNvGrpSpPr/>
          <p:nvPr/>
        </p:nvGrpSpPr>
        <p:grpSpPr>
          <a:xfrm>
            <a:off x="6207050" y="2902848"/>
            <a:ext cx="6458815" cy="6020947"/>
            <a:chOff x="6714218" y="2332607"/>
            <a:chExt cx="5376794" cy="6020947"/>
          </a:xfrm>
        </p:grpSpPr>
        <p:sp>
          <p:nvSpPr>
            <p:cNvPr id="8" name="Freeform 8"/>
            <p:cNvSpPr/>
            <p:nvPr/>
          </p:nvSpPr>
          <p:spPr>
            <a:xfrm rot="21032365">
              <a:off x="6714218" y="2796659"/>
              <a:ext cx="5053178" cy="5556895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131962">
              <a:off x="10239930" y="2332607"/>
              <a:ext cx="1513688" cy="539423"/>
            </a:xfrm>
            <a:custGeom>
              <a:avLst/>
              <a:gdLst/>
              <a:ahLst/>
              <a:cxnLst/>
              <a:rect l="l" t="t" r="r" b="b"/>
              <a:pathLst>
                <a:path w="1513688" h="539423">
                  <a:moveTo>
                    <a:pt x="0" y="0"/>
                  </a:moveTo>
                  <a:lnTo>
                    <a:pt x="1513687" y="0"/>
                  </a:lnTo>
                  <a:lnTo>
                    <a:pt x="1513687" y="539423"/>
                  </a:lnTo>
                  <a:lnTo>
                    <a:pt x="0" y="53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 rot="21013039">
              <a:off x="7221437" y="7269029"/>
              <a:ext cx="4869575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Lucida Bright" panose="020B0604020202020204" charset="0"/>
                </a:rPr>
                <a:t>practise swimming</a:t>
              </a:r>
            </a:p>
          </p:txBody>
        </p:sp>
        <p:pic>
          <p:nvPicPr>
            <p:cNvPr id="1030" name="Picture 6" descr="30+ Kick Board Swimming Stock Photos, Pictures &amp; Royalty-Free Images -  iStock">
              <a:extLst>
                <a:ext uri="{FF2B5EF4-FFF2-40B4-BE49-F238E27FC236}">
                  <a16:creationId xmlns:a16="http://schemas.microsoft.com/office/drawing/2014/main" id="{D7B48789-5A8B-A2BC-C82E-B7523A687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4" r="4949" b="1349"/>
            <a:stretch/>
          </p:blipFill>
          <p:spPr bwMode="auto">
            <a:xfrm rot="21034966">
              <a:off x="6931118" y="3083172"/>
              <a:ext cx="4590488" cy="411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B0CCBBFC-929B-1B07-2E79-86F65B41C9BA}"/>
              </a:ext>
            </a:extLst>
          </p:cNvPr>
          <p:cNvSpPr/>
          <p:nvPr/>
        </p:nvSpPr>
        <p:spPr>
          <a:xfrm>
            <a:off x="11612759" y="3068459"/>
            <a:ext cx="7158721" cy="2347116"/>
          </a:xfrm>
          <a:prstGeom prst="wedgeRoundRectCallout">
            <a:avLst>
              <a:gd name="adj1" fmla="val -775"/>
              <a:gd name="adj2" fmla="val 8045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I’m going to </a:t>
            </a:r>
          </a:p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practise swimming.</a:t>
            </a:r>
          </a:p>
          <a:p>
            <a:pPr algn="ctr"/>
            <a:endParaRPr lang="en-US" sz="1600" dirty="0">
              <a:latin typeface="Lucida Bright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5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981199" y="283893"/>
            <a:ext cx="1600666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Where are you going to visit this summer? </a:t>
            </a:r>
          </a:p>
        </p:txBody>
      </p:sp>
      <p:sp>
        <p:nvSpPr>
          <p:cNvPr id="17" name="Freeform 17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594119">
            <a:off x="458716" y="8680971"/>
            <a:ext cx="1536342" cy="1382707"/>
          </a:xfrm>
          <a:custGeom>
            <a:avLst/>
            <a:gdLst/>
            <a:ahLst/>
            <a:cxnLst/>
            <a:rect l="l" t="t" r="r" b="b"/>
            <a:pathLst>
              <a:path w="1536342" h="1382707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1350543" y="855917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339575" y="8819860"/>
            <a:ext cx="1358712" cy="1366164"/>
          </a:xfrm>
          <a:custGeom>
            <a:avLst/>
            <a:gdLst/>
            <a:ahLst/>
            <a:cxnLst/>
            <a:rect l="l" t="t" r="r" b="b"/>
            <a:pathLst>
              <a:path w="1358712" h="1366164">
                <a:moveTo>
                  <a:pt x="0" y="0"/>
                </a:moveTo>
                <a:lnTo>
                  <a:pt x="1358712" y="0"/>
                </a:lnTo>
                <a:lnTo>
                  <a:pt x="1358712" y="1366164"/>
                </a:lnTo>
                <a:lnTo>
                  <a:pt x="0" y="136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61A537D0-769F-BC7F-0F4F-B9A1F8335059}"/>
              </a:ext>
            </a:extLst>
          </p:cNvPr>
          <p:cNvSpPr txBox="1"/>
          <p:nvPr/>
        </p:nvSpPr>
        <p:spPr>
          <a:xfrm>
            <a:off x="1981200" y="1234498"/>
            <a:ext cx="14478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What are you going to do there?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515863-84B1-6115-1268-ACC2071DDB32}"/>
              </a:ext>
            </a:extLst>
          </p:cNvPr>
          <p:cNvGrpSpPr/>
          <p:nvPr/>
        </p:nvGrpSpPr>
        <p:grpSpPr>
          <a:xfrm>
            <a:off x="11960143" y="3172024"/>
            <a:ext cx="6096000" cy="2120372"/>
            <a:chOff x="11960143" y="3172024"/>
            <a:chExt cx="6096000" cy="2465281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B93F4F3-7757-61DE-6AB5-06B48E230547}"/>
                </a:ext>
              </a:extLst>
            </p:cNvPr>
            <p:cNvSpPr/>
            <p:nvPr/>
          </p:nvSpPr>
          <p:spPr>
            <a:xfrm>
              <a:off x="11960143" y="3208629"/>
              <a:ext cx="6096000" cy="2428676"/>
            </a:xfrm>
            <a:prstGeom prst="wedgeRoundRectCallout">
              <a:avLst>
                <a:gd name="adj1" fmla="val -4525"/>
                <a:gd name="adj2" fmla="val 84827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33635495-9E3F-5D1D-F9BF-A9031B812632}"/>
                </a:ext>
              </a:extLst>
            </p:cNvPr>
            <p:cNvSpPr txBox="1"/>
            <p:nvPr/>
          </p:nvSpPr>
          <p:spPr>
            <a:xfrm>
              <a:off x="12028419" y="3172024"/>
              <a:ext cx="5959448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I’m going to visit </a:t>
              </a:r>
            </a:p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an eco-farm.</a:t>
              </a:r>
            </a:p>
          </p:txBody>
        </p:sp>
      </p:grpSp>
      <p:pic>
        <p:nvPicPr>
          <p:cNvPr id="1026" name="Picture 2" descr="Little boy face Vectors &amp; Illustrations for Free Download | Freepik">
            <a:extLst>
              <a:ext uri="{FF2B5EF4-FFF2-40B4-BE49-F238E27FC236}">
                <a16:creationId xmlns:a16="http://schemas.microsoft.com/office/drawing/2014/main" id="{5F8697C9-5454-E75B-4A67-F9A60A1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1" y="115252"/>
            <a:ext cx="1510322" cy="14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id="{B999B40B-3C63-CA40-3E15-D346BF9B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88480" y="5791636"/>
            <a:ext cx="2702946" cy="44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B0CCBBFC-929B-1B07-2E79-86F65B41C9BA}"/>
              </a:ext>
            </a:extLst>
          </p:cNvPr>
          <p:cNvSpPr/>
          <p:nvPr/>
        </p:nvSpPr>
        <p:spPr>
          <a:xfrm>
            <a:off x="11915025" y="3108080"/>
            <a:ext cx="6324600" cy="2428676"/>
          </a:xfrm>
          <a:prstGeom prst="wedgeRoundRectCallout">
            <a:avLst>
              <a:gd name="adj1" fmla="val -775"/>
              <a:gd name="adj2" fmla="val 8045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I’m going to</a:t>
            </a:r>
          </a:p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 grow vegetables.</a:t>
            </a:r>
          </a:p>
          <a:p>
            <a:pPr algn="ctr"/>
            <a:endParaRPr lang="en-US" sz="1600" dirty="0">
              <a:latin typeface="Lucida Bright" panose="020B060402020202020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E6B7CE-C158-6BDA-C177-3E56B23F3C4E}"/>
              </a:ext>
            </a:extLst>
          </p:cNvPr>
          <p:cNvGrpSpPr/>
          <p:nvPr/>
        </p:nvGrpSpPr>
        <p:grpSpPr>
          <a:xfrm>
            <a:off x="546750" y="1907448"/>
            <a:ext cx="5215519" cy="6553078"/>
            <a:chOff x="1173078" y="1886861"/>
            <a:chExt cx="4784378" cy="65530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C3CF1B-7476-4BFE-5ADA-853A15412AF2}"/>
                </a:ext>
              </a:extLst>
            </p:cNvPr>
            <p:cNvGrpSpPr/>
            <p:nvPr/>
          </p:nvGrpSpPr>
          <p:grpSpPr>
            <a:xfrm>
              <a:off x="1173078" y="2881423"/>
              <a:ext cx="4784378" cy="5558516"/>
              <a:chOff x="1382280" y="2766221"/>
              <a:chExt cx="4784378" cy="5558516"/>
            </a:xfrm>
          </p:grpSpPr>
          <p:sp>
            <p:nvSpPr>
              <p:cNvPr id="3" name="Freeform 3"/>
              <p:cNvSpPr/>
              <p:nvPr/>
            </p:nvSpPr>
            <p:spPr>
              <a:xfrm rot="649597">
                <a:off x="1382280" y="2766221"/>
                <a:ext cx="4760988" cy="5556895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Freeform 5"/>
              <p:cNvSpPr/>
              <p:nvPr/>
            </p:nvSpPr>
            <p:spPr>
              <a:xfrm rot="649597">
                <a:off x="1382711" y="2773400"/>
                <a:ext cx="4776551" cy="5551337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" name="Freeform 6"/>
              <p:cNvSpPr/>
              <p:nvPr/>
            </p:nvSpPr>
            <p:spPr>
              <a:xfrm rot="649597">
                <a:off x="1388996" y="2769070"/>
                <a:ext cx="4777662" cy="5553561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548307" y="1886861"/>
              <a:ext cx="983429" cy="1430916"/>
            </a:xfrm>
            <a:custGeom>
              <a:avLst/>
              <a:gdLst/>
              <a:ahLst/>
              <a:cxnLst/>
              <a:rect l="l" t="t" r="r" b="b"/>
              <a:pathLst>
                <a:path w="983429" h="1430916">
                  <a:moveTo>
                    <a:pt x="0" y="0"/>
                  </a:moveTo>
                  <a:lnTo>
                    <a:pt x="983429" y="0"/>
                  </a:lnTo>
                  <a:lnTo>
                    <a:pt x="983429" y="1430915"/>
                  </a:lnTo>
                  <a:lnTo>
                    <a:pt x="0" y="143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pic>
          <p:nvPicPr>
            <p:cNvPr id="2050" name="Picture 2" descr="Bengtson's Pumpkin Patch &amp; Fall Festival | America's Favorite Farm">
              <a:extLst>
                <a:ext uri="{FF2B5EF4-FFF2-40B4-BE49-F238E27FC236}">
                  <a16:creationId xmlns:a16="http://schemas.microsoft.com/office/drawing/2014/main" id="{91632037-6355-97F1-1863-AAE5431819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5" t="-389" r="19384" b="-1"/>
            <a:stretch/>
          </p:blipFill>
          <p:spPr bwMode="auto">
            <a:xfrm rot="707623">
              <a:off x="1470881" y="3047997"/>
              <a:ext cx="4299838" cy="4188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6"/>
          <p:cNvSpPr txBox="1"/>
          <p:nvPr/>
        </p:nvSpPr>
        <p:spPr>
          <a:xfrm rot="646745">
            <a:off x="598131" y="7345929"/>
            <a:ext cx="3633520" cy="81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Lucida Bright" panose="020B0604020202020204" charset="0"/>
              </a:rPr>
              <a:t>an eco-farm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318863-5625-135A-3A78-E1E66E2FDA0A}"/>
              </a:ext>
            </a:extLst>
          </p:cNvPr>
          <p:cNvGrpSpPr/>
          <p:nvPr/>
        </p:nvGrpSpPr>
        <p:grpSpPr>
          <a:xfrm>
            <a:off x="6106613" y="2484242"/>
            <a:ext cx="5899247" cy="6071666"/>
            <a:chOff x="6270549" y="2402360"/>
            <a:chExt cx="5233310" cy="6071666"/>
          </a:xfrm>
        </p:grpSpPr>
        <p:sp>
          <p:nvSpPr>
            <p:cNvPr id="8" name="Freeform 8"/>
            <p:cNvSpPr/>
            <p:nvPr/>
          </p:nvSpPr>
          <p:spPr>
            <a:xfrm rot="21032365">
              <a:off x="6270549" y="2917131"/>
              <a:ext cx="4760989" cy="5556895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131962">
              <a:off x="9721039" y="2402360"/>
              <a:ext cx="1513688" cy="539423"/>
            </a:xfrm>
            <a:custGeom>
              <a:avLst/>
              <a:gdLst/>
              <a:ahLst/>
              <a:cxnLst/>
              <a:rect l="l" t="t" r="r" b="b"/>
              <a:pathLst>
                <a:path w="1513688" h="539423">
                  <a:moveTo>
                    <a:pt x="0" y="0"/>
                  </a:moveTo>
                  <a:lnTo>
                    <a:pt x="1513687" y="0"/>
                  </a:lnTo>
                  <a:lnTo>
                    <a:pt x="1513687" y="539423"/>
                  </a:lnTo>
                  <a:lnTo>
                    <a:pt x="0" y="53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 rot="21013039">
              <a:off x="6551840" y="7387188"/>
              <a:ext cx="4952019" cy="807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4600" dirty="0">
                  <a:solidFill>
                    <a:srgbClr val="FFFFFF"/>
                  </a:solidFill>
                  <a:latin typeface="Lucida Bright" panose="020B0604020202020204" charset="0"/>
                </a:rPr>
                <a:t>grow vegetables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7B48789-5A8B-A2BC-C82E-B7523A687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8" r="14598"/>
            <a:stretch/>
          </p:blipFill>
          <p:spPr bwMode="auto">
            <a:xfrm rot="21034966">
              <a:off x="6413718" y="3171032"/>
              <a:ext cx="4369159" cy="411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44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8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5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981200" y="283893"/>
            <a:ext cx="15773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Where are you going to visit this summer? </a:t>
            </a:r>
          </a:p>
        </p:txBody>
      </p:sp>
      <p:sp>
        <p:nvSpPr>
          <p:cNvPr id="17" name="Freeform 17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594119">
            <a:off x="458716" y="8680971"/>
            <a:ext cx="1536342" cy="1382707"/>
          </a:xfrm>
          <a:custGeom>
            <a:avLst/>
            <a:gdLst/>
            <a:ahLst/>
            <a:cxnLst/>
            <a:rect l="l" t="t" r="r" b="b"/>
            <a:pathLst>
              <a:path w="1536342" h="1382707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1350543" y="855917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339575" y="8819860"/>
            <a:ext cx="1358712" cy="1366164"/>
          </a:xfrm>
          <a:custGeom>
            <a:avLst/>
            <a:gdLst/>
            <a:ahLst/>
            <a:cxnLst/>
            <a:rect l="l" t="t" r="r" b="b"/>
            <a:pathLst>
              <a:path w="1358712" h="1366164">
                <a:moveTo>
                  <a:pt x="0" y="0"/>
                </a:moveTo>
                <a:lnTo>
                  <a:pt x="1358712" y="0"/>
                </a:lnTo>
                <a:lnTo>
                  <a:pt x="1358712" y="1366164"/>
                </a:lnTo>
                <a:lnTo>
                  <a:pt x="0" y="136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61A537D0-769F-BC7F-0F4F-B9A1F8335059}"/>
              </a:ext>
            </a:extLst>
          </p:cNvPr>
          <p:cNvSpPr txBox="1"/>
          <p:nvPr/>
        </p:nvSpPr>
        <p:spPr>
          <a:xfrm>
            <a:off x="1981200" y="1234498"/>
            <a:ext cx="130302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What are you going to do there?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515863-84B1-6115-1268-ACC2071DDB32}"/>
              </a:ext>
            </a:extLst>
          </p:cNvPr>
          <p:cNvGrpSpPr/>
          <p:nvPr/>
        </p:nvGrpSpPr>
        <p:grpSpPr>
          <a:xfrm>
            <a:off x="11963400" y="3172024"/>
            <a:ext cx="6096000" cy="2243551"/>
            <a:chOff x="11963400" y="3172024"/>
            <a:chExt cx="6096000" cy="242867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B93F4F3-7757-61DE-6AB5-06B48E230547}"/>
                </a:ext>
              </a:extLst>
            </p:cNvPr>
            <p:cNvSpPr/>
            <p:nvPr/>
          </p:nvSpPr>
          <p:spPr>
            <a:xfrm>
              <a:off x="11963400" y="3172024"/>
              <a:ext cx="6096000" cy="2428676"/>
            </a:xfrm>
            <a:prstGeom prst="wedgeRoundRectCallout">
              <a:avLst>
                <a:gd name="adj1" fmla="val -3025"/>
                <a:gd name="adj2" fmla="val 69242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panose="020B0604020202020204" charset="0"/>
              </a:endParaRPr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33635495-9E3F-5D1D-F9BF-A9031B812632}"/>
                </a:ext>
              </a:extLst>
            </p:cNvPr>
            <p:cNvSpPr txBox="1"/>
            <p:nvPr/>
          </p:nvSpPr>
          <p:spPr>
            <a:xfrm>
              <a:off x="12099952" y="3247624"/>
              <a:ext cx="5959448" cy="2039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I’m going to visit </a:t>
              </a:r>
            </a:p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an aquarium.</a:t>
              </a:r>
            </a:p>
          </p:txBody>
        </p:sp>
      </p:grpSp>
      <p:pic>
        <p:nvPicPr>
          <p:cNvPr id="1026" name="Picture 2" descr="Little boy face Vectors &amp; Illustrations for Free Download | Freepik">
            <a:extLst>
              <a:ext uri="{FF2B5EF4-FFF2-40B4-BE49-F238E27FC236}">
                <a16:creationId xmlns:a16="http://schemas.microsoft.com/office/drawing/2014/main" id="{5F8697C9-5454-E75B-4A67-F9A60A1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1" y="115252"/>
            <a:ext cx="1510322" cy="14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id="{B999B40B-3C63-CA40-3E15-D346BF9B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88480" y="5791636"/>
            <a:ext cx="2702946" cy="44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B0CCBBFC-929B-1B07-2E79-86F65B41C9BA}"/>
              </a:ext>
            </a:extLst>
          </p:cNvPr>
          <p:cNvSpPr/>
          <p:nvPr/>
        </p:nvSpPr>
        <p:spPr>
          <a:xfrm>
            <a:off x="11955780" y="3172024"/>
            <a:ext cx="6103620" cy="2283289"/>
          </a:xfrm>
          <a:prstGeom prst="wedgeRoundRectCallout">
            <a:avLst>
              <a:gd name="adj1" fmla="val -26"/>
              <a:gd name="adj2" fmla="val 7844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I’m going to </a:t>
            </a:r>
          </a:p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take pictures.</a:t>
            </a:r>
          </a:p>
          <a:p>
            <a:pPr algn="ctr"/>
            <a:endParaRPr lang="en-US" sz="1600" dirty="0">
              <a:latin typeface="Lucida Bright" panose="020B06040202020202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61A927-EEDE-7332-4A40-765D58F508AB}"/>
              </a:ext>
            </a:extLst>
          </p:cNvPr>
          <p:cNvGrpSpPr/>
          <p:nvPr/>
        </p:nvGrpSpPr>
        <p:grpSpPr>
          <a:xfrm>
            <a:off x="6137652" y="2398066"/>
            <a:ext cx="5890767" cy="6097625"/>
            <a:chOff x="5852234" y="2458310"/>
            <a:chExt cx="5033059" cy="5239232"/>
          </a:xfrm>
        </p:grpSpPr>
        <p:sp>
          <p:nvSpPr>
            <p:cNvPr id="8" name="Freeform 8"/>
            <p:cNvSpPr/>
            <p:nvPr/>
          </p:nvSpPr>
          <p:spPr>
            <a:xfrm rot="21032365">
              <a:off x="5852234" y="2978782"/>
              <a:ext cx="4760989" cy="471876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131962">
              <a:off x="9371605" y="2458310"/>
              <a:ext cx="1513688" cy="539423"/>
            </a:xfrm>
            <a:custGeom>
              <a:avLst/>
              <a:gdLst/>
              <a:ahLst/>
              <a:cxnLst/>
              <a:rect l="l" t="t" r="r" b="b"/>
              <a:pathLst>
                <a:path w="1513688" h="539423">
                  <a:moveTo>
                    <a:pt x="0" y="0"/>
                  </a:moveTo>
                  <a:lnTo>
                    <a:pt x="1513687" y="0"/>
                  </a:lnTo>
                  <a:lnTo>
                    <a:pt x="1513687" y="539423"/>
                  </a:lnTo>
                  <a:lnTo>
                    <a:pt x="0" y="53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7B48789-5A8B-A2BC-C82E-B7523A687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1" b="2961"/>
            <a:stretch/>
          </p:blipFill>
          <p:spPr bwMode="auto">
            <a:xfrm rot="21034966">
              <a:off x="6064284" y="3226982"/>
              <a:ext cx="4369159" cy="411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02A387-9C0C-6528-2041-61E7D4197FDB}"/>
              </a:ext>
            </a:extLst>
          </p:cNvPr>
          <p:cNvGrpSpPr/>
          <p:nvPr/>
        </p:nvGrpSpPr>
        <p:grpSpPr>
          <a:xfrm>
            <a:off x="685800" y="1877066"/>
            <a:ext cx="5224355" cy="6583460"/>
            <a:chOff x="1125777" y="1877066"/>
            <a:chExt cx="4784378" cy="58459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C3CF1B-7476-4BFE-5ADA-853A15412AF2}"/>
                </a:ext>
              </a:extLst>
            </p:cNvPr>
            <p:cNvGrpSpPr/>
            <p:nvPr/>
          </p:nvGrpSpPr>
          <p:grpSpPr>
            <a:xfrm>
              <a:off x="1125777" y="2871628"/>
              <a:ext cx="4784378" cy="4851433"/>
              <a:chOff x="1382280" y="2766221"/>
              <a:chExt cx="4784378" cy="5558516"/>
            </a:xfrm>
          </p:grpSpPr>
          <p:sp>
            <p:nvSpPr>
              <p:cNvPr id="3" name="Freeform 3"/>
              <p:cNvSpPr/>
              <p:nvPr/>
            </p:nvSpPr>
            <p:spPr>
              <a:xfrm rot="649597">
                <a:off x="1382280" y="2766221"/>
                <a:ext cx="4760988" cy="5556895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Freeform 5"/>
              <p:cNvSpPr/>
              <p:nvPr/>
            </p:nvSpPr>
            <p:spPr>
              <a:xfrm rot="649597">
                <a:off x="1382711" y="2773400"/>
                <a:ext cx="4776551" cy="5551337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" name="Freeform 6"/>
              <p:cNvSpPr/>
              <p:nvPr/>
            </p:nvSpPr>
            <p:spPr>
              <a:xfrm rot="649597">
                <a:off x="1388996" y="2769070"/>
                <a:ext cx="4777662" cy="5553561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1632037-6355-97F1-1863-AAE543181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5" r="24735"/>
            <a:stretch/>
          </p:blipFill>
          <p:spPr bwMode="auto">
            <a:xfrm rot="707623">
              <a:off x="1303441" y="3017707"/>
              <a:ext cx="4413913" cy="4299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3"/>
            <p:cNvSpPr/>
            <p:nvPr/>
          </p:nvSpPr>
          <p:spPr>
            <a:xfrm>
              <a:off x="1501006" y="1877066"/>
              <a:ext cx="983429" cy="1430916"/>
            </a:xfrm>
            <a:custGeom>
              <a:avLst/>
              <a:gdLst/>
              <a:ahLst/>
              <a:cxnLst/>
              <a:rect l="l" t="t" r="r" b="b"/>
              <a:pathLst>
                <a:path w="983429" h="1430916">
                  <a:moveTo>
                    <a:pt x="0" y="0"/>
                  </a:moveTo>
                  <a:lnTo>
                    <a:pt x="983429" y="0"/>
                  </a:lnTo>
                  <a:lnTo>
                    <a:pt x="983429" y="1430915"/>
                  </a:lnTo>
                  <a:lnTo>
                    <a:pt x="0" y="143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2597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5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981200" y="283893"/>
            <a:ext cx="16306800" cy="978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Where are you going to visit this summer? </a:t>
            </a:r>
          </a:p>
        </p:txBody>
      </p:sp>
      <p:sp>
        <p:nvSpPr>
          <p:cNvPr id="17" name="Freeform 17"/>
          <p:cNvSpPr/>
          <p:nvPr/>
        </p:nvSpPr>
        <p:spPr>
          <a:xfrm>
            <a:off x="5095124" y="8460526"/>
            <a:ext cx="9373969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630159" y="8460526"/>
            <a:ext cx="9373969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594119">
            <a:off x="465644" y="8128506"/>
            <a:ext cx="1968726" cy="1382707"/>
          </a:xfrm>
          <a:custGeom>
            <a:avLst/>
            <a:gdLst/>
            <a:ahLst/>
            <a:cxnLst/>
            <a:rect l="l" t="t" r="r" b="b"/>
            <a:pathLst>
              <a:path w="1536342" h="1382707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1350542" y="8559172"/>
            <a:ext cx="9373969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1512318" y="8075075"/>
            <a:ext cx="1741104" cy="1366164"/>
          </a:xfrm>
          <a:custGeom>
            <a:avLst/>
            <a:gdLst/>
            <a:ahLst/>
            <a:cxnLst/>
            <a:rect l="l" t="t" r="r" b="b"/>
            <a:pathLst>
              <a:path w="1358712" h="1366164">
                <a:moveTo>
                  <a:pt x="0" y="0"/>
                </a:moveTo>
                <a:lnTo>
                  <a:pt x="1358712" y="0"/>
                </a:lnTo>
                <a:lnTo>
                  <a:pt x="1358712" y="1366164"/>
                </a:lnTo>
                <a:lnTo>
                  <a:pt x="0" y="136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61A537D0-769F-BC7F-0F4F-B9A1F8335059}"/>
              </a:ext>
            </a:extLst>
          </p:cNvPr>
          <p:cNvSpPr txBox="1"/>
          <p:nvPr/>
        </p:nvSpPr>
        <p:spPr>
          <a:xfrm>
            <a:off x="1757991" y="1235356"/>
            <a:ext cx="14860796" cy="978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What are you going to do there?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FB93F4F3-7757-61DE-6AB5-06B48E230547}"/>
              </a:ext>
            </a:extLst>
          </p:cNvPr>
          <p:cNvSpPr/>
          <p:nvPr/>
        </p:nvSpPr>
        <p:spPr>
          <a:xfrm>
            <a:off x="11240034" y="3034230"/>
            <a:ext cx="7047966" cy="1453972"/>
          </a:xfrm>
          <a:prstGeom prst="wedgeRoundRectCallout">
            <a:avLst>
              <a:gd name="adj1" fmla="val -775"/>
              <a:gd name="adj2" fmla="val 8045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6600" dirty="0">
              <a:solidFill>
                <a:srgbClr val="002060"/>
              </a:solidFill>
              <a:latin typeface="Lucida Bright" panose="020B0604020202020204" charset="0"/>
            </a:endParaRPr>
          </a:p>
          <a:p>
            <a:pPr lvl="0" algn="ctr"/>
            <a:r>
              <a:rPr lang="en-US" sz="6600" dirty="0">
                <a:solidFill>
                  <a:srgbClr val="002060"/>
                </a:solidFill>
                <a:latin typeface="Lucida Bright" panose="020B0604020202020204" charset="0"/>
              </a:rPr>
              <a:t>I’m going to __.</a:t>
            </a:r>
          </a:p>
          <a:p>
            <a:pPr algn="ctr"/>
            <a:endParaRPr lang="en-US" sz="6600" dirty="0">
              <a:latin typeface="Lucida Bright" panose="020B0604020202020204" charset="0"/>
            </a:endParaRPr>
          </a:p>
        </p:txBody>
      </p:sp>
      <p:pic>
        <p:nvPicPr>
          <p:cNvPr id="1026" name="Picture 2" descr="Little boy face Vectors &amp; Illustrations for Free Download | Freepik">
            <a:extLst>
              <a:ext uri="{FF2B5EF4-FFF2-40B4-BE49-F238E27FC236}">
                <a16:creationId xmlns:a16="http://schemas.microsoft.com/office/drawing/2014/main" id="{5F8697C9-5454-E75B-4A67-F9A60A1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12" y="143504"/>
            <a:ext cx="1935383" cy="14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id="{B999B40B-3C63-CA40-3E15-D346BF9B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69093" y="5219899"/>
            <a:ext cx="3463655" cy="44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1A927-EEDE-7332-4A40-765D58F508AB}"/>
              </a:ext>
            </a:extLst>
          </p:cNvPr>
          <p:cNvGrpSpPr/>
          <p:nvPr/>
        </p:nvGrpSpPr>
        <p:grpSpPr>
          <a:xfrm>
            <a:off x="4969520" y="2593357"/>
            <a:ext cx="6350553" cy="5972257"/>
            <a:chOff x="5852234" y="2458310"/>
            <a:chExt cx="5033059" cy="5239232"/>
          </a:xfrm>
        </p:grpSpPr>
        <p:sp>
          <p:nvSpPr>
            <p:cNvPr id="8" name="Freeform 8"/>
            <p:cNvSpPr/>
            <p:nvPr/>
          </p:nvSpPr>
          <p:spPr>
            <a:xfrm rot="21032365">
              <a:off x="5852234" y="2978782"/>
              <a:ext cx="4760989" cy="471876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131962">
              <a:off x="9371605" y="2458310"/>
              <a:ext cx="1513688" cy="539423"/>
            </a:xfrm>
            <a:custGeom>
              <a:avLst/>
              <a:gdLst/>
              <a:ahLst/>
              <a:cxnLst/>
              <a:rect l="l" t="t" r="r" b="b"/>
              <a:pathLst>
                <a:path w="1513688" h="539423">
                  <a:moveTo>
                    <a:pt x="0" y="0"/>
                  </a:moveTo>
                  <a:lnTo>
                    <a:pt x="1513687" y="0"/>
                  </a:lnTo>
                  <a:lnTo>
                    <a:pt x="1513687" y="539423"/>
                  </a:lnTo>
                  <a:lnTo>
                    <a:pt x="0" y="53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7B48789-5A8B-A2BC-C82E-B7523A687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2" b="2892"/>
            <a:stretch/>
          </p:blipFill>
          <p:spPr bwMode="auto">
            <a:xfrm rot="21034966">
              <a:off x="6031756" y="3184544"/>
              <a:ext cx="4369159" cy="411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02A387-9C0C-6528-2041-61E7D4197FDB}"/>
              </a:ext>
            </a:extLst>
          </p:cNvPr>
          <p:cNvGrpSpPr/>
          <p:nvPr/>
        </p:nvGrpSpPr>
        <p:grpSpPr>
          <a:xfrm>
            <a:off x="437749" y="1956306"/>
            <a:ext cx="4439051" cy="5454384"/>
            <a:chOff x="1125777" y="1877066"/>
            <a:chExt cx="4784378" cy="58459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C3CF1B-7476-4BFE-5ADA-853A15412AF2}"/>
                </a:ext>
              </a:extLst>
            </p:cNvPr>
            <p:cNvGrpSpPr/>
            <p:nvPr/>
          </p:nvGrpSpPr>
          <p:grpSpPr>
            <a:xfrm>
              <a:off x="1125777" y="2871628"/>
              <a:ext cx="4784378" cy="4851433"/>
              <a:chOff x="1382280" y="2766221"/>
              <a:chExt cx="4784378" cy="5558516"/>
            </a:xfrm>
          </p:grpSpPr>
          <p:sp>
            <p:nvSpPr>
              <p:cNvPr id="3" name="Freeform 3"/>
              <p:cNvSpPr/>
              <p:nvPr/>
            </p:nvSpPr>
            <p:spPr>
              <a:xfrm rot="649597">
                <a:off x="1382280" y="2766221"/>
                <a:ext cx="4760988" cy="5556895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Freeform 5"/>
              <p:cNvSpPr/>
              <p:nvPr/>
            </p:nvSpPr>
            <p:spPr>
              <a:xfrm rot="649597">
                <a:off x="1382711" y="2773400"/>
                <a:ext cx="4776551" cy="5551337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" name="Freeform 6"/>
              <p:cNvSpPr/>
              <p:nvPr/>
            </p:nvSpPr>
            <p:spPr>
              <a:xfrm rot="649597">
                <a:off x="1388996" y="2769070"/>
                <a:ext cx="4777662" cy="5553561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1632037-6355-97F1-1863-AAE543181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9" r="11439"/>
            <a:stretch/>
          </p:blipFill>
          <p:spPr bwMode="auto">
            <a:xfrm rot="707623">
              <a:off x="1303441" y="3017707"/>
              <a:ext cx="4413913" cy="4299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3"/>
            <p:cNvSpPr/>
            <p:nvPr/>
          </p:nvSpPr>
          <p:spPr>
            <a:xfrm>
              <a:off x="1501006" y="1877066"/>
              <a:ext cx="983429" cy="1430916"/>
            </a:xfrm>
            <a:custGeom>
              <a:avLst/>
              <a:gdLst/>
              <a:ahLst/>
              <a:cxnLst/>
              <a:rect l="l" t="t" r="r" b="b"/>
              <a:pathLst>
                <a:path w="983429" h="1430916">
                  <a:moveTo>
                    <a:pt x="0" y="0"/>
                  </a:moveTo>
                  <a:lnTo>
                    <a:pt x="983429" y="0"/>
                  </a:lnTo>
                  <a:lnTo>
                    <a:pt x="983429" y="1430915"/>
                  </a:lnTo>
                  <a:lnTo>
                    <a:pt x="0" y="143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334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13707351" y="5739170"/>
            <a:ext cx="1185249" cy="111529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8393474" y="5787894"/>
            <a:ext cx="1185249" cy="111529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2583263" y="5599036"/>
            <a:ext cx="1185249" cy="111529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E9C514-9ABA-4668-B729-CA886D9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1832"/>
            <a:ext cx="13258800" cy="1143000"/>
          </a:xfrm>
        </p:spPr>
        <p:txBody>
          <a:bodyPr/>
          <a:lstStyle/>
          <a:p>
            <a:r>
              <a:rPr lang="en-US" sz="8000" b="1" dirty="0"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22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4975471" y="2345509"/>
            <a:ext cx="1185249" cy="111529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868;p34">
            <a:extLst>
              <a:ext uri="{FF2B5EF4-FFF2-40B4-BE49-F238E27FC236}">
                <a16:creationId xmlns:a16="http://schemas.microsoft.com/office/drawing/2014/main" id="{B1E81188-F39E-4796-8861-7A98B1CBC792}"/>
              </a:ext>
            </a:extLst>
          </p:cNvPr>
          <p:cNvSpPr/>
          <p:nvPr/>
        </p:nvSpPr>
        <p:spPr>
          <a:xfrm>
            <a:off x="12807462" y="2398834"/>
            <a:ext cx="1151649" cy="1178456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869;p34">
            <a:extLst>
              <a:ext uri="{FF2B5EF4-FFF2-40B4-BE49-F238E27FC236}">
                <a16:creationId xmlns:a16="http://schemas.microsoft.com/office/drawing/2014/main" id="{BB294683-8907-41CA-BDE5-18258205CD48}"/>
              </a:ext>
            </a:extLst>
          </p:cNvPr>
          <p:cNvSpPr txBox="1">
            <a:spLocks/>
          </p:cNvSpPr>
          <p:nvPr/>
        </p:nvSpPr>
        <p:spPr>
          <a:xfrm rot="3822">
            <a:off x="4908865" y="2406673"/>
            <a:ext cx="1318458" cy="110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01</a:t>
            </a:r>
          </a:p>
        </p:txBody>
      </p:sp>
      <p:sp>
        <p:nvSpPr>
          <p:cNvPr id="25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1187944" y="3599047"/>
            <a:ext cx="7575055" cy="80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 sz="5000" b="1" i="0" u="none" strike="noStrike" kern="0" cap="none">
                <a:solidFill>
                  <a:srgbClr val="704940"/>
                </a:solidFill>
                <a:latin typeface="Yusei Magic"/>
                <a:ea typeface="Yusei Magic"/>
                <a:cs typeface="Yusei Magic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9pPr>
          </a:lstStyle>
          <a:p>
            <a:r>
              <a:rPr lang="en-US" sz="5400" dirty="0">
                <a:solidFill>
                  <a:srgbClr val="002060"/>
                </a:solidFill>
                <a:latin typeface="Comic Sans MS" panose="030F0702030302020204" pitchFamily="66" charset="0"/>
                <a:cs typeface="Bellota Text"/>
                <a:sym typeface="Bellota Text"/>
              </a:rPr>
              <a:t>Warm-up and Review</a:t>
            </a:r>
            <a:endParaRPr lang="en-US" sz="5400" dirty="0">
              <a:solidFill>
                <a:srgbClr val="002060"/>
              </a:solidFill>
              <a:latin typeface="Comic Sans MS" panose="030F0702030302020204" pitchFamily="66" charset="0"/>
              <a:cs typeface="Bellota Text"/>
              <a:sym typeface="Yusei Magic"/>
            </a:endParaRPr>
          </a:p>
        </p:txBody>
      </p:sp>
      <p:sp>
        <p:nvSpPr>
          <p:cNvPr id="27" name="Google Shape;3873;p34">
            <a:extLst>
              <a:ext uri="{FF2B5EF4-FFF2-40B4-BE49-F238E27FC236}">
                <a16:creationId xmlns:a16="http://schemas.microsoft.com/office/drawing/2014/main" id="{E6F3F43A-663E-49E6-ABB2-DF2FECACB18D}"/>
              </a:ext>
            </a:extLst>
          </p:cNvPr>
          <p:cNvSpPr txBox="1">
            <a:spLocks/>
          </p:cNvSpPr>
          <p:nvPr/>
        </p:nvSpPr>
        <p:spPr>
          <a:xfrm rot="3822">
            <a:off x="2515170" y="5717944"/>
            <a:ext cx="1264487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03</a:t>
            </a:r>
          </a:p>
        </p:txBody>
      </p:sp>
      <p:sp>
        <p:nvSpPr>
          <p:cNvPr id="29" name="Google Shape;3876;p34">
            <a:extLst>
              <a:ext uri="{FF2B5EF4-FFF2-40B4-BE49-F238E27FC236}">
                <a16:creationId xmlns:a16="http://schemas.microsoft.com/office/drawing/2014/main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12667832" y="2524014"/>
            <a:ext cx="136095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02</a:t>
            </a:r>
          </a:p>
        </p:txBody>
      </p:sp>
      <p:sp>
        <p:nvSpPr>
          <p:cNvPr id="30" name="Google Shape;3875;p34">
            <a:extLst>
              <a:ext uri="{FF2B5EF4-FFF2-40B4-BE49-F238E27FC236}">
                <a16:creationId xmlns:a16="http://schemas.microsoft.com/office/drawing/2014/main" id="{2445A970-FE00-40A5-9230-887BDA8EFDBB}"/>
              </a:ext>
            </a:extLst>
          </p:cNvPr>
          <p:cNvSpPr txBox="1">
            <a:spLocks/>
          </p:cNvSpPr>
          <p:nvPr/>
        </p:nvSpPr>
        <p:spPr>
          <a:xfrm>
            <a:off x="214906" y="6714334"/>
            <a:ext cx="57486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Read and complete.</a:t>
            </a:r>
          </a:p>
        </p:txBody>
      </p:sp>
      <p:sp>
        <p:nvSpPr>
          <p:cNvPr id="32" name="Google Shape;3879;p34">
            <a:extLst>
              <a:ext uri="{FF2B5EF4-FFF2-40B4-BE49-F238E27FC236}">
                <a16:creationId xmlns:a16="http://schemas.microsoft.com/office/drawing/2014/main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8394043" y="5887600"/>
            <a:ext cx="119175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04</a:t>
            </a:r>
          </a:p>
        </p:txBody>
      </p:sp>
      <p:sp>
        <p:nvSpPr>
          <p:cNvPr id="33" name="Google Shape;3878;p34">
            <a:extLst>
              <a:ext uri="{FF2B5EF4-FFF2-40B4-BE49-F238E27FC236}">
                <a16:creationId xmlns:a16="http://schemas.microsoft.com/office/drawing/2014/main" id="{20CFEA3A-3656-49A2-83FB-588C87D2EC05}"/>
              </a:ext>
            </a:extLst>
          </p:cNvPr>
          <p:cNvSpPr txBox="1">
            <a:spLocks/>
          </p:cNvSpPr>
          <p:nvPr/>
        </p:nvSpPr>
        <p:spPr>
          <a:xfrm>
            <a:off x="10621251" y="3564074"/>
            <a:ext cx="6172200" cy="120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</a:t>
            </a:r>
            <a:r>
              <a:rPr lang="en-US" sz="5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and circle.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35" name="Google Shape;3881;p34">
            <a:extLst>
              <a:ext uri="{FF2B5EF4-FFF2-40B4-BE49-F238E27FC236}">
                <a16:creationId xmlns:a16="http://schemas.microsoft.com/office/drawing/2014/main" id="{B74A39E0-6420-4BA8-816F-6ACDC3A5B2CD}"/>
              </a:ext>
            </a:extLst>
          </p:cNvPr>
          <p:cNvSpPr txBox="1">
            <a:spLocks/>
          </p:cNvSpPr>
          <p:nvPr/>
        </p:nvSpPr>
        <p:spPr>
          <a:xfrm>
            <a:off x="6002270" y="6872144"/>
            <a:ext cx="57486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Let’s play.</a:t>
            </a:r>
          </a:p>
        </p:txBody>
      </p:sp>
      <p:sp>
        <p:nvSpPr>
          <p:cNvPr id="37" name="Google Shape;3880;p34">
            <a:extLst>
              <a:ext uri="{FF2B5EF4-FFF2-40B4-BE49-F238E27FC236}">
                <a16:creationId xmlns:a16="http://schemas.microsoft.com/office/drawing/2014/main" id="{7025D06C-F008-4E9D-A65D-F1467894DCFD}"/>
              </a:ext>
            </a:extLst>
          </p:cNvPr>
          <p:cNvSpPr txBox="1">
            <a:spLocks/>
          </p:cNvSpPr>
          <p:nvPr/>
        </p:nvSpPr>
        <p:spPr>
          <a:xfrm>
            <a:off x="11582400" y="7801758"/>
            <a:ext cx="5871011" cy="66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  <a:cs typeface="Bellota Text"/>
                <a:sym typeface="Bellota Text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  <a:cs typeface="Bellota Text"/>
                <a:sym typeface="Bellota Text"/>
              </a:rPr>
              <a:t>and Wrap-up</a:t>
            </a:r>
            <a:endParaRPr lang="en-US" sz="5400" kern="0" dirty="0">
              <a:solidFill>
                <a:srgbClr val="002060"/>
              </a:solidFill>
              <a:latin typeface="Comic Sans MS" panose="030F0702030302020204" pitchFamily="66" charset="0"/>
              <a:cs typeface="Bellota Text"/>
            </a:endParaRPr>
          </a:p>
        </p:txBody>
      </p:sp>
      <p:sp>
        <p:nvSpPr>
          <p:cNvPr id="39" name="Google Shape;3879;p34">
            <a:extLst>
              <a:ext uri="{FF2B5EF4-FFF2-40B4-BE49-F238E27FC236}">
                <a16:creationId xmlns:a16="http://schemas.microsoft.com/office/drawing/2014/main" id="{B8B783F4-E405-44A4-9909-7C7171ACE456}"/>
              </a:ext>
            </a:extLst>
          </p:cNvPr>
          <p:cNvSpPr txBox="1">
            <a:spLocks/>
          </p:cNvSpPr>
          <p:nvPr/>
        </p:nvSpPr>
        <p:spPr>
          <a:xfrm rot="3822">
            <a:off x="13630391" y="5846043"/>
            <a:ext cx="1261639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39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2413712" y="2067659"/>
            <a:ext cx="1067804" cy="81355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9319143" y="5757714"/>
            <a:ext cx="769619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Mr. Dog’s summer vacation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7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8380958" y="4370194"/>
            <a:ext cx="9651215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7200" kern="0" dirty="0">
                <a:solidFill>
                  <a:srgbClr val="704940"/>
                </a:solidFill>
              </a:rPr>
              <a:t>Warm-up and Review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sym typeface="Yusei Magic"/>
            </a:endParaRPr>
          </a:p>
        </p:txBody>
      </p:sp>
    </p:spTree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717" y="1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3911" y="9252317"/>
            <a:ext cx="1399311" cy="9881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B6A334-2D22-D606-B973-54C9081B7D86}"/>
              </a:ext>
            </a:extLst>
          </p:cNvPr>
          <p:cNvSpPr/>
          <p:nvPr/>
        </p:nvSpPr>
        <p:spPr>
          <a:xfrm>
            <a:off x="1295400" y="48641"/>
            <a:ext cx="16154400" cy="626418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Where are you going to visit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3000" y="9252317"/>
            <a:ext cx="2001743" cy="869732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812" y="8342124"/>
            <a:ext cx="2004727" cy="20047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1181100"/>
            <a:ext cx="8911393" cy="491985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E9B1A7C-8E05-82BE-56A9-F58E0BE36201}"/>
              </a:ext>
            </a:extLst>
          </p:cNvPr>
          <p:cNvSpPr/>
          <p:nvPr/>
        </p:nvSpPr>
        <p:spPr>
          <a:xfrm>
            <a:off x="3129748" y="6964646"/>
            <a:ext cx="3657600" cy="133997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Phu Quoc Island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F9AD2A-A394-10FE-C76B-46A343046F20}"/>
              </a:ext>
            </a:extLst>
          </p:cNvPr>
          <p:cNvSpPr/>
          <p:nvPr/>
        </p:nvSpPr>
        <p:spPr>
          <a:xfrm>
            <a:off x="8090897" y="6993790"/>
            <a:ext cx="2994738" cy="133997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Eco-farm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A0B40F-A5AE-1F9B-3018-F44FF5590DB7}"/>
              </a:ext>
            </a:extLst>
          </p:cNvPr>
          <p:cNvSpPr/>
          <p:nvPr/>
        </p:nvSpPr>
        <p:spPr>
          <a:xfrm>
            <a:off x="12036280" y="6935615"/>
            <a:ext cx="3710329" cy="133997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Phong Nha Cave</a:t>
            </a: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894337" y="6312828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7705308" y="6425701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1602841" y="6540874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77A019A-473C-E061-2A21-09DB75FA11C8}"/>
              </a:ext>
            </a:extLst>
          </p:cNvPr>
          <p:cNvSpPr/>
          <p:nvPr/>
        </p:nvSpPr>
        <p:spPr>
          <a:xfrm>
            <a:off x="2910666" y="8898381"/>
            <a:ext cx="13187042" cy="988164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visit Phu Quoc Island.</a:t>
            </a:r>
          </a:p>
        </p:txBody>
      </p:sp>
    </p:spTree>
    <p:extLst>
      <p:ext uri="{BB962C8B-B14F-4D97-AF65-F5344CB8AC3E}">
        <p14:creationId xmlns:p14="http://schemas.microsoft.com/office/powerpoint/2010/main" val="20080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9610" y="-101085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50546" y="8810738"/>
            <a:ext cx="4395568" cy="13219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B6A334-2D22-D606-B973-54C9081B7D86}"/>
              </a:ext>
            </a:extLst>
          </p:cNvPr>
          <p:cNvSpPr/>
          <p:nvPr/>
        </p:nvSpPr>
        <p:spPr>
          <a:xfrm>
            <a:off x="1525671" y="101085"/>
            <a:ext cx="16066891" cy="638336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Where are you going to visit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49799" y="8953501"/>
            <a:ext cx="1683238" cy="1210644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213" y="8313771"/>
            <a:ext cx="1623066" cy="19732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1181100"/>
            <a:ext cx="10126635" cy="525688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E9B1A7C-8E05-82BE-56A9-F58E0BE36201}"/>
              </a:ext>
            </a:extLst>
          </p:cNvPr>
          <p:cNvSpPr/>
          <p:nvPr/>
        </p:nvSpPr>
        <p:spPr>
          <a:xfrm>
            <a:off x="7249343" y="6963947"/>
            <a:ext cx="3857548" cy="115413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aquarium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F9AD2A-A394-10FE-C76B-46A343046F20}"/>
              </a:ext>
            </a:extLst>
          </p:cNvPr>
          <p:cNvSpPr/>
          <p:nvPr/>
        </p:nvSpPr>
        <p:spPr>
          <a:xfrm>
            <a:off x="3448119" y="6984429"/>
            <a:ext cx="2091052" cy="1057162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lake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A0B40F-A5AE-1F9B-3018-F44FF5590DB7}"/>
              </a:ext>
            </a:extLst>
          </p:cNvPr>
          <p:cNvSpPr/>
          <p:nvPr/>
        </p:nvSpPr>
        <p:spPr>
          <a:xfrm>
            <a:off x="12530764" y="6933451"/>
            <a:ext cx="2448555" cy="1057162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beach</a:t>
            </a: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63754" y="6539070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3062530" y="6499235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2034999" y="6553847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77A019A-473C-E061-2A21-09DB75FA11C8}"/>
              </a:ext>
            </a:extLst>
          </p:cNvPr>
          <p:cNvSpPr/>
          <p:nvPr/>
        </p:nvSpPr>
        <p:spPr>
          <a:xfrm>
            <a:off x="2595444" y="8873831"/>
            <a:ext cx="14058211" cy="1057162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visit </a:t>
            </a:r>
            <a:r>
              <a:rPr lang="en-US" sz="6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Dam Sen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aquarium.</a:t>
            </a:r>
          </a:p>
        </p:txBody>
      </p:sp>
    </p:spTree>
    <p:extLst>
      <p:ext uri="{BB962C8B-B14F-4D97-AF65-F5344CB8AC3E}">
        <p14:creationId xmlns:p14="http://schemas.microsoft.com/office/powerpoint/2010/main" val="20093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717" y="1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8858" y="8750618"/>
            <a:ext cx="3792355" cy="14709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B6A334-2D22-D606-B973-54C9081B7D86}"/>
              </a:ext>
            </a:extLst>
          </p:cNvPr>
          <p:cNvSpPr/>
          <p:nvPr/>
        </p:nvSpPr>
        <p:spPr>
          <a:xfrm>
            <a:off x="2143498" y="95641"/>
            <a:ext cx="15077702" cy="610538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What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are you going to do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1881" y="8697298"/>
            <a:ext cx="4250767" cy="1470911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498" y="8463454"/>
            <a:ext cx="1856574" cy="18565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553" y="1257300"/>
            <a:ext cx="6723447" cy="484365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E9B1A7C-8E05-82BE-56A9-F58E0BE36201}"/>
              </a:ext>
            </a:extLst>
          </p:cNvPr>
          <p:cNvSpPr/>
          <p:nvPr/>
        </p:nvSpPr>
        <p:spPr>
          <a:xfrm>
            <a:off x="2946007" y="6724641"/>
            <a:ext cx="3369887" cy="158455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join a </a:t>
            </a:r>
          </a:p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judo club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F9AD2A-A394-10FE-C76B-46A343046F20}"/>
              </a:ext>
            </a:extLst>
          </p:cNvPr>
          <p:cNvSpPr/>
          <p:nvPr/>
        </p:nvSpPr>
        <p:spPr>
          <a:xfrm>
            <a:off x="8090125" y="6789819"/>
            <a:ext cx="3841704" cy="1540244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j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oin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a </a:t>
            </a:r>
          </a:p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music club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A0B40F-A5AE-1F9B-3018-F44FF5590DB7}"/>
              </a:ext>
            </a:extLst>
          </p:cNvPr>
          <p:cNvSpPr/>
          <p:nvPr/>
        </p:nvSpPr>
        <p:spPr>
          <a:xfrm>
            <a:off x="13467146" y="6807961"/>
            <a:ext cx="3280002" cy="1470911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join an</a:t>
            </a:r>
            <a:r>
              <a:rPr kumimoji="0" lang="en-US" sz="5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</a:t>
            </a:r>
          </a:p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art club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0"/>
              <a:sym typeface="Arial"/>
            </a:endParaRP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60418" y="6254209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7511742" y="6352212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3081557" y="6300440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77A019A-473C-E061-2A21-09DB75FA11C8}"/>
              </a:ext>
            </a:extLst>
          </p:cNvPr>
          <p:cNvSpPr/>
          <p:nvPr/>
        </p:nvSpPr>
        <p:spPr>
          <a:xfrm>
            <a:off x="4486097" y="8832803"/>
            <a:ext cx="11049759" cy="133997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join a judo club.</a:t>
            </a:r>
          </a:p>
        </p:txBody>
      </p:sp>
    </p:spTree>
    <p:extLst>
      <p:ext uri="{BB962C8B-B14F-4D97-AF65-F5344CB8AC3E}">
        <p14:creationId xmlns:p14="http://schemas.microsoft.com/office/powerpoint/2010/main" val="148940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59788" y="8585697"/>
            <a:ext cx="4857850" cy="14709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B6A334-2D22-D606-B973-54C9081B7D86}"/>
              </a:ext>
            </a:extLst>
          </p:cNvPr>
          <p:cNvSpPr/>
          <p:nvPr/>
        </p:nvSpPr>
        <p:spPr>
          <a:xfrm>
            <a:off x="1431997" y="69920"/>
            <a:ext cx="16254239" cy="6305563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Where are you going to visit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7400" y="8737976"/>
            <a:ext cx="3284370" cy="1470911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476" y="8433421"/>
            <a:ext cx="1775466" cy="17754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1181101"/>
            <a:ext cx="9220200" cy="503141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E9B1A7C-8E05-82BE-56A9-F58E0BE36201}"/>
              </a:ext>
            </a:extLst>
          </p:cNvPr>
          <p:cNvSpPr/>
          <p:nvPr/>
        </p:nvSpPr>
        <p:spPr>
          <a:xfrm>
            <a:off x="7413398" y="6943959"/>
            <a:ext cx="2971402" cy="1073261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waterfall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F9AD2A-A394-10FE-C76B-46A343046F20}"/>
              </a:ext>
            </a:extLst>
          </p:cNvPr>
          <p:cNvSpPr/>
          <p:nvPr/>
        </p:nvSpPr>
        <p:spPr>
          <a:xfrm>
            <a:off x="3783332" y="6904119"/>
            <a:ext cx="1775467" cy="1152096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river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A0B40F-A5AE-1F9B-3018-F44FF5590DB7}"/>
              </a:ext>
            </a:extLst>
          </p:cNvPr>
          <p:cNvSpPr/>
          <p:nvPr/>
        </p:nvSpPr>
        <p:spPr>
          <a:xfrm>
            <a:off x="11725622" y="6859534"/>
            <a:ext cx="2038992" cy="116750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forest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0"/>
              <a:sym typeface="Arial"/>
            </a:endParaRP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097042" y="6453597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3397743" y="6438186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1340033" y="6366305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77A019A-473C-E061-2A21-09DB75FA11C8}"/>
              </a:ext>
            </a:extLst>
          </p:cNvPr>
          <p:cNvSpPr/>
          <p:nvPr/>
        </p:nvSpPr>
        <p:spPr>
          <a:xfrm>
            <a:off x="3276600" y="9002777"/>
            <a:ext cx="13826413" cy="1077033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visit </a:t>
            </a:r>
            <a:r>
              <a:rPr lang="en-US" sz="6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Ban Gioc waterfall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5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46519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35756" y="8694314"/>
            <a:ext cx="3112156" cy="14709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B6A334-2D22-D606-B973-54C9081B7D86}"/>
              </a:ext>
            </a:extLst>
          </p:cNvPr>
          <p:cNvSpPr/>
          <p:nvPr/>
        </p:nvSpPr>
        <p:spPr>
          <a:xfrm>
            <a:off x="1544373" y="93996"/>
            <a:ext cx="15885054" cy="6292825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Where are you going to visit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38762" y="8747178"/>
            <a:ext cx="4569328" cy="1493303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149" y="8594799"/>
            <a:ext cx="1714459" cy="17144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1181101"/>
            <a:ext cx="10134600" cy="503127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E9B1A7C-8E05-82BE-56A9-F58E0BE36201}"/>
              </a:ext>
            </a:extLst>
          </p:cNvPr>
          <p:cNvSpPr/>
          <p:nvPr/>
        </p:nvSpPr>
        <p:spPr>
          <a:xfrm>
            <a:off x="12548711" y="6754218"/>
            <a:ext cx="3190051" cy="171883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visit an eco-farm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F9AD2A-A394-10FE-C76B-46A343046F20}"/>
              </a:ext>
            </a:extLst>
          </p:cNvPr>
          <p:cNvSpPr/>
          <p:nvPr/>
        </p:nvSpPr>
        <p:spPr>
          <a:xfrm>
            <a:off x="2895601" y="6754218"/>
            <a:ext cx="3464886" cy="1589682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p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ractice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swimming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A0B40F-A5AE-1F9B-3018-F44FF5590DB7}"/>
              </a:ext>
            </a:extLst>
          </p:cNvPr>
          <p:cNvSpPr/>
          <p:nvPr/>
        </p:nvSpPr>
        <p:spPr>
          <a:xfrm>
            <a:off x="7735980" y="6780123"/>
            <a:ext cx="3464886" cy="1718839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t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ake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some photos</a:t>
            </a: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980655" y="6480096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482556" y="6503319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7231605" y="6386822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77A019A-473C-E061-2A21-09DB75FA11C8}"/>
              </a:ext>
            </a:extLst>
          </p:cNvPr>
          <p:cNvSpPr/>
          <p:nvPr/>
        </p:nvSpPr>
        <p:spPr>
          <a:xfrm>
            <a:off x="3454400" y="9105899"/>
            <a:ext cx="11480800" cy="106870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visit </a:t>
            </a:r>
            <a:r>
              <a:rPr lang="en-US" sz="6000" kern="0" noProof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an eco-farm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430</TotalTime>
  <Words>568</Words>
  <Application>Microsoft Office PowerPoint</Application>
  <PresentationFormat>Custom</PresentationFormat>
  <Paragraphs>129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#9Slide07 IcielCrocante</vt:lpstr>
      <vt:lpstr>Arial</vt:lpstr>
      <vt:lpstr>Agrandir Medium</vt:lpstr>
      <vt:lpstr>Calibri</vt:lpstr>
      <vt:lpstr>Bellota Text</vt:lpstr>
      <vt:lpstr>Yusei Magic</vt:lpstr>
      <vt:lpstr>Lucida Bright</vt:lpstr>
      <vt:lpstr>ChronicaPro-Regular</vt:lpstr>
      <vt:lpstr>Comic Sans MS</vt:lpstr>
      <vt:lpstr>ChronicaPro-Black</vt:lpstr>
      <vt:lpstr>ArialMT</vt:lpstr>
      <vt:lpstr>Office Theme</vt:lpstr>
      <vt:lpstr>1_Office Theme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place can you see in each picture?</vt:lpstr>
      <vt:lpstr>What activity can you see in each picture?</vt:lpstr>
      <vt:lpstr>Listen and circle.</vt:lpstr>
      <vt:lpstr>Listen and circle.</vt:lpstr>
      <vt:lpstr>Let’s check!</vt:lpstr>
      <vt:lpstr>PowerPoint Presentation</vt:lpstr>
      <vt:lpstr>What place can you see in each picture?</vt:lpstr>
      <vt:lpstr>What activity can you see in each picture?</vt:lpstr>
      <vt:lpstr>Read and complete.</vt:lpstr>
      <vt:lpstr>Read and complete.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32</cp:revision>
  <dcterms:created xsi:type="dcterms:W3CDTF">2006-08-16T00:00:00Z</dcterms:created>
  <dcterms:modified xsi:type="dcterms:W3CDTF">2024-08-22T04:29:46Z</dcterms:modified>
  <cp:category>9Slide.vn</cp:category>
  <dc:identifier>DAF6OP2ha-w</dc:identifier>
</cp:coreProperties>
</file>