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7" r:id="rId2"/>
    <p:sldId id="262" r:id="rId3"/>
    <p:sldId id="263" r:id="rId4"/>
    <p:sldId id="264" r:id="rId5"/>
    <p:sldId id="265" r:id="rId6"/>
    <p:sldId id="266" r:id="rId7"/>
    <p:sldId id="267" r:id="rId8"/>
    <p:sldId id="268" r:id="rId9"/>
    <p:sldId id="269" r:id="rId10"/>
    <p:sldId id="270" r:id="rId11"/>
    <p:sldId id="271"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9Slide03 Sofia Pro Soft Bold" panose="020B0604020202020204" charset="0"/>
      <p:bold r:id="rId18"/>
    </p:embeddedFont>
    <p:embeddedFont>
      <p:font typeface="#9Slide07 SVNMomento" panose="00000500000000000000" charset="0"/>
      <p:regular r:id="rId19"/>
    </p:embeddedFont>
    <p:embeddedFont>
      <p:font typeface="Tahoma" panose="020B0604030504040204" pitchFamily="34" charset="0"/>
      <p:regular r:id="rId20"/>
      <p:bold r:id="rId21"/>
    </p:embeddedFont>
    <p:embeddedFont>
      <p:font typeface="#9Slide07 Cadena" panose="020B0604020202020204" charset="0"/>
      <p:bold r:id="rId22"/>
    </p:embeddedFont>
    <p:embeddedFont>
      <p:font typeface="#9Slide06 Carolinea"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9BC25"/>
    <a:srgbClr val="4181C8"/>
    <a:srgbClr val="EF6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520C-F265-41E5-BCA3-14DC71CC02EC}" type="datetimeFigureOut">
              <a:rPr lang="vi-VN" smtClean="0"/>
              <a:t>14/09/2025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9C917-C4C4-4A90-AB7C-92CA04B8C447}" type="slidenum">
              <a:rPr lang="vi-VN" smtClean="0"/>
              <a:t>‹#›</a:t>
            </a:fld>
            <a:endParaRPr lang="vi-VN"/>
          </a:p>
        </p:txBody>
      </p:sp>
    </p:spTree>
    <p:extLst>
      <p:ext uri="{BB962C8B-B14F-4D97-AF65-F5344CB8AC3E}">
        <p14:creationId xmlns:p14="http://schemas.microsoft.com/office/powerpoint/2010/main" val="404573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school desk and a backpack&#10;&#10;Description automatically generated">
            <a:extLst>
              <a:ext uri="{FF2B5EF4-FFF2-40B4-BE49-F238E27FC236}">
                <a16:creationId xmlns:a16="http://schemas.microsoft.com/office/drawing/2014/main" id="{2C2AD94F-ACCF-52D8-00B0-C616E4C604B4}"/>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14" name="Group 13">
            <a:extLst>
              <a:ext uri="{FF2B5EF4-FFF2-40B4-BE49-F238E27FC236}">
                <a16:creationId xmlns:a16="http://schemas.microsoft.com/office/drawing/2014/main" id="{2BD634A7-6D91-84B4-5495-FB6910CDF9CC}"/>
              </a:ext>
            </a:extLst>
          </p:cNvPr>
          <p:cNvGrpSpPr/>
          <p:nvPr/>
        </p:nvGrpSpPr>
        <p:grpSpPr>
          <a:xfrm rot="1245175">
            <a:off x="13585161" y="2310533"/>
            <a:ext cx="4419600" cy="1910206"/>
            <a:chOff x="7391400" y="250165"/>
            <a:chExt cx="4419600" cy="1910206"/>
          </a:xfrm>
        </p:grpSpPr>
        <p:sp>
          <p:nvSpPr>
            <p:cNvPr id="9" name="Freeform 20">
              <a:extLst>
                <a:ext uri="{FF2B5EF4-FFF2-40B4-BE49-F238E27FC236}">
                  <a16:creationId xmlns:a16="http://schemas.microsoft.com/office/drawing/2014/main" id="{BC69214E-9C94-2023-8C8F-1CCE5A1D3EEA}"/>
                </a:ext>
              </a:extLst>
            </p:cNvPr>
            <p:cNvSpPr/>
            <p:nvPr/>
          </p:nvSpPr>
          <p:spPr>
            <a:xfrm>
              <a:off x="7391400" y="250165"/>
              <a:ext cx="4419600" cy="1910206"/>
            </a:xfrm>
            <a:custGeom>
              <a:avLst/>
              <a:gdLst/>
              <a:ahLst/>
              <a:cxnLst/>
              <a:rect l="l" t="t" r="r" b="b"/>
              <a:pathLst>
                <a:path w="3305819" h="1393954">
                  <a:moveTo>
                    <a:pt x="0" y="0"/>
                  </a:moveTo>
                  <a:lnTo>
                    <a:pt x="3305820" y="0"/>
                  </a:lnTo>
                  <a:lnTo>
                    <a:pt x="3305820" y="1393954"/>
                  </a:lnTo>
                  <a:lnTo>
                    <a:pt x="0" y="13939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13" name="Group 12">
              <a:extLst>
                <a:ext uri="{FF2B5EF4-FFF2-40B4-BE49-F238E27FC236}">
                  <a16:creationId xmlns:a16="http://schemas.microsoft.com/office/drawing/2014/main" id="{6A68A610-9A57-4C29-8144-0F9BAFF72CEB}"/>
                </a:ext>
              </a:extLst>
            </p:cNvPr>
            <p:cNvGrpSpPr/>
            <p:nvPr/>
          </p:nvGrpSpPr>
          <p:grpSpPr>
            <a:xfrm>
              <a:off x="7902316" y="647700"/>
              <a:ext cx="3397767" cy="1325145"/>
              <a:chOff x="7728049" y="833520"/>
              <a:chExt cx="3397767" cy="1325145"/>
            </a:xfrm>
          </p:grpSpPr>
          <p:sp>
            <p:nvSpPr>
              <p:cNvPr id="10" name="TextBox 9">
                <a:extLst>
                  <a:ext uri="{FF2B5EF4-FFF2-40B4-BE49-F238E27FC236}">
                    <a16:creationId xmlns:a16="http://schemas.microsoft.com/office/drawing/2014/main" id="{2F9F3B46-7CCD-5C62-9B18-9A0AB677DF63}"/>
                  </a:ext>
                </a:extLst>
              </p:cNvPr>
              <p:cNvSpPr txBox="1"/>
              <p:nvPr/>
            </p:nvSpPr>
            <p:spPr>
              <a:xfrm>
                <a:off x="7730335" y="835226"/>
                <a:ext cx="3395481" cy="1323439"/>
              </a:xfrm>
              <a:prstGeom prst="rect">
                <a:avLst/>
              </a:prstGeom>
              <a:noFill/>
            </p:spPr>
            <p:txBody>
              <a:bodyPr wrap="none" rtlCol="0">
                <a:spAutoFit/>
              </a:bodyPr>
              <a:lstStyle/>
              <a:p>
                <a:r>
                  <a:rPr lang="en-GB" sz="8000" spc="-300" dirty="0" err="1">
                    <a:ln w="266700">
                      <a:solidFill>
                        <a:schemeClr val="bg1"/>
                      </a:solidFill>
                    </a:ln>
                    <a:effectLst>
                      <a:outerShdw blurRad="50800" dist="38100" dir="2700000" algn="tl" rotWithShape="0">
                        <a:prstClr val="black">
                          <a:alpha val="40000"/>
                        </a:prstClr>
                      </a:outerShdw>
                    </a:effectLst>
                    <a:latin typeface="#9Slide07 SVNMomento" panose="00000500000000000000" pitchFamily="2" charset="0"/>
                  </a:rPr>
                  <a:t>Công</a:t>
                </a:r>
                <a:r>
                  <a:rPr lang="en-GB" sz="8000" spc="-300" dirty="0">
                    <a:ln w="266700">
                      <a:solidFill>
                        <a:schemeClr val="bg1"/>
                      </a:solidFill>
                    </a:ln>
                    <a:effectLst>
                      <a:outerShdw blurRad="50800" dist="38100" dir="2700000" algn="tl" rotWithShape="0">
                        <a:prstClr val="black">
                          <a:alpha val="40000"/>
                        </a:prstClr>
                      </a:outerShdw>
                    </a:effectLst>
                    <a:latin typeface="#9Slide07 SVNMomento" panose="00000500000000000000" pitchFamily="2" charset="0"/>
                  </a:rPr>
                  <a:t> </a:t>
                </a:r>
                <a:r>
                  <a:rPr lang="en-GB" sz="8000" spc="-300" dirty="0" err="1">
                    <a:ln w="266700">
                      <a:solidFill>
                        <a:schemeClr val="bg1"/>
                      </a:solidFill>
                    </a:ln>
                    <a:effectLst>
                      <a:outerShdw blurRad="50800" dist="38100" dir="2700000" algn="tl" rotWithShape="0">
                        <a:prstClr val="black">
                          <a:alpha val="40000"/>
                        </a:prstClr>
                      </a:outerShdw>
                    </a:effectLst>
                    <a:latin typeface="#9Slide07 SVNMomento" panose="00000500000000000000" pitchFamily="2" charset="0"/>
                  </a:rPr>
                  <a:t>nghệ</a:t>
                </a:r>
                <a:endParaRPr lang="vi-VN" sz="8000" spc="-300" dirty="0">
                  <a:ln w="266700">
                    <a:solidFill>
                      <a:schemeClr val="bg1"/>
                    </a:solidFill>
                  </a:ln>
                  <a:effectLst>
                    <a:outerShdw blurRad="50800" dist="38100" dir="2700000" algn="tl" rotWithShape="0">
                      <a:prstClr val="black">
                        <a:alpha val="40000"/>
                      </a:prstClr>
                    </a:outerShdw>
                  </a:effectLst>
                  <a:latin typeface="#9Slide06 Carolinea" panose="02000000000000000000" pitchFamily="2" charset="-93"/>
                </a:endParaRPr>
              </a:p>
            </p:txBody>
          </p:sp>
          <p:sp>
            <p:nvSpPr>
              <p:cNvPr id="12" name="TextBox 11">
                <a:extLst>
                  <a:ext uri="{FF2B5EF4-FFF2-40B4-BE49-F238E27FC236}">
                    <a16:creationId xmlns:a16="http://schemas.microsoft.com/office/drawing/2014/main" id="{DD35D0A2-01F3-A633-EBF4-B748547A6149}"/>
                  </a:ext>
                </a:extLst>
              </p:cNvPr>
              <p:cNvSpPr txBox="1"/>
              <p:nvPr/>
            </p:nvSpPr>
            <p:spPr>
              <a:xfrm>
                <a:off x="7728049" y="833520"/>
                <a:ext cx="3395481" cy="1323439"/>
              </a:xfrm>
              <a:prstGeom prst="rect">
                <a:avLst/>
              </a:prstGeom>
              <a:noFill/>
            </p:spPr>
            <p:txBody>
              <a:bodyPr wrap="none" rtlCol="0">
                <a:spAutoFit/>
              </a:bodyPr>
              <a:lstStyle/>
              <a:p>
                <a:r>
                  <a:rPr lang="en-GB" sz="8000" spc="-300" dirty="0" err="1">
                    <a:solidFill>
                      <a:srgbClr val="EF6262"/>
                    </a:solidFill>
                    <a:latin typeface="#9Slide07 SVNMomento" panose="00000500000000000000" pitchFamily="2" charset="0"/>
                  </a:rPr>
                  <a:t>Công</a:t>
                </a:r>
                <a:r>
                  <a:rPr lang="en-GB" sz="8000" spc="-300" dirty="0">
                    <a:solidFill>
                      <a:srgbClr val="EF6262"/>
                    </a:solidFill>
                    <a:latin typeface="#9Slide07 SVNMomento" panose="00000500000000000000" pitchFamily="2" charset="0"/>
                  </a:rPr>
                  <a:t> </a:t>
                </a:r>
                <a:r>
                  <a:rPr lang="en-GB" sz="8000" spc="-300" dirty="0" err="1">
                    <a:solidFill>
                      <a:srgbClr val="EF6262"/>
                    </a:solidFill>
                    <a:latin typeface="#9Slide07 SVNMomento" panose="00000500000000000000" pitchFamily="2" charset="0"/>
                  </a:rPr>
                  <a:t>nghệ</a:t>
                </a:r>
                <a:endParaRPr lang="vi-VN" sz="8000" spc="-300" dirty="0">
                  <a:solidFill>
                    <a:srgbClr val="EF6262"/>
                  </a:solidFill>
                  <a:latin typeface="#9Slide06 Carolinea" panose="02000000000000000000" pitchFamily="2" charset="-93"/>
                </a:endParaRPr>
              </a:p>
            </p:txBody>
          </p:sp>
        </p:grpSp>
      </p:grpSp>
      <p:grpSp>
        <p:nvGrpSpPr>
          <p:cNvPr id="17" name="Group 16">
            <a:extLst>
              <a:ext uri="{FF2B5EF4-FFF2-40B4-BE49-F238E27FC236}">
                <a16:creationId xmlns:a16="http://schemas.microsoft.com/office/drawing/2014/main" id="{B4F4BFED-8ACC-26E6-4F0C-B32B17C1CDDB}"/>
              </a:ext>
            </a:extLst>
          </p:cNvPr>
          <p:cNvGrpSpPr/>
          <p:nvPr/>
        </p:nvGrpSpPr>
        <p:grpSpPr>
          <a:xfrm>
            <a:off x="6987755" y="3684697"/>
            <a:ext cx="1776448" cy="1142285"/>
            <a:chOff x="4572000" y="1718718"/>
            <a:chExt cx="1776448" cy="1142285"/>
          </a:xfrm>
        </p:grpSpPr>
        <p:sp>
          <p:nvSpPr>
            <p:cNvPr id="15" name="TextBox 14">
              <a:extLst>
                <a:ext uri="{FF2B5EF4-FFF2-40B4-BE49-F238E27FC236}">
                  <a16:creationId xmlns:a16="http://schemas.microsoft.com/office/drawing/2014/main" id="{3CCDF618-EDDF-3513-BA85-07A788EA622C}"/>
                </a:ext>
              </a:extLst>
            </p:cNvPr>
            <p:cNvSpPr txBox="1"/>
            <p:nvPr/>
          </p:nvSpPr>
          <p:spPr>
            <a:xfrm>
              <a:off x="4572000" y="1753007"/>
              <a:ext cx="1776448" cy="1107996"/>
            </a:xfrm>
            <a:prstGeom prst="rect">
              <a:avLst/>
            </a:prstGeom>
            <a:noFill/>
          </p:spPr>
          <p:txBody>
            <a:bodyPr wrap="none" rtlCol="0">
              <a:spAutoFit/>
            </a:bodyPr>
            <a:lstStyle/>
            <a:p>
              <a:r>
                <a:rPr lang="en-GB" sz="6600" dirty="0" err="1">
                  <a:ln w="190500">
                    <a:solidFill>
                      <a:schemeClr val="bg1"/>
                    </a:solidFill>
                  </a:ln>
                  <a:latin typeface="#9Slide07 SVNMomento" panose="00000500000000000000" pitchFamily="2" charset="0"/>
                </a:rPr>
                <a:t>Bài</a:t>
              </a:r>
              <a:r>
                <a:rPr lang="en-GB" sz="6600" dirty="0">
                  <a:ln w="190500">
                    <a:solidFill>
                      <a:schemeClr val="bg1"/>
                    </a:solidFill>
                  </a:ln>
                  <a:latin typeface="#9Slide07 SVNMomento" panose="00000500000000000000" pitchFamily="2" charset="0"/>
                </a:rPr>
                <a:t> 1</a:t>
              </a:r>
              <a:endParaRPr lang="vi-VN" sz="6600" dirty="0">
                <a:ln w="190500">
                  <a:solidFill>
                    <a:schemeClr val="bg1"/>
                  </a:solidFill>
                </a:ln>
              </a:endParaRPr>
            </a:p>
          </p:txBody>
        </p:sp>
        <p:sp>
          <p:nvSpPr>
            <p:cNvPr id="16" name="TextBox 15">
              <a:extLst>
                <a:ext uri="{FF2B5EF4-FFF2-40B4-BE49-F238E27FC236}">
                  <a16:creationId xmlns:a16="http://schemas.microsoft.com/office/drawing/2014/main" id="{0974EF7E-65DF-048F-97F2-3148DEAD1E3F}"/>
                </a:ext>
              </a:extLst>
            </p:cNvPr>
            <p:cNvSpPr txBox="1"/>
            <p:nvPr/>
          </p:nvSpPr>
          <p:spPr>
            <a:xfrm>
              <a:off x="4572000" y="1718718"/>
              <a:ext cx="1776448" cy="1107996"/>
            </a:xfrm>
            <a:prstGeom prst="rect">
              <a:avLst/>
            </a:prstGeom>
            <a:noFill/>
          </p:spPr>
          <p:txBody>
            <a:bodyPr wrap="none" rtlCol="0">
              <a:spAutoFit/>
            </a:bodyPr>
            <a:lstStyle/>
            <a:p>
              <a:r>
                <a:rPr lang="en-GB" sz="6600" dirty="0" err="1">
                  <a:solidFill>
                    <a:schemeClr val="accent2"/>
                  </a:solidFill>
                  <a:latin typeface="#9Slide07 SVNMomento" panose="00000500000000000000" pitchFamily="2" charset="0"/>
                </a:rPr>
                <a:t>Bài</a:t>
              </a:r>
              <a:r>
                <a:rPr lang="en-GB" sz="6600" dirty="0">
                  <a:solidFill>
                    <a:schemeClr val="accent2"/>
                  </a:solidFill>
                  <a:latin typeface="#9Slide07 SVNMomento" panose="00000500000000000000" pitchFamily="2" charset="0"/>
                </a:rPr>
                <a:t> 1</a:t>
              </a:r>
              <a:endParaRPr lang="vi-VN" sz="6600" dirty="0">
                <a:solidFill>
                  <a:schemeClr val="accent2"/>
                </a:solidFill>
              </a:endParaRPr>
            </a:p>
          </p:txBody>
        </p:sp>
      </p:grpSp>
      <p:grpSp>
        <p:nvGrpSpPr>
          <p:cNvPr id="20" name="Group 19">
            <a:extLst>
              <a:ext uri="{FF2B5EF4-FFF2-40B4-BE49-F238E27FC236}">
                <a16:creationId xmlns:a16="http://schemas.microsoft.com/office/drawing/2014/main" id="{BD4EEFD4-1D3A-B3F0-F1A3-81BADB6D74A8}"/>
              </a:ext>
            </a:extLst>
          </p:cNvPr>
          <p:cNvGrpSpPr/>
          <p:nvPr/>
        </p:nvGrpSpPr>
        <p:grpSpPr>
          <a:xfrm>
            <a:off x="7898624" y="4766628"/>
            <a:ext cx="9597499" cy="5261778"/>
            <a:chOff x="7467600" y="2435175"/>
            <a:chExt cx="9597499" cy="5261778"/>
          </a:xfrm>
        </p:grpSpPr>
        <p:sp>
          <p:nvSpPr>
            <p:cNvPr id="18" name="TextBox 17">
              <a:extLst>
                <a:ext uri="{FF2B5EF4-FFF2-40B4-BE49-F238E27FC236}">
                  <a16:creationId xmlns:a16="http://schemas.microsoft.com/office/drawing/2014/main" id="{A8848B01-CC18-5E76-471C-D2202879EE2B}"/>
                </a:ext>
              </a:extLst>
            </p:cNvPr>
            <p:cNvSpPr txBox="1"/>
            <p:nvPr/>
          </p:nvSpPr>
          <p:spPr>
            <a:xfrm>
              <a:off x="7467600" y="2495529"/>
              <a:ext cx="9597499" cy="5201424"/>
            </a:xfrm>
            <a:prstGeom prst="rect">
              <a:avLst/>
            </a:prstGeom>
            <a:noFill/>
          </p:spPr>
          <p:txBody>
            <a:bodyPr wrap="none" rtlCol="0">
              <a:spAutoFit/>
            </a:bodyPr>
            <a:lstStyle/>
            <a:p>
              <a:pPr algn="ctr"/>
              <a:r>
                <a:rPr lang="en-GB" sz="16600" dirty="0">
                  <a:ln w="425450">
                    <a:solidFill>
                      <a:schemeClr val="bg1"/>
                    </a:solidFill>
                  </a:ln>
                  <a:latin typeface="#9Slide07 SVNMomento" panose="00000500000000000000" pitchFamily="2" charset="0"/>
                </a:rPr>
                <a:t>VAI TRÒ CỦA </a:t>
              </a:r>
            </a:p>
            <a:p>
              <a:pPr algn="ctr"/>
              <a:r>
                <a:rPr lang="en-GB" sz="16600" dirty="0">
                  <a:ln w="425450">
                    <a:solidFill>
                      <a:schemeClr val="bg1"/>
                    </a:solidFill>
                  </a:ln>
                  <a:latin typeface="#9Slide07 SVNMomento" panose="00000500000000000000" pitchFamily="2" charset="0"/>
                </a:rPr>
                <a:t>CÔNG NGHỆ</a:t>
              </a:r>
              <a:endParaRPr lang="vi-VN" sz="16600" dirty="0">
                <a:ln w="425450">
                  <a:solidFill>
                    <a:schemeClr val="bg1"/>
                  </a:solidFill>
                </a:ln>
              </a:endParaRPr>
            </a:p>
          </p:txBody>
        </p:sp>
        <p:sp>
          <p:nvSpPr>
            <p:cNvPr id="19" name="TextBox 18">
              <a:extLst>
                <a:ext uri="{FF2B5EF4-FFF2-40B4-BE49-F238E27FC236}">
                  <a16:creationId xmlns:a16="http://schemas.microsoft.com/office/drawing/2014/main" id="{2FE624FC-14CF-C847-1F1F-8B5476EAF85F}"/>
                </a:ext>
              </a:extLst>
            </p:cNvPr>
            <p:cNvSpPr txBox="1"/>
            <p:nvPr/>
          </p:nvSpPr>
          <p:spPr>
            <a:xfrm>
              <a:off x="7467600" y="2435175"/>
              <a:ext cx="9597499" cy="5201424"/>
            </a:xfrm>
            <a:prstGeom prst="rect">
              <a:avLst/>
            </a:prstGeom>
            <a:noFill/>
          </p:spPr>
          <p:txBody>
            <a:bodyPr wrap="none" rtlCol="0">
              <a:spAutoFit/>
            </a:bodyPr>
            <a:lstStyle/>
            <a:p>
              <a:pPr algn="ctr"/>
              <a:r>
                <a:rPr lang="en-GB" sz="16600" dirty="0">
                  <a:solidFill>
                    <a:srgbClr val="F9BC25"/>
                  </a:solidFill>
                  <a:latin typeface="#9Slide07 SVNMomento" panose="00000500000000000000" pitchFamily="2" charset="0"/>
                </a:rPr>
                <a:t>VAI TRÒ CỦA </a:t>
              </a:r>
            </a:p>
            <a:p>
              <a:pPr algn="ctr"/>
              <a:r>
                <a:rPr lang="en-GB" sz="16600" dirty="0">
                  <a:solidFill>
                    <a:srgbClr val="0070C0"/>
                  </a:solidFill>
                  <a:latin typeface="#9Slide07 SVNMomento" panose="00000500000000000000" pitchFamily="2" charset="0"/>
                </a:rPr>
                <a:t>CÔNG NGHỆ</a:t>
              </a:r>
              <a:endParaRPr lang="vi-VN" sz="16600" dirty="0">
                <a:solidFill>
                  <a:srgbClr val="0070C0"/>
                </a:solidFill>
              </a:endParaRPr>
            </a:p>
          </p:txBody>
        </p:sp>
      </p:grpSp>
      <p:sp>
        <p:nvSpPr>
          <p:cNvPr id="23" name="Freeform 4">
            <a:extLst>
              <a:ext uri="{FF2B5EF4-FFF2-40B4-BE49-F238E27FC236}">
                <a16:creationId xmlns:a16="http://schemas.microsoft.com/office/drawing/2014/main" id="{A990AF4D-E11D-A108-4132-FB0A8B143F7B}"/>
              </a:ext>
            </a:extLst>
          </p:cNvPr>
          <p:cNvSpPr/>
          <p:nvPr/>
        </p:nvSpPr>
        <p:spPr>
          <a:xfrm>
            <a:off x="-139034" y="3265635"/>
            <a:ext cx="8388220" cy="6762771"/>
          </a:xfrm>
          <a:custGeom>
            <a:avLst/>
            <a:gdLst/>
            <a:ahLst/>
            <a:cxnLst/>
            <a:rect l="l" t="t" r="r" b="b"/>
            <a:pathLst>
              <a:path w="3062137" h="2947307">
                <a:moveTo>
                  <a:pt x="0" y="0"/>
                </a:moveTo>
                <a:lnTo>
                  <a:pt x="3062137" y="0"/>
                </a:lnTo>
                <a:lnTo>
                  <a:pt x="3062137" y="2947307"/>
                </a:lnTo>
                <a:lnTo>
                  <a:pt x="0" y="2947307"/>
                </a:lnTo>
                <a:lnTo>
                  <a:pt x="0" y="0"/>
                </a:lnTo>
                <a:close/>
              </a:path>
            </a:pathLst>
          </a:custGeom>
          <a:blipFill>
            <a:blip r:embed="rId5"/>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desk&#10;&#10;Description automatically generated">
            <a:extLst>
              <a:ext uri="{FF2B5EF4-FFF2-40B4-BE49-F238E27FC236}">
                <a16:creationId xmlns:a16="http://schemas.microsoft.com/office/drawing/2014/main" id="{FCDBF1A5-9674-0674-8CEF-FC279564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AD31BDE5-DA1A-B5A5-D436-EA68B1774009}"/>
              </a:ext>
            </a:extLst>
          </p:cNvPr>
          <p:cNvSpPr/>
          <p:nvPr/>
        </p:nvSpPr>
        <p:spPr>
          <a:xfrm>
            <a:off x="1676400" y="800100"/>
            <a:ext cx="15849600" cy="4419600"/>
          </a:xfrm>
          <a:custGeom>
            <a:avLst/>
            <a:gdLst>
              <a:gd name="connsiteX0" fmla="*/ 0 w 15849600"/>
              <a:gd name="connsiteY0" fmla="*/ 736615 h 4419600"/>
              <a:gd name="connsiteX1" fmla="*/ 736615 w 15849600"/>
              <a:gd name="connsiteY1" fmla="*/ 0 h 4419600"/>
              <a:gd name="connsiteX2" fmla="*/ 15112985 w 15849600"/>
              <a:gd name="connsiteY2" fmla="*/ 0 h 4419600"/>
              <a:gd name="connsiteX3" fmla="*/ 15849600 w 15849600"/>
              <a:gd name="connsiteY3" fmla="*/ 736615 h 4419600"/>
              <a:gd name="connsiteX4" fmla="*/ 15849600 w 15849600"/>
              <a:gd name="connsiteY4" fmla="*/ 3682985 h 4419600"/>
              <a:gd name="connsiteX5" fmla="*/ 15112985 w 15849600"/>
              <a:gd name="connsiteY5" fmla="*/ 4419600 h 4419600"/>
              <a:gd name="connsiteX6" fmla="*/ 736615 w 15849600"/>
              <a:gd name="connsiteY6" fmla="*/ 4419600 h 4419600"/>
              <a:gd name="connsiteX7" fmla="*/ 0 w 15849600"/>
              <a:gd name="connsiteY7" fmla="*/ 3682985 h 4419600"/>
              <a:gd name="connsiteX8" fmla="*/ 0 w 1584960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9600" h="4419600" fill="none" extrusionOk="0">
                <a:moveTo>
                  <a:pt x="0" y="736615"/>
                </a:moveTo>
                <a:cubicBezTo>
                  <a:pt x="-39912" y="327165"/>
                  <a:pt x="341853" y="-61302"/>
                  <a:pt x="736615" y="0"/>
                </a:cubicBezTo>
                <a:cubicBezTo>
                  <a:pt x="5227523" y="89080"/>
                  <a:pt x="11245985" y="124415"/>
                  <a:pt x="15112985" y="0"/>
                </a:cubicBezTo>
                <a:cubicBezTo>
                  <a:pt x="15510686" y="50320"/>
                  <a:pt x="15853297" y="316715"/>
                  <a:pt x="15849600" y="736615"/>
                </a:cubicBezTo>
                <a:cubicBezTo>
                  <a:pt x="15924020" y="1719008"/>
                  <a:pt x="15970764" y="2473163"/>
                  <a:pt x="15849600" y="3682985"/>
                </a:cubicBezTo>
                <a:cubicBezTo>
                  <a:pt x="15853148" y="4107699"/>
                  <a:pt x="15493319" y="4431383"/>
                  <a:pt x="15112985" y="4419600"/>
                </a:cubicBezTo>
                <a:cubicBezTo>
                  <a:pt x="7933215" y="4536491"/>
                  <a:pt x="6345232" y="4515578"/>
                  <a:pt x="736615" y="4419600"/>
                </a:cubicBezTo>
                <a:cubicBezTo>
                  <a:pt x="282390" y="4396959"/>
                  <a:pt x="7632" y="4111996"/>
                  <a:pt x="0" y="3682985"/>
                </a:cubicBezTo>
                <a:cubicBezTo>
                  <a:pt x="-38255" y="3013373"/>
                  <a:pt x="-124083" y="1193396"/>
                  <a:pt x="0" y="736615"/>
                </a:cubicBezTo>
                <a:close/>
              </a:path>
              <a:path w="15849600" h="4419600" stroke="0" extrusionOk="0">
                <a:moveTo>
                  <a:pt x="0" y="736615"/>
                </a:moveTo>
                <a:cubicBezTo>
                  <a:pt x="-62372" y="296372"/>
                  <a:pt x="274900" y="-36559"/>
                  <a:pt x="736615" y="0"/>
                </a:cubicBezTo>
                <a:cubicBezTo>
                  <a:pt x="5293860" y="43971"/>
                  <a:pt x="12074226" y="40898"/>
                  <a:pt x="15112985" y="0"/>
                </a:cubicBezTo>
                <a:cubicBezTo>
                  <a:pt x="15477712" y="-11011"/>
                  <a:pt x="15854911" y="289271"/>
                  <a:pt x="15849600" y="736615"/>
                </a:cubicBezTo>
                <a:cubicBezTo>
                  <a:pt x="15837248" y="1459358"/>
                  <a:pt x="15839301" y="3358797"/>
                  <a:pt x="15849600" y="3682985"/>
                </a:cubicBezTo>
                <a:cubicBezTo>
                  <a:pt x="15827570" y="4020172"/>
                  <a:pt x="15507834" y="4388017"/>
                  <a:pt x="15112985" y="4419600"/>
                </a:cubicBezTo>
                <a:cubicBezTo>
                  <a:pt x="12505432" y="4332719"/>
                  <a:pt x="7554895" y="4260795"/>
                  <a:pt x="736615" y="4419600"/>
                </a:cubicBezTo>
                <a:cubicBezTo>
                  <a:pt x="391964" y="4456055"/>
                  <a:pt x="-8226" y="4064907"/>
                  <a:pt x="0" y="3682985"/>
                </a:cubicBezTo>
                <a:cubicBezTo>
                  <a:pt x="66149" y="2263687"/>
                  <a:pt x="-153571" y="1605099"/>
                  <a:pt x="0" y="736615"/>
                </a:cubicBezTo>
                <a:close/>
              </a:path>
            </a:pathLst>
          </a:custGeom>
          <a:solidFill>
            <a:schemeClr val="bg1"/>
          </a:solidFill>
          <a:ln w="76200">
            <a:solidFill>
              <a:schemeClr val="accent5">
                <a:lumMod val="75000"/>
              </a:schemeClr>
            </a:solidFill>
            <a:prstDash val="dash"/>
            <a:extLst>
              <a:ext uri="{C807C97D-BFC1-408E-A445-0C87EB9F89A2}">
                <ask:lineSketchStyleProps xmlns:ask="http://schemas.microsoft.com/office/drawing/2018/sketchyshapes" xmlns="" sd="3772063266">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Group 9">
            <a:extLst>
              <a:ext uri="{FF2B5EF4-FFF2-40B4-BE49-F238E27FC236}">
                <a16:creationId xmlns:a16="http://schemas.microsoft.com/office/drawing/2014/main" id="{1F6AB05A-5974-B8F5-CC01-5A85660DE9F6}"/>
              </a:ext>
            </a:extLst>
          </p:cNvPr>
          <p:cNvGrpSpPr/>
          <p:nvPr/>
        </p:nvGrpSpPr>
        <p:grpSpPr>
          <a:xfrm>
            <a:off x="6934200" y="0"/>
            <a:ext cx="4648200" cy="1434048"/>
            <a:chOff x="7010400" y="800100"/>
            <a:chExt cx="4648200" cy="1828800"/>
          </a:xfrm>
        </p:grpSpPr>
        <p:sp>
          <p:nvSpPr>
            <p:cNvPr id="8" name="Freeform 9">
              <a:extLst>
                <a:ext uri="{FF2B5EF4-FFF2-40B4-BE49-F238E27FC236}">
                  <a16:creationId xmlns:a16="http://schemas.microsoft.com/office/drawing/2014/main" id="{3D65ACEB-ADD9-9125-FD9C-B13BC3E3C12B}"/>
                </a:ext>
              </a:extLst>
            </p:cNvPr>
            <p:cNvSpPr/>
            <p:nvPr/>
          </p:nvSpPr>
          <p:spPr>
            <a:xfrm>
              <a:off x="7010400" y="800100"/>
              <a:ext cx="4648200" cy="1828800"/>
            </a:xfrm>
            <a:custGeom>
              <a:avLst/>
              <a:gdLst/>
              <a:ahLst/>
              <a:cxnLst/>
              <a:rect l="l" t="t" r="r" b="b"/>
              <a:pathLst>
                <a:path w="2729672" h="1195369">
                  <a:moveTo>
                    <a:pt x="0" y="0"/>
                  </a:moveTo>
                  <a:lnTo>
                    <a:pt x="2729672" y="0"/>
                  </a:lnTo>
                  <a:lnTo>
                    <a:pt x="2729672" y="1195369"/>
                  </a:lnTo>
                  <a:lnTo>
                    <a:pt x="0" y="11953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074D2FB-4BEA-E40F-857A-3F0A46132C8F}"/>
                </a:ext>
              </a:extLst>
            </p:cNvPr>
            <p:cNvSpPr txBox="1"/>
            <p:nvPr/>
          </p:nvSpPr>
          <p:spPr>
            <a:xfrm>
              <a:off x="7637875" y="1160502"/>
              <a:ext cx="3164649" cy="1107996"/>
            </a:xfrm>
            <a:prstGeom prst="rect">
              <a:avLst/>
            </a:prstGeom>
            <a:noFill/>
          </p:spPr>
          <p:txBody>
            <a:bodyPr wrap="none" rtlCol="0">
              <a:spAutoFit/>
            </a:bodyPr>
            <a:lstStyle/>
            <a:p>
              <a:r>
                <a:rPr lang="en-GB" sz="6600" dirty="0" err="1">
                  <a:solidFill>
                    <a:schemeClr val="bg1"/>
                  </a:solidFill>
                  <a:effectLst>
                    <a:outerShdw blurRad="38100" dist="38100" dir="2700000" algn="tl">
                      <a:srgbClr val="000000">
                        <a:alpha val="43137"/>
                      </a:srgbClr>
                    </a:outerShdw>
                  </a:effectLst>
                  <a:latin typeface="#9Slide03 Sofia Pro Soft Bold" panose="020B0000000000000000" pitchFamily="34" charset="-93"/>
                </a:rPr>
                <a:t>Ghi</a:t>
              </a:r>
              <a:r>
                <a:rPr lang="en-GB" sz="6600" dirty="0">
                  <a:solidFill>
                    <a:schemeClr val="bg1"/>
                  </a:solidFill>
                  <a:effectLst>
                    <a:outerShdw blurRad="38100" dist="38100" dir="2700000" algn="tl">
                      <a:srgbClr val="000000">
                        <a:alpha val="43137"/>
                      </a:srgbClr>
                    </a:outerShdw>
                  </a:effectLst>
                  <a:latin typeface="#9Slide03 Sofia Pro Soft Bold" panose="020B0000000000000000" pitchFamily="34" charset="-93"/>
                </a:rPr>
                <a:t> </a:t>
              </a:r>
              <a:r>
                <a:rPr lang="en-GB" sz="6600" dirty="0" err="1">
                  <a:solidFill>
                    <a:schemeClr val="bg1"/>
                  </a:solidFill>
                  <a:effectLst>
                    <a:outerShdw blurRad="38100" dist="38100" dir="2700000" algn="tl">
                      <a:srgbClr val="000000">
                        <a:alpha val="43137"/>
                      </a:srgbClr>
                    </a:outerShdw>
                  </a:effectLst>
                  <a:latin typeface="#9Slide03 Sofia Pro Soft Bold" panose="020B0000000000000000" pitchFamily="34" charset="-93"/>
                </a:rPr>
                <a:t>nhớ</a:t>
              </a:r>
              <a:endParaRPr lang="vi-VN" sz="6600" dirty="0">
                <a:solidFill>
                  <a:schemeClr val="bg1"/>
                </a:solidFill>
                <a:effectLst>
                  <a:outerShdw blurRad="38100" dist="38100" dir="2700000" algn="tl">
                    <a:srgbClr val="000000">
                      <a:alpha val="43137"/>
                    </a:srgbClr>
                  </a:outerShdw>
                </a:effectLst>
                <a:latin typeface="#9Slide03 Sofia Pro Soft Bold" panose="020B0000000000000000" pitchFamily="34" charset="-93"/>
              </a:endParaRPr>
            </a:p>
          </p:txBody>
        </p:sp>
      </p:grpSp>
      <p:sp>
        <p:nvSpPr>
          <p:cNvPr id="12" name="TextBox 11">
            <a:extLst>
              <a:ext uri="{FF2B5EF4-FFF2-40B4-BE49-F238E27FC236}">
                <a16:creationId xmlns:a16="http://schemas.microsoft.com/office/drawing/2014/main" id="{31FBF21E-9599-8D69-431C-AEEEC79FE074}"/>
              </a:ext>
            </a:extLst>
          </p:cNvPr>
          <p:cNvSpPr txBox="1"/>
          <p:nvPr/>
        </p:nvSpPr>
        <p:spPr>
          <a:xfrm>
            <a:off x="1943100" y="1403791"/>
            <a:ext cx="15316200" cy="3785652"/>
          </a:xfrm>
          <a:prstGeom prst="rect">
            <a:avLst/>
          </a:prstGeom>
          <a:noFill/>
        </p:spPr>
        <p:txBody>
          <a:bodyPr wrap="square">
            <a:spAutoFit/>
          </a:bodyPr>
          <a:lstStyle/>
          <a:p>
            <a:pPr algn="just"/>
            <a:r>
              <a:rPr lang="vi-VN" sz="4000" dirty="0">
                <a:latin typeface="Calibri" panose="020F0502020204030204" pitchFamily="34" charset="0"/>
                <a:ea typeface="Calibri" panose="020F0502020204030204" pitchFamily="34" charset="0"/>
                <a:cs typeface="Calibri" panose="020F0502020204030204" pitchFamily="34" charset="0"/>
              </a:rPr>
              <a:t>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p>
        </p:txBody>
      </p:sp>
    </p:spTree>
    <p:extLst>
      <p:ext uri="{BB962C8B-B14F-4D97-AF65-F5344CB8AC3E}">
        <p14:creationId xmlns:p14="http://schemas.microsoft.com/office/powerpoint/2010/main" val="67183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desk&#10;&#10;Description automatically generated">
            <a:extLst>
              <a:ext uri="{FF2B5EF4-FFF2-40B4-BE49-F238E27FC236}">
                <a16:creationId xmlns:a16="http://schemas.microsoft.com/office/drawing/2014/main" id="{FCDBF1A5-9674-0674-8CEF-FC279564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9AC8DE62-1B6F-EFD0-BE4E-66DF385363EE}"/>
              </a:ext>
            </a:extLst>
          </p:cNvPr>
          <p:cNvGrpSpPr/>
          <p:nvPr/>
        </p:nvGrpSpPr>
        <p:grpSpPr>
          <a:xfrm>
            <a:off x="1828800" y="3314700"/>
            <a:ext cx="15249688" cy="2215991"/>
            <a:chOff x="914399" y="1181100"/>
            <a:chExt cx="15249688" cy="2215991"/>
          </a:xfrm>
        </p:grpSpPr>
        <p:sp>
          <p:nvSpPr>
            <p:cNvPr id="6" name="TextBox 5">
              <a:extLst>
                <a:ext uri="{FF2B5EF4-FFF2-40B4-BE49-F238E27FC236}">
                  <a16:creationId xmlns:a16="http://schemas.microsoft.com/office/drawing/2014/main" id="{57CF2782-F1EF-C727-C9C6-23D6D0DD6815}"/>
                </a:ext>
              </a:extLst>
            </p:cNvPr>
            <p:cNvSpPr txBox="1"/>
            <p:nvPr/>
          </p:nvSpPr>
          <p:spPr>
            <a:xfrm>
              <a:off x="914400" y="1181100"/>
              <a:ext cx="15249687" cy="2215991"/>
            </a:xfrm>
            <a:prstGeom prst="rect">
              <a:avLst/>
            </a:prstGeom>
            <a:noFill/>
          </p:spPr>
          <p:txBody>
            <a:bodyPr wrap="none" rtlCol="0">
              <a:prstTxWarp prst="textArchUp">
                <a:avLst/>
              </a:prstTxWarp>
              <a:spAutoFit/>
            </a:bodyPr>
            <a:lstStyle/>
            <a:p>
              <a:r>
                <a:rPr lang="en-GB" sz="13800" dirty="0">
                  <a:ln w="466725">
                    <a:solidFill>
                      <a:schemeClr val="bg1"/>
                    </a:solidFill>
                  </a:ln>
                  <a:effectLst>
                    <a:outerShdw blurRad="50800" dist="38100" dir="2700000" algn="tl" rotWithShape="0">
                      <a:prstClr val="black">
                        <a:alpha val="40000"/>
                      </a:prstClr>
                    </a:outerShdw>
                  </a:effectLst>
                  <a:latin typeface="UTM Showcard" panose="02040603050506020204" pitchFamily="18" charset="0"/>
                </a:rPr>
                <a:t>TẠM BIỆT CÁC EM!</a:t>
              </a:r>
              <a:endParaRPr lang="vi-VN" sz="13800" dirty="0">
                <a:ln w="466725">
                  <a:solidFill>
                    <a:schemeClr val="bg1"/>
                  </a:solidFill>
                </a:ln>
                <a:effectLst>
                  <a:outerShdw blurRad="50800" dist="38100" dir="2700000" algn="tl" rotWithShape="0">
                    <a:prstClr val="black">
                      <a:alpha val="40000"/>
                    </a:prstClr>
                  </a:outerShdw>
                </a:effectLst>
              </a:endParaRPr>
            </a:p>
          </p:txBody>
        </p:sp>
        <p:sp>
          <p:nvSpPr>
            <p:cNvPr id="7" name="TextBox 6">
              <a:extLst>
                <a:ext uri="{FF2B5EF4-FFF2-40B4-BE49-F238E27FC236}">
                  <a16:creationId xmlns:a16="http://schemas.microsoft.com/office/drawing/2014/main" id="{ABCEAF55-CB5B-787F-0F61-3B3B09D3AE85}"/>
                </a:ext>
              </a:extLst>
            </p:cNvPr>
            <p:cNvSpPr txBox="1"/>
            <p:nvPr/>
          </p:nvSpPr>
          <p:spPr>
            <a:xfrm>
              <a:off x="914399" y="1181100"/>
              <a:ext cx="15249687" cy="2215991"/>
            </a:xfrm>
            <a:prstGeom prst="rect">
              <a:avLst/>
            </a:prstGeom>
            <a:noFill/>
          </p:spPr>
          <p:txBody>
            <a:bodyPr wrap="none" rtlCol="0">
              <a:prstTxWarp prst="textArchUp">
                <a:avLst/>
              </a:prstTxWarp>
              <a:spAutoFit/>
            </a:bodyPr>
            <a:lstStyle/>
            <a:p>
              <a:r>
                <a:rPr lang="en-GB" sz="13800" dirty="0">
                  <a:ln w="34925">
                    <a:noFill/>
                  </a:ln>
                  <a:solidFill>
                    <a:srgbClr val="FFBE0B"/>
                  </a:solidFill>
                  <a:latin typeface="UTM Showcard" panose="02040603050506020204" pitchFamily="18" charset="0"/>
                </a:rPr>
                <a:t>T</a:t>
              </a:r>
              <a:r>
                <a:rPr lang="en-GB" sz="13800" dirty="0">
                  <a:ln w="34925">
                    <a:noFill/>
                  </a:ln>
                  <a:solidFill>
                    <a:srgbClr val="FB5607"/>
                  </a:solidFill>
                  <a:latin typeface="UTM Showcard" panose="02040603050506020204" pitchFamily="18" charset="0"/>
                </a:rPr>
                <a:t>Ạ</a:t>
              </a:r>
              <a:r>
                <a:rPr lang="en-GB" sz="13800" dirty="0">
                  <a:ln w="34925">
                    <a:noFill/>
                  </a:ln>
                  <a:solidFill>
                    <a:srgbClr val="FF006E"/>
                  </a:solidFill>
                  <a:latin typeface="UTM Showcard" panose="02040603050506020204" pitchFamily="18" charset="0"/>
                </a:rPr>
                <a:t>M</a:t>
              </a:r>
              <a:r>
                <a:rPr lang="en-GB" sz="13800" dirty="0">
                  <a:ln w="34925">
                    <a:noFill/>
                  </a:ln>
                  <a:solidFill>
                    <a:srgbClr val="ACDFE7"/>
                  </a:solidFill>
                  <a:latin typeface="UTM Showcard" panose="02040603050506020204" pitchFamily="18" charset="0"/>
                </a:rPr>
                <a:t> </a:t>
              </a:r>
              <a:r>
                <a:rPr lang="en-GB" sz="13800" dirty="0">
                  <a:ln w="34925">
                    <a:noFill/>
                  </a:ln>
                  <a:solidFill>
                    <a:srgbClr val="8338EC"/>
                  </a:solidFill>
                  <a:latin typeface="UTM Showcard" panose="02040603050506020204" pitchFamily="18" charset="0"/>
                </a:rPr>
                <a:t>B</a:t>
              </a:r>
              <a:r>
                <a:rPr lang="en-GB" sz="13800" dirty="0">
                  <a:ln w="34925">
                    <a:noFill/>
                  </a:ln>
                  <a:solidFill>
                    <a:srgbClr val="E15F41"/>
                  </a:solidFill>
                  <a:latin typeface="UTM Showcard" panose="02040603050506020204" pitchFamily="18" charset="0"/>
                </a:rPr>
                <a:t>I</a:t>
              </a:r>
              <a:r>
                <a:rPr lang="en-GB" sz="13800" dirty="0">
                  <a:ln w="34925">
                    <a:noFill/>
                  </a:ln>
                  <a:solidFill>
                    <a:srgbClr val="FDC500"/>
                  </a:solidFill>
                  <a:latin typeface="UTM Showcard" panose="02040603050506020204" pitchFamily="18" charset="0"/>
                </a:rPr>
                <a:t>Ệ</a:t>
              </a:r>
              <a:r>
                <a:rPr lang="en-GB" sz="13800" dirty="0">
                  <a:ln w="34925">
                    <a:noFill/>
                  </a:ln>
                  <a:solidFill>
                    <a:srgbClr val="38A3A5"/>
                  </a:solidFill>
                  <a:latin typeface="UTM Showcard" panose="02040603050506020204" pitchFamily="18" charset="0"/>
                </a:rPr>
                <a:t>T</a:t>
              </a:r>
              <a:r>
                <a:rPr lang="en-GB" sz="13800" dirty="0">
                  <a:ln w="34925">
                    <a:noFill/>
                  </a:ln>
                  <a:solidFill>
                    <a:srgbClr val="ACDFE7"/>
                  </a:solidFill>
                  <a:latin typeface="UTM Showcard" panose="02040603050506020204" pitchFamily="18" charset="0"/>
                </a:rPr>
                <a:t> </a:t>
              </a:r>
              <a:r>
                <a:rPr lang="en-GB" sz="13800" dirty="0">
                  <a:ln w="34925">
                    <a:noFill/>
                  </a:ln>
                  <a:solidFill>
                    <a:srgbClr val="3A86FF"/>
                  </a:solidFill>
                  <a:latin typeface="UTM Showcard" panose="02040603050506020204" pitchFamily="18" charset="0"/>
                </a:rPr>
                <a:t>C</a:t>
              </a:r>
              <a:r>
                <a:rPr lang="en-GB" sz="13800" dirty="0">
                  <a:ln w="34925">
                    <a:noFill/>
                  </a:ln>
                  <a:solidFill>
                    <a:srgbClr val="B5179E"/>
                  </a:solidFill>
                  <a:latin typeface="UTM Showcard" panose="02040603050506020204" pitchFamily="18" charset="0"/>
                </a:rPr>
                <a:t>Á</a:t>
              </a:r>
              <a:r>
                <a:rPr lang="en-GB" sz="13800" dirty="0">
                  <a:ln w="34925">
                    <a:noFill/>
                  </a:ln>
                  <a:solidFill>
                    <a:srgbClr val="FFBC04"/>
                  </a:solidFill>
                  <a:latin typeface="UTM Showcard" panose="02040603050506020204" pitchFamily="18" charset="0"/>
                </a:rPr>
                <a:t>C</a:t>
              </a:r>
              <a:r>
                <a:rPr lang="en-GB" sz="13800" dirty="0">
                  <a:ln w="34925">
                    <a:noFill/>
                  </a:ln>
                  <a:solidFill>
                    <a:srgbClr val="ACDFE7"/>
                  </a:solidFill>
                  <a:latin typeface="UTM Showcard" panose="02040603050506020204" pitchFamily="18" charset="0"/>
                </a:rPr>
                <a:t> </a:t>
              </a:r>
              <a:r>
                <a:rPr lang="en-GB" sz="13800" dirty="0">
                  <a:ln w="34925">
                    <a:noFill/>
                  </a:ln>
                  <a:solidFill>
                    <a:srgbClr val="34A0A4"/>
                  </a:solidFill>
                  <a:latin typeface="UTM Showcard" panose="02040603050506020204" pitchFamily="18" charset="0"/>
                </a:rPr>
                <a:t>E</a:t>
              </a:r>
              <a:r>
                <a:rPr lang="en-GB" sz="13800" dirty="0">
                  <a:ln w="34925">
                    <a:noFill/>
                  </a:ln>
                  <a:solidFill>
                    <a:srgbClr val="FF6B35"/>
                  </a:solidFill>
                  <a:latin typeface="UTM Showcard" panose="02040603050506020204" pitchFamily="18" charset="0"/>
                </a:rPr>
                <a:t>M</a:t>
              </a:r>
              <a:r>
                <a:rPr lang="en-GB" sz="13800" dirty="0">
                  <a:ln w="34925">
                    <a:noFill/>
                  </a:ln>
                  <a:solidFill>
                    <a:srgbClr val="ACDFE7"/>
                  </a:solidFill>
                  <a:latin typeface="UTM Showcard" panose="02040603050506020204" pitchFamily="18" charset="0"/>
                </a:rPr>
                <a:t>!</a:t>
              </a:r>
              <a:endParaRPr lang="vi-VN" sz="13800" dirty="0">
                <a:ln w="34925">
                  <a:noFill/>
                </a:ln>
                <a:solidFill>
                  <a:srgbClr val="55CBCC"/>
                </a:solidFill>
              </a:endParaRPr>
            </a:p>
          </p:txBody>
        </p:sp>
      </p:grpSp>
    </p:spTree>
    <p:extLst>
      <p:ext uri="{BB962C8B-B14F-4D97-AF65-F5344CB8AC3E}">
        <p14:creationId xmlns:p14="http://schemas.microsoft.com/office/powerpoint/2010/main" val="2115780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desk&#10;&#10;Description automatically generated">
            <a:extLst>
              <a:ext uri="{FF2B5EF4-FFF2-40B4-BE49-F238E27FC236}">
                <a16:creationId xmlns:a16="http://schemas.microsoft.com/office/drawing/2014/main" id="{FCDBF1A5-9674-0674-8CEF-FC279564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8" name="Group 7">
            <a:extLst>
              <a:ext uri="{FF2B5EF4-FFF2-40B4-BE49-F238E27FC236}">
                <a16:creationId xmlns:a16="http://schemas.microsoft.com/office/drawing/2014/main" id="{819DA6F8-D4ED-ADF0-F805-482F217A0E7F}"/>
              </a:ext>
            </a:extLst>
          </p:cNvPr>
          <p:cNvGrpSpPr/>
          <p:nvPr/>
        </p:nvGrpSpPr>
        <p:grpSpPr>
          <a:xfrm>
            <a:off x="254686" y="1706"/>
            <a:ext cx="8889314" cy="10018594"/>
            <a:chOff x="254686" y="1706"/>
            <a:chExt cx="8889314" cy="10018594"/>
          </a:xfrm>
        </p:grpSpPr>
        <p:sp>
          <p:nvSpPr>
            <p:cNvPr id="2" name="Freeform 16">
              <a:extLst>
                <a:ext uri="{FF2B5EF4-FFF2-40B4-BE49-F238E27FC236}">
                  <a16:creationId xmlns:a16="http://schemas.microsoft.com/office/drawing/2014/main" id="{975A8AF2-73C4-05E3-E38D-8E51A6740B45}"/>
                </a:ext>
              </a:extLst>
            </p:cNvPr>
            <p:cNvSpPr/>
            <p:nvPr/>
          </p:nvSpPr>
          <p:spPr>
            <a:xfrm>
              <a:off x="254686" y="1706"/>
              <a:ext cx="8889314" cy="10018594"/>
            </a:xfrm>
            <a:custGeom>
              <a:avLst/>
              <a:gdLst/>
              <a:ahLst/>
              <a:cxnLst/>
              <a:rect l="l" t="t" r="r" b="b"/>
              <a:pathLst>
                <a:path w="1751269" h="2260917">
                  <a:moveTo>
                    <a:pt x="0" y="0"/>
                  </a:moveTo>
                  <a:lnTo>
                    <a:pt x="1751269" y="0"/>
                  </a:lnTo>
                  <a:lnTo>
                    <a:pt x="1751269" y="2260917"/>
                  </a:lnTo>
                  <a:lnTo>
                    <a:pt x="0" y="22609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492C94B-2BD3-9919-6090-CF6A3D437FA7}"/>
                </a:ext>
              </a:extLst>
            </p:cNvPr>
            <p:cNvSpPr txBox="1"/>
            <p:nvPr/>
          </p:nvSpPr>
          <p:spPr>
            <a:xfrm>
              <a:off x="1066800" y="4595504"/>
              <a:ext cx="6999032" cy="830997"/>
            </a:xfrm>
            <a:prstGeom prst="rect">
              <a:avLst/>
            </a:prstGeom>
            <a:noFill/>
          </p:spPr>
          <p:txBody>
            <a:bodyPr wrap="none" rtlCol="0">
              <a:spAutoFit/>
            </a:bodyPr>
            <a:lstStyle/>
            <a:p>
              <a:r>
                <a:rPr lang="en-GB" sz="4800" dirty="0">
                  <a:solidFill>
                    <a:srgbClr val="C00000"/>
                  </a:solidFill>
                  <a:latin typeface="#9Slide03 Sofia Pro Soft Bold" panose="020B0000000000000000" pitchFamily="34" charset="-93"/>
                </a:rPr>
                <a:t>HOẠT ĐỘNG KHÁM PHÁ</a:t>
              </a:r>
              <a:endParaRPr lang="vi-VN" sz="4800" dirty="0">
                <a:solidFill>
                  <a:srgbClr val="C00000"/>
                </a:solidFill>
                <a:latin typeface="#9Slide03 Sofia Pro Soft Bold" panose="020B0000000000000000" pitchFamily="34" charset="-93"/>
              </a:endParaRPr>
            </a:p>
          </p:txBody>
        </p:sp>
        <p:sp>
          <p:nvSpPr>
            <p:cNvPr id="7" name="TextBox 6">
              <a:extLst>
                <a:ext uri="{FF2B5EF4-FFF2-40B4-BE49-F238E27FC236}">
                  <a16:creationId xmlns:a16="http://schemas.microsoft.com/office/drawing/2014/main" id="{73232486-B961-AA44-923B-693A71D6D614}"/>
                </a:ext>
              </a:extLst>
            </p:cNvPr>
            <p:cNvSpPr txBox="1"/>
            <p:nvPr/>
          </p:nvSpPr>
          <p:spPr>
            <a:xfrm>
              <a:off x="1365916" y="5676900"/>
              <a:ext cx="6400800" cy="2862322"/>
            </a:xfrm>
            <a:prstGeom prst="rect">
              <a:avLst/>
            </a:prstGeom>
            <a:noFill/>
          </p:spPr>
          <p:txBody>
            <a:bodyPr wrap="square" rtlCol="0">
              <a:spAutoFit/>
            </a:bodyPr>
            <a:lstStyle/>
            <a:p>
              <a:pPr algn="ctr"/>
              <a:r>
                <a:rPr lang="en-GB" sz="6000" dirty="0">
                  <a:solidFill>
                    <a:schemeClr val="accent4"/>
                  </a:solidFill>
                  <a:latin typeface="#9Slide03 Sofia Pro Soft Bold" panose="020B0000000000000000" pitchFamily="34" charset="-93"/>
                </a:rPr>
                <a:t>1. Vai </a:t>
              </a:r>
              <a:r>
                <a:rPr lang="en-GB" sz="6000" dirty="0" err="1">
                  <a:solidFill>
                    <a:schemeClr val="accent4"/>
                  </a:solidFill>
                  <a:latin typeface="#9Slide03 Sofia Pro Soft Bold" panose="020B0000000000000000" pitchFamily="34" charset="-93"/>
                </a:rPr>
                <a:t>trò</a:t>
              </a:r>
              <a:r>
                <a:rPr lang="en-GB" sz="6000" dirty="0">
                  <a:solidFill>
                    <a:schemeClr val="accent4"/>
                  </a:solidFill>
                  <a:latin typeface="#9Slide03 Sofia Pro Soft Bold" panose="020B0000000000000000" pitchFamily="34" charset="-93"/>
                </a:rPr>
                <a:t> </a:t>
              </a:r>
              <a:r>
                <a:rPr lang="en-GB" sz="6000" dirty="0" err="1">
                  <a:solidFill>
                    <a:schemeClr val="accent4"/>
                  </a:solidFill>
                  <a:latin typeface="#9Slide03 Sofia Pro Soft Bold" panose="020B0000000000000000" pitchFamily="34" charset="-93"/>
                </a:rPr>
                <a:t>của</a:t>
              </a:r>
              <a:r>
                <a:rPr lang="en-GB" sz="6000" dirty="0">
                  <a:solidFill>
                    <a:schemeClr val="accent4"/>
                  </a:solidFill>
                  <a:latin typeface="#9Slide03 Sofia Pro Soft Bold" panose="020B0000000000000000" pitchFamily="34" charset="-93"/>
                </a:rPr>
                <a:t> </a:t>
              </a:r>
              <a:r>
                <a:rPr lang="en-GB" sz="6000" dirty="0" err="1">
                  <a:solidFill>
                    <a:schemeClr val="accent4"/>
                  </a:solidFill>
                  <a:latin typeface="#9Slide03 Sofia Pro Soft Bold" panose="020B0000000000000000" pitchFamily="34" charset="-93"/>
                </a:rPr>
                <a:t>sản</a:t>
              </a:r>
              <a:r>
                <a:rPr lang="en-GB" sz="6000" dirty="0">
                  <a:solidFill>
                    <a:schemeClr val="accent4"/>
                  </a:solidFill>
                  <a:latin typeface="#9Slide03 Sofia Pro Soft Bold" panose="020B0000000000000000" pitchFamily="34" charset="-93"/>
                </a:rPr>
                <a:t> </a:t>
              </a:r>
              <a:r>
                <a:rPr lang="en-GB" sz="6000" dirty="0" err="1">
                  <a:solidFill>
                    <a:schemeClr val="accent4"/>
                  </a:solidFill>
                  <a:latin typeface="#9Slide03 Sofia Pro Soft Bold" panose="020B0000000000000000" pitchFamily="34" charset="-93"/>
                </a:rPr>
                <a:t>phẩm</a:t>
              </a:r>
              <a:r>
                <a:rPr lang="en-GB" sz="6000" dirty="0">
                  <a:solidFill>
                    <a:schemeClr val="accent4"/>
                  </a:solidFill>
                  <a:latin typeface="#9Slide03 Sofia Pro Soft Bold" panose="020B0000000000000000" pitchFamily="34" charset="-93"/>
                </a:rPr>
                <a:t> </a:t>
              </a:r>
              <a:r>
                <a:rPr lang="en-GB" sz="6000" dirty="0" err="1">
                  <a:solidFill>
                    <a:schemeClr val="accent4"/>
                  </a:solidFill>
                  <a:latin typeface="#9Slide03 Sofia Pro Soft Bold" panose="020B0000000000000000" pitchFamily="34" charset="-93"/>
                </a:rPr>
                <a:t>công</a:t>
              </a:r>
              <a:r>
                <a:rPr lang="en-GB" sz="6000" dirty="0">
                  <a:solidFill>
                    <a:schemeClr val="accent4"/>
                  </a:solidFill>
                  <a:latin typeface="#9Slide03 Sofia Pro Soft Bold" panose="020B0000000000000000" pitchFamily="34" charset="-93"/>
                </a:rPr>
                <a:t> </a:t>
              </a:r>
              <a:r>
                <a:rPr lang="en-GB" sz="6000" dirty="0" err="1">
                  <a:solidFill>
                    <a:schemeClr val="accent4"/>
                  </a:solidFill>
                  <a:latin typeface="#9Slide03 Sofia Pro Soft Bold" panose="020B0000000000000000" pitchFamily="34" charset="-93"/>
                </a:rPr>
                <a:t>nghệ</a:t>
              </a:r>
              <a:r>
                <a:rPr lang="en-GB" sz="6000" dirty="0">
                  <a:solidFill>
                    <a:schemeClr val="accent4"/>
                  </a:solidFill>
                  <a:latin typeface="#9Slide03 Sofia Pro Soft Bold" panose="020B0000000000000000" pitchFamily="34" charset="-93"/>
                </a:rPr>
                <a:t> </a:t>
              </a:r>
              <a:r>
                <a:rPr lang="en-GB" sz="6000" dirty="0" err="1">
                  <a:solidFill>
                    <a:schemeClr val="accent4"/>
                  </a:solidFill>
                  <a:latin typeface="#9Slide03 Sofia Pro Soft Bold" panose="020B0000000000000000" pitchFamily="34" charset="-93"/>
                </a:rPr>
                <a:t>trong</a:t>
              </a:r>
              <a:r>
                <a:rPr lang="en-GB" sz="6000" dirty="0">
                  <a:solidFill>
                    <a:schemeClr val="accent4"/>
                  </a:solidFill>
                  <a:latin typeface="#9Slide03 Sofia Pro Soft Bold" panose="020B0000000000000000" pitchFamily="34" charset="-93"/>
                </a:rPr>
                <a:t> </a:t>
              </a:r>
              <a:r>
                <a:rPr lang="en-GB" sz="6000" dirty="0" err="1">
                  <a:solidFill>
                    <a:schemeClr val="accent4"/>
                  </a:solidFill>
                  <a:latin typeface="#9Slide03 Sofia Pro Soft Bold" panose="020B0000000000000000" pitchFamily="34" charset="-93"/>
                </a:rPr>
                <a:t>đời</a:t>
              </a:r>
              <a:r>
                <a:rPr lang="en-GB" sz="6000" dirty="0">
                  <a:solidFill>
                    <a:schemeClr val="accent4"/>
                  </a:solidFill>
                  <a:latin typeface="#9Slide03 Sofia Pro Soft Bold" panose="020B0000000000000000" pitchFamily="34" charset="-93"/>
                </a:rPr>
                <a:t> </a:t>
              </a:r>
              <a:r>
                <a:rPr lang="en-GB" sz="6000" dirty="0" err="1">
                  <a:solidFill>
                    <a:schemeClr val="accent4"/>
                  </a:solidFill>
                  <a:latin typeface="#9Slide03 Sofia Pro Soft Bold" panose="020B0000000000000000" pitchFamily="34" charset="-93"/>
                </a:rPr>
                <a:t>sống</a:t>
              </a:r>
              <a:endParaRPr lang="vi-VN" sz="6000" dirty="0">
                <a:solidFill>
                  <a:schemeClr val="accent4"/>
                </a:solidFill>
                <a:latin typeface="#9Slide03 Sofia Pro Soft Bold" panose="020B0000000000000000" pitchFamily="34" charset="-93"/>
              </a:endParaRPr>
            </a:p>
          </p:txBody>
        </p:sp>
      </p:grpSp>
    </p:spTree>
    <p:extLst>
      <p:ext uri="{BB962C8B-B14F-4D97-AF65-F5344CB8AC3E}">
        <p14:creationId xmlns:p14="http://schemas.microsoft.com/office/powerpoint/2010/main" val="689341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desk&#10;&#10;Description automatically generated">
            <a:extLst>
              <a:ext uri="{FF2B5EF4-FFF2-40B4-BE49-F238E27FC236}">
                <a16:creationId xmlns:a16="http://schemas.microsoft.com/office/drawing/2014/main" id="{FCDBF1A5-9674-0674-8CEF-FC279564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Top Corners Rounded 3">
            <a:extLst>
              <a:ext uri="{FF2B5EF4-FFF2-40B4-BE49-F238E27FC236}">
                <a16:creationId xmlns:a16="http://schemas.microsoft.com/office/drawing/2014/main" id="{7A5B1E20-633B-4C50-CD88-047CF9FA698C}"/>
              </a:ext>
            </a:extLst>
          </p:cNvPr>
          <p:cNvSpPr/>
          <p:nvPr/>
        </p:nvSpPr>
        <p:spPr>
          <a:xfrm>
            <a:off x="685800" y="495300"/>
            <a:ext cx="16916400" cy="9220200"/>
          </a:xfrm>
          <a:custGeom>
            <a:avLst/>
            <a:gdLst>
              <a:gd name="connsiteX0" fmla="*/ 1536731 w 16916400"/>
              <a:gd name="connsiteY0" fmla="*/ 0 h 9220200"/>
              <a:gd name="connsiteX1" fmla="*/ 15379669 w 16916400"/>
              <a:gd name="connsiteY1" fmla="*/ 0 h 9220200"/>
              <a:gd name="connsiteX2" fmla="*/ 16916400 w 16916400"/>
              <a:gd name="connsiteY2" fmla="*/ 1536731 h 9220200"/>
              <a:gd name="connsiteX3" fmla="*/ 16916400 w 16916400"/>
              <a:gd name="connsiteY3" fmla="*/ 9220200 h 9220200"/>
              <a:gd name="connsiteX4" fmla="*/ 16916400 w 16916400"/>
              <a:gd name="connsiteY4" fmla="*/ 9220200 h 9220200"/>
              <a:gd name="connsiteX5" fmla="*/ 0 w 16916400"/>
              <a:gd name="connsiteY5" fmla="*/ 9220200 h 9220200"/>
              <a:gd name="connsiteX6" fmla="*/ 0 w 16916400"/>
              <a:gd name="connsiteY6" fmla="*/ 9220200 h 9220200"/>
              <a:gd name="connsiteX7" fmla="*/ 0 w 16916400"/>
              <a:gd name="connsiteY7" fmla="*/ 1536731 h 9220200"/>
              <a:gd name="connsiteX8" fmla="*/ 1536731 w 16916400"/>
              <a:gd name="connsiteY8" fmla="*/ 0 h 922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6400" h="9220200" fill="none" extrusionOk="0">
                <a:moveTo>
                  <a:pt x="1536731" y="0"/>
                </a:moveTo>
                <a:cubicBezTo>
                  <a:pt x="6219100" y="78011"/>
                  <a:pt x="10993677" y="21937"/>
                  <a:pt x="15379669" y="0"/>
                </a:cubicBezTo>
                <a:cubicBezTo>
                  <a:pt x="16148172" y="-78819"/>
                  <a:pt x="17024029" y="812348"/>
                  <a:pt x="16916400" y="1536731"/>
                </a:cubicBezTo>
                <a:cubicBezTo>
                  <a:pt x="17008088" y="4407096"/>
                  <a:pt x="16979508" y="6865836"/>
                  <a:pt x="16916400" y="9220200"/>
                </a:cubicBezTo>
                <a:lnTo>
                  <a:pt x="16916400" y="9220200"/>
                </a:lnTo>
                <a:cubicBezTo>
                  <a:pt x="13585304" y="9075116"/>
                  <a:pt x="6418460" y="9255279"/>
                  <a:pt x="0" y="9220200"/>
                </a:cubicBezTo>
                <a:lnTo>
                  <a:pt x="0" y="9220200"/>
                </a:lnTo>
                <a:cubicBezTo>
                  <a:pt x="42204" y="5563473"/>
                  <a:pt x="161297" y="4333731"/>
                  <a:pt x="0" y="1536731"/>
                </a:cubicBezTo>
                <a:cubicBezTo>
                  <a:pt x="89818" y="699488"/>
                  <a:pt x="689667" y="19959"/>
                  <a:pt x="1536731" y="0"/>
                </a:cubicBezTo>
                <a:close/>
              </a:path>
              <a:path w="16916400" h="9220200" stroke="0" extrusionOk="0">
                <a:moveTo>
                  <a:pt x="1536731" y="0"/>
                </a:moveTo>
                <a:cubicBezTo>
                  <a:pt x="3723896" y="-16420"/>
                  <a:pt x="12610439" y="-157111"/>
                  <a:pt x="15379669" y="0"/>
                </a:cubicBezTo>
                <a:cubicBezTo>
                  <a:pt x="16114912" y="11936"/>
                  <a:pt x="16896465" y="762645"/>
                  <a:pt x="16916400" y="1536731"/>
                </a:cubicBezTo>
                <a:cubicBezTo>
                  <a:pt x="16916800" y="3662570"/>
                  <a:pt x="16993898" y="7122920"/>
                  <a:pt x="16916400" y="9220200"/>
                </a:cubicBezTo>
                <a:lnTo>
                  <a:pt x="16916400" y="9220200"/>
                </a:lnTo>
                <a:cubicBezTo>
                  <a:pt x="12873030" y="9102705"/>
                  <a:pt x="7963738" y="9301822"/>
                  <a:pt x="0" y="9220200"/>
                </a:cubicBezTo>
                <a:lnTo>
                  <a:pt x="0" y="9220200"/>
                </a:lnTo>
                <a:cubicBezTo>
                  <a:pt x="-46332" y="7292534"/>
                  <a:pt x="133940" y="5105479"/>
                  <a:pt x="0" y="1536731"/>
                </a:cubicBezTo>
                <a:cubicBezTo>
                  <a:pt x="20980" y="662822"/>
                  <a:pt x="748899" y="5702"/>
                  <a:pt x="1536731" y="0"/>
                </a:cubicBezTo>
                <a:close/>
              </a:path>
            </a:pathLst>
          </a:custGeom>
          <a:solidFill>
            <a:schemeClr val="bg1"/>
          </a:solidFill>
          <a:ln w="57150">
            <a:solidFill>
              <a:schemeClr val="accent3">
                <a:lumMod val="75000"/>
              </a:schemeClr>
            </a:solidFill>
            <a:prstDash val="sysDash"/>
            <a:extLst>
              <a:ext uri="{C807C97D-BFC1-408E-A445-0C87EB9F89A2}">
                <ask:lineSketchStyleProps xmlns:ask="http://schemas.microsoft.com/office/drawing/2018/sketchyshapes" xmlns="" sd="2214188587">
                  <a:prstGeom prst="round2Same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EAB201BE-471D-E4AE-7783-044F14642238}"/>
              </a:ext>
            </a:extLst>
          </p:cNvPr>
          <p:cNvSpPr txBox="1"/>
          <p:nvPr/>
        </p:nvSpPr>
        <p:spPr>
          <a:xfrm>
            <a:off x="1219200" y="800100"/>
            <a:ext cx="15849600" cy="1446550"/>
          </a:xfrm>
          <a:prstGeom prst="rect">
            <a:avLst/>
          </a:prstGeom>
          <a:noFill/>
        </p:spPr>
        <p:txBody>
          <a:bodyPr wrap="square">
            <a:spAutoFit/>
          </a:bodyPr>
          <a:lstStyle/>
          <a:p>
            <a:r>
              <a:rPr lang="en-GB" sz="4400" b="1" i="0" dirty="0">
                <a:solidFill>
                  <a:srgbClr val="C00000"/>
                </a:solidFill>
                <a:effectLst/>
                <a:highlight>
                  <a:srgbClr val="FFFFFF"/>
                </a:highlight>
              </a:rPr>
              <a:t>1. </a:t>
            </a:r>
            <a:r>
              <a:rPr lang="vi-VN" sz="4400" b="1" i="0" dirty="0">
                <a:solidFill>
                  <a:srgbClr val="C00000"/>
                </a:solidFill>
                <a:effectLst/>
                <a:highlight>
                  <a:srgbClr val="FFFFFF"/>
                </a:highlight>
              </a:rPr>
              <a:t>Quan sát các sản phẩm công nghệ trong Hình 1 và cho biết chúng có vai trò như thế nào trong đời sống?</a:t>
            </a:r>
            <a:endParaRPr lang="vi-VN" sz="4400" b="1" dirty="0">
              <a:solidFill>
                <a:srgbClr val="C00000"/>
              </a:solidFill>
            </a:endParaRPr>
          </a:p>
        </p:txBody>
      </p:sp>
      <p:pic>
        <p:nvPicPr>
          <p:cNvPr id="10" name="Picture 9">
            <a:extLst>
              <a:ext uri="{FF2B5EF4-FFF2-40B4-BE49-F238E27FC236}">
                <a16:creationId xmlns:a16="http://schemas.microsoft.com/office/drawing/2014/main" id="{4C9F5893-46F0-BE41-602C-BF07585AF409}"/>
              </a:ext>
            </a:extLst>
          </p:cNvPr>
          <p:cNvPicPr>
            <a:picLocks noChangeAspect="1"/>
          </p:cNvPicPr>
          <p:nvPr/>
        </p:nvPicPr>
        <p:blipFill>
          <a:blip r:embed="rId3"/>
          <a:stretch>
            <a:fillRect/>
          </a:stretch>
        </p:blipFill>
        <p:spPr>
          <a:xfrm>
            <a:off x="776909" y="2239257"/>
            <a:ext cx="12660492" cy="7363853"/>
          </a:xfrm>
          <a:prstGeom prst="rect">
            <a:avLst/>
          </a:prstGeom>
        </p:spPr>
      </p:pic>
      <p:sp>
        <p:nvSpPr>
          <p:cNvPr id="11" name="Freeform 21">
            <a:extLst>
              <a:ext uri="{FF2B5EF4-FFF2-40B4-BE49-F238E27FC236}">
                <a16:creationId xmlns:a16="http://schemas.microsoft.com/office/drawing/2014/main" id="{D82AFAE2-811F-A5F8-298C-08202528DCFA}"/>
              </a:ext>
            </a:extLst>
          </p:cNvPr>
          <p:cNvSpPr/>
          <p:nvPr/>
        </p:nvSpPr>
        <p:spPr>
          <a:xfrm>
            <a:off x="13876280" y="6119636"/>
            <a:ext cx="3972841" cy="463025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Speech Bubble: Rectangle with Corners Rounded 11">
            <a:extLst>
              <a:ext uri="{FF2B5EF4-FFF2-40B4-BE49-F238E27FC236}">
                <a16:creationId xmlns:a16="http://schemas.microsoft.com/office/drawing/2014/main" id="{AD6C4F71-F500-1D70-D925-4BE9E95C55A6}"/>
              </a:ext>
            </a:extLst>
          </p:cNvPr>
          <p:cNvSpPr/>
          <p:nvPr/>
        </p:nvSpPr>
        <p:spPr>
          <a:xfrm>
            <a:off x="13876280" y="3314700"/>
            <a:ext cx="4106920" cy="2667000"/>
          </a:xfrm>
          <a:prstGeom prst="wedgeRoundRectCallout">
            <a:avLst>
              <a:gd name="adj1" fmla="val -7873"/>
              <a:gd name="adj2" fmla="val 60965"/>
              <a:gd name="adj3" fmla="val 1666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err="1"/>
              <a:t>Thảo</a:t>
            </a:r>
            <a:r>
              <a:rPr lang="en-GB" sz="5400" b="1" dirty="0"/>
              <a:t> </a:t>
            </a:r>
            <a:r>
              <a:rPr lang="en-GB" sz="5400" b="1" dirty="0" err="1"/>
              <a:t>luận</a:t>
            </a:r>
            <a:r>
              <a:rPr lang="en-GB" sz="5400" b="1" dirty="0"/>
              <a:t> </a:t>
            </a:r>
            <a:r>
              <a:rPr lang="en-GB" sz="5400" b="1" dirty="0" err="1"/>
              <a:t>nhóm</a:t>
            </a:r>
            <a:r>
              <a:rPr lang="en-GB" sz="5400" b="1" dirty="0"/>
              <a:t> </a:t>
            </a:r>
            <a:r>
              <a:rPr lang="en-GB" sz="5400" b="1" dirty="0" err="1"/>
              <a:t>đôi</a:t>
            </a:r>
            <a:endParaRPr lang="vi-VN" sz="5400" b="1" dirty="0"/>
          </a:p>
        </p:txBody>
      </p:sp>
    </p:spTree>
    <p:extLst>
      <p:ext uri="{BB962C8B-B14F-4D97-AF65-F5344CB8AC3E}">
        <p14:creationId xmlns:p14="http://schemas.microsoft.com/office/powerpoint/2010/main" val="1139071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desk&#10;&#10;Description automatically generated">
            <a:extLst>
              <a:ext uri="{FF2B5EF4-FFF2-40B4-BE49-F238E27FC236}">
                <a16:creationId xmlns:a16="http://schemas.microsoft.com/office/drawing/2014/main" id="{FCDBF1A5-9674-0674-8CEF-FC279564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Top Corners Rounded 3">
            <a:extLst>
              <a:ext uri="{FF2B5EF4-FFF2-40B4-BE49-F238E27FC236}">
                <a16:creationId xmlns:a16="http://schemas.microsoft.com/office/drawing/2014/main" id="{7A5B1E20-633B-4C50-CD88-047CF9FA698C}"/>
              </a:ext>
            </a:extLst>
          </p:cNvPr>
          <p:cNvSpPr/>
          <p:nvPr/>
        </p:nvSpPr>
        <p:spPr>
          <a:xfrm>
            <a:off x="685800" y="495300"/>
            <a:ext cx="16916400" cy="9220200"/>
          </a:xfrm>
          <a:custGeom>
            <a:avLst/>
            <a:gdLst>
              <a:gd name="connsiteX0" fmla="*/ 1536731 w 16916400"/>
              <a:gd name="connsiteY0" fmla="*/ 0 h 9220200"/>
              <a:gd name="connsiteX1" fmla="*/ 15379669 w 16916400"/>
              <a:gd name="connsiteY1" fmla="*/ 0 h 9220200"/>
              <a:gd name="connsiteX2" fmla="*/ 16916400 w 16916400"/>
              <a:gd name="connsiteY2" fmla="*/ 1536731 h 9220200"/>
              <a:gd name="connsiteX3" fmla="*/ 16916400 w 16916400"/>
              <a:gd name="connsiteY3" fmla="*/ 9220200 h 9220200"/>
              <a:gd name="connsiteX4" fmla="*/ 16916400 w 16916400"/>
              <a:gd name="connsiteY4" fmla="*/ 9220200 h 9220200"/>
              <a:gd name="connsiteX5" fmla="*/ 0 w 16916400"/>
              <a:gd name="connsiteY5" fmla="*/ 9220200 h 9220200"/>
              <a:gd name="connsiteX6" fmla="*/ 0 w 16916400"/>
              <a:gd name="connsiteY6" fmla="*/ 9220200 h 9220200"/>
              <a:gd name="connsiteX7" fmla="*/ 0 w 16916400"/>
              <a:gd name="connsiteY7" fmla="*/ 1536731 h 9220200"/>
              <a:gd name="connsiteX8" fmla="*/ 1536731 w 16916400"/>
              <a:gd name="connsiteY8" fmla="*/ 0 h 922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6400" h="9220200" fill="none" extrusionOk="0">
                <a:moveTo>
                  <a:pt x="1536731" y="0"/>
                </a:moveTo>
                <a:cubicBezTo>
                  <a:pt x="6219100" y="78011"/>
                  <a:pt x="10993677" y="21937"/>
                  <a:pt x="15379669" y="0"/>
                </a:cubicBezTo>
                <a:cubicBezTo>
                  <a:pt x="16148172" y="-78819"/>
                  <a:pt x="17024029" y="812348"/>
                  <a:pt x="16916400" y="1536731"/>
                </a:cubicBezTo>
                <a:cubicBezTo>
                  <a:pt x="17008088" y="4407096"/>
                  <a:pt x="16979508" y="6865836"/>
                  <a:pt x="16916400" y="9220200"/>
                </a:cubicBezTo>
                <a:lnTo>
                  <a:pt x="16916400" y="9220200"/>
                </a:lnTo>
                <a:cubicBezTo>
                  <a:pt x="13585304" y="9075116"/>
                  <a:pt x="6418460" y="9255279"/>
                  <a:pt x="0" y="9220200"/>
                </a:cubicBezTo>
                <a:lnTo>
                  <a:pt x="0" y="9220200"/>
                </a:lnTo>
                <a:cubicBezTo>
                  <a:pt x="42204" y="5563473"/>
                  <a:pt x="161297" y="4333731"/>
                  <a:pt x="0" y="1536731"/>
                </a:cubicBezTo>
                <a:cubicBezTo>
                  <a:pt x="89818" y="699488"/>
                  <a:pt x="689667" y="19959"/>
                  <a:pt x="1536731" y="0"/>
                </a:cubicBezTo>
                <a:close/>
              </a:path>
              <a:path w="16916400" h="9220200" stroke="0" extrusionOk="0">
                <a:moveTo>
                  <a:pt x="1536731" y="0"/>
                </a:moveTo>
                <a:cubicBezTo>
                  <a:pt x="3723896" y="-16420"/>
                  <a:pt x="12610439" y="-157111"/>
                  <a:pt x="15379669" y="0"/>
                </a:cubicBezTo>
                <a:cubicBezTo>
                  <a:pt x="16114912" y="11936"/>
                  <a:pt x="16896465" y="762645"/>
                  <a:pt x="16916400" y="1536731"/>
                </a:cubicBezTo>
                <a:cubicBezTo>
                  <a:pt x="16916800" y="3662570"/>
                  <a:pt x="16993898" y="7122920"/>
                  <a:pt x="16916400" y="9220200"/>
                </a:cubicBezTo>
                <a:lnTo>
                  <a:pt x="16916400" y="9220200"/>
                </a:lnTo>
                <a:cubicBezTo>
                  <a:pt x="12873030" y="9102705"/>
                  <a:pt x="7963738" y="9301822"/>
                  <a:pt x="0" y="9220200"/>
                </a:cubicBezTo>
                <a:lnTo>
                  <a:pt x="0" y="9220200"/>
                </a:lnTo>
                <a:cubicBezTo>
                  <a:pt x="-46332" y="7292534"/>
                  <a:pt x="133940" y="5105479"/>
                  <a:pt x="0" y="1536731"/>
                </a:cubicBezTo>
                <a:cubicBezTo>
                  <a:pt x="20980" y="662822"/>
                  <a:pt x="748899" y="5702"/>
                  <a:pt x="1536731" y="0"/>
                </a:cubicBezTo>
                <a:close/>
              </a:path>
            </a:pathLst>
          </a:custGeom>
          <a:solidFill>
            <a:schemeClr val="bg1"/>
          </a:solidFill>
          <a:ln w="57150">
            <a:solidFill>
              <a:schemeClr val="accent3">
                <a:lumMod val="75000"/>
              </a:schemeClr>
            </a:solidFill>
            <a:prstDash val="sysDash"/>
            <a:extLst>
              <a:ext uri="{C807C97D-BFC1-408E-A445-0C87EB9F89A2}">
                <ask:lineSketchStyleProps xmlns:ask="http://schemas.microsoft.com/office/drawing/2018/sketchyshapes" xmlns="" sd="2214188587">
                  <a:prstGeom prst="round2Same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EAB201BE-471D-E4AE-7783-044F14642238}"/>
              </a:ext>
            </a:extLst>
          </p:cNvPr>
          <p:cNvSpPr txBox="1"/>
          <p:nvPr/>
        </p:nvSpPr>
        <p:spPr>
          <a:xfrm>
            <a:off x="1219200" y="800100"/>
            <a:ext cx="15849600" cy="1446550"/>
          </a:xfrm>
          <a:prstGeom prst="rect">
            <a:avLst/>
          </a:prstGeom>
          <a:noFill/>
        </p:spPr>
        <p:txBody>
          <a:bodyPr wrap="square">
            <a:spAutoFit/>
          </a:bodyPr>
          <a:lstStyle/>
          <a:p>
            <a:r>
              <a:rPr lang="en-GB" sz="4400" b="1" i="0" dirty="0">
                <a:solidFill>
                  <a:srgbClr val="C00000"/>
                </a:solidFill>
                <a:effectLst/>
                <a:highlight>
                  <a:srgbClr val="FFFFFF"/>
                </a:highlight>
              </a:rPr>
              <a:t>1. </a:t>
            </a:r>
            <a:r>
              <a:rPr lang="vi-VN" sz="4400" b="1" i="0" dirty="0">
                <a:solidFill>
                  <a:srgbClr val="C00000"/>
                </a:solidFill>
                <a:effectLst/>
                <a:highlight>
                  <a:srgbClr val="FFFFFF"/>
                </a:highlight>
              </a:rPr>
              <a:t>Quan sát các sản phẩm công nghệ trong Hình 1 và cho biết chúng có vai trò như thế nào trong đời sống?</a:t>
            </a:r>
            <a:endParaRPr lang="vi-VN" sz="4400" b="1" dirty="0">
              <a:solidFill>
                <a:srgbClr val="C00000"/>
              </a:solidFill>
            </a:endParaRPr>
          </a:p>
        </p:txBody>
      </p:sp>
      <p:graphicFrame>
        <p:nvGraphicFramePr>
          <p:cNvPr id="2" name="Table 1">
            <a:extLst>
              <a:ext uri="{FF2B5EF4-FFF2-40B4-BE49-F238E27FC236}">
                <a16:creationId xmlns:a16="http://schemas.microsoft.com/office/drawing/2014/main" id="{EBDC5F41-C374-5819-A2C7-58FB36611009}"/>
              </a:ext>
            </a:extLst>
          </p:cNvPr>
          <p:cNvGraphicFramePr>
            <a:graphicFrameLocks noGrp="1"/>
          </p:cNvGraphicFramePr>
          <p:nvPr>
            <p:extLst>
              <p:ext uri="{D42A27DB-BD31-4B8C-83A1-F6EECF244321}">
                <p14:modId xmlns:p14="http://schemas.microsoft.com/office/powerpoint/2010/main" val="2030131139"/>
              </p:ext>
            </p:extLst>
          </p:nvPr>
        </p:nvGraphicFramePr>
        <p:xfrm>
          <a:off x="990600" y="2255180"/>
          <a:ext cx="16459200" cy="6843668"/>
        </p:xfrm>
        <a:graphic>
          <a:graphicData uri="http://schemas.openxmlformats.org/drawingml/2006/table">
            <a:tbl>
              <a:tblPr firstRow="1" bandRow="1">
                <a:tableStyleId>{93296810-A885-4BE3-A3E7-6D5BEEA58F35}</a:tableStyleId>
              </a:tblPr>
              <a:tblGrid>
                <a:gridCol w="1496290">
                  <a:extLst>
                    <a:ext uri="{9D8B030D-6E8A-4147-A177-3AD203B41FA5}">
                      <a16:colId xmlns:a16="http://schemas.microsoft.com/office/drawing/2014/main" val="4121379639"/>
                    </a:ext>
                  </a:extLst>
                </a:gridCol>
                <a:gridCol w="3685310">
                  <a:extLst>
                    <a:ext uri="{9D8B030D-6E8A-4147-A177-3AD203B41FA5}">
                      <a16:colId xmlns:a16="http://schemas.microsoft.com/office/drawing/2014/main" val="2066152882"/>
                    </a:ext>
                  </a:extLst>
                </a:gridCol>
                <a:gridCol w="11277600">
                  <a:extLst>
                    <a:ext uri="{9D8B030D-6E8A-4147-A177-3AD203B41FA5}">
                      <a16:colId xmlns:a16="http://schemas.microsoft.com/office/drawing/2014/main" val="1071921756"/>
                    </a:ext>
                  </a:extLst>
                </a:gridCol>
              </a:tblGrid>
              <a:tr h="819377">
                <a:tc>
                  <a:txBody>
                    <a:bodyPr/>
                    <a:lstStyle/>
                    <a:p>
                      <a:pPr algn="ctr"/>
                      <a:r>
                        <a:rPr lang="en-GB" sz="4000" dirty="0">
                          <a:solidFill>
                            <a:schemeClr val="tx1"/>
                          </a:solidFill>
                        </a:rPr>
                        <a:t>STT</a:t>
                      </a:r>
                      <a:endParaRPr lang="vi-VN" sz="4000" dirty="0">
                        <a:solidFill>
                          <a:schemeClr val="tx1"/>
                        </a:solidFill>
                      </a:endParaRPr>
                    </a:p>
                  </a:txBody>
                  <a:tcPr/>
                </a:tc>
                <a:tc>
                  <a:txBody>
                    <a:bodyPr/>
                    <a:lstStyle/>
                    <a:p>
                      <a:pPr algn="ctr"/>
                      <a:r>
                        <a:rPr lang="en-GB" sz="4000" dirty="0">
                          <a:solidFill>
                            <a:schemeClr val="tx1"/>
                          </a:solidFill>
                        </a:rPr>
                        <a:t>Hình </a:t>
                      </a:r>
                      <a:r>
                        <a:rPr lang="en-GB" sz="4000" dirty="0" err="1">
                          <a:solidFill>
                            <a:schemeClr val="tx1"/>
                          </a:solidFill>
                        </a:rPr>
                        <a:t>ảnh</a:t>
                      </a:r>
                      <a:endParaRPr lang="vi-VN" sz="4000" dirty="0">
                        <a:solidFill>
                          <a:schemeClr val="tx1"/>
                        </a:solidFill>
                      </a:endParaRPr>
                    </a:p>
                  </a:txBody>
                  <a:tcPr/>
                </a:tc>
                <a:tc>
                  <a:txBody>
                    <a:bodyPr/>
                    <a:lstStyle/>
                    <a:p>
                      <a:pPr algn="ctr"/>
                      <a:r>
                        <a:rPr lang="en-GB" sz="4000" dirty="0">
                          <a:solidFill>
                            <a:schemeClr val="tx1"/>
                          </a:solidFill>
                        </a:rPr>
                        <a:t>Vai </a:t>
                      </a:r>
                      <a:r>
                        <a:rPr lang="en-GB" sz="4000" dirty="0" err="1">
                          <a:solidFill>
                            <a:schemeClr val="tx1"/>
                          </a:solidFill>
                        </a:rPr>
                        <a:t>trò</a:t>
                      </a:r>
                      <a:endParaRPr lang="vi-VN" sz="4000" dirty="0">
                        <a:solidFill>
                          <a:schemeClr val="tx1"/>
                        </a:solidFill>
                      </a:endParaRPr>
                    </a:p>
                  </a:txBody>
                  <a:tcPr/>
                </a:tc>
                <a:extLst>
                  <a:ext uri="{0D108BD9-81ED-4DB2-BD59-A6C34878D82A}">
                    <a16:rowId xmlns:a16="http://schemas.microsoft.com/office/drawing/2014/main" val="3804966548"/>
                  </a:ext>
                </a:extLst>
              </a:tr>
              <a:tr h="819377">
                <a:tc>
                  <a:txBody>
                    <a:bodyPr/>
                    <a:lstStyle/>
                    <a:p>
                      <a:pPr algn="ctr"/>
                      <a:r>
                        <a:rPr lang="en-GB" sz="4000" dirty="0">
                          <a:solidFill>
                            <a:schemeClr val="tx1"/>
                          </a:solidFill>
                        </a:rPr>
                        <a:t>1</a:t>
                      </a:r>
                      <a:endParaRPr lang="vi-VN" sz="4000" dirty="0">
                        <a:solidFill>
                          <a:schemeClr val="tx1"/>
                        </a:solidFill>
                      </a:endParaRPr>
                    </a:p>
                  </a:txBody>
                  <a:tcPr/>
                </a:tc>
                <a:tc>
                  <a:txBody>
                    <a:bodyPr/>
                    <a:lstStyle/>
                    <a:p>
                      <a:pPr algn="ctr"/>
                      <a:r>
                        <a:rPr lang="en-GB" sz="3600" dirty="0">
                          <a:solidFill>
                            <a:schemeClr val="tx1"/>
                          </a:solidFill>
                          <a:latin typeface="Calibri" panose="020F0502020204030204" pitchFamily="34" charset="0"/>
                          <a:ea typeface="Calibri" panose="020F0502020204030204" pitchFamily="34" charset="0"/>
                          <a:cs typeface="Calibri" panose="020F0502020204030204" pitchFamily="34" charset="0"/>
                        </a:rPr>
                        <a:t>Xe </a:t>
                      </a:r>
                      <a:r>
                        <a:rPr lang="en-GB"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đạp</a:t>
                      </a:r>
                      <a:endPar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l"/>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Là phương tiện di chuyển, giúp đáp ứng nhu cầu đi lại của con người</a:t>
                      </a:r>
                    </a:p>
                  </a:txBody>
                  <a:tcPr/>
                </a:tc>
                <a:extLst>
                  <a:ext uri="{0D108BD9-81ED-4DB2-BD59-A6C34878D82A}">
                    <a16:rowId xmlns:a16="http://schemas.microsoft.com/office/drawing/2014/main" val="926901200"/>
                  </a:ext>
                </a:extLst>
              </a:tr>
              <a:tr h="819377">
                <a:tc>
                  <a:txBody>
                    <a:bodyPr/>
                    <a:lstStyle/>
                    <a:p>
                      <a:pPr algn="ctr"/>
                      <a:r>
                        <a:rPr lang="en-GB" sz="4000" dirty="0">
                          <a:solidFill>
                            <a:schemeClr val="tx1"/>
                          </a:solidFill>
                        </a:rPr>
                        <a:t>2</a:t>
                      </a:r>
                      <a:endParaRPr lang="vi-VN" sz="4000" dirty="0">
                        <a:solidFill>
                          <a:schemeClr val="tx1"/>
                        </a:solidFill>
                      </a:endParaRPr>
                    </a:p>
                  </a:txBody>
                  <a:tcPr/>
                </a:tc>
                <a:tc>
                  <a:txBody>
                    <a:bodyPr/>
                    <a:lstStyle/>
                    <a:p>
                      <a:pPr algn="ctr"/>
                      <a:r>
                        <a:rPr lang="en-GB"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Tủ</a:t>
                      </a:r>
                      <a:r>
                        <a:rPr lang="en-GB" sz="3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lạnh</a:t>
                      </a:r>
                      <a:endPar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l"/>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Giúp bảo quản thực phẩm, làm đá,...</a:t>
                      </a:r>
                    </a:p>
                  </a:txBody>
                  <a:tcPr/>
                </a:tc>
                <a:extLst>
                  <a:ext uri="{0D108BD9-81ED-4DB2-BD59-A6C34878D82A}">
                    <a16:rowId xmlns:a16="http://schemas.microsoft.com/office/drawing/2014/main" val="3946574435"/>
                  </a:ext>
                </a:extLst>
              </a:tr>
              <a:tr h="819377">
                <a:tc>
                  <a:txBody>
                    <a:bodyPr/>
                    <a:lstStyle/>
                    <a:p>
                      <a:pPr algn="ctr"/>
                      <a:r>
                        <a:rPr lang="en-GB" sz="4000" dirty="0">
                          <a:solidFill>
                            <a:schemeClr val="tx1"/>
                          </a:solidFill>
                        </a:rPr>
                        <a:t>3</a:t>
                      </a:r>
                      <a:endParaRPr lang="vi-VN" sz="4000" dirty="0">
                        <a:solidFill>
                          <a:schemeClr val="tx1"/>
                        </a:solidFill>
                      </a:endParaRPr>
                    </a:p>
                  </a:txBody>
                  <a:tcPr/>
                </a:tc>
                <a:tc>
                  <a:txBody>
                    <a:bodyP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Máy cày</a:t>
                      </a:r>
                    </a:p>
                  </a:txBody>
                  <a:tcPr/>
                </a:tc>
                <a:tc>
                  <a:txBody>
                    <a:bodyPr/>
                    <a:lstStyle/>
                    <a:p>
                      <a:pPr algn="l"/>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Giúp cày, xới đất nhanh chóng.</a:t>
                      </a:r>
                    </a:p>
                  </a:txBody>
                  <a:tcPr/>
                </a:tc>
                <a:extLst>
                  <a:ext uri="{0D108BD9-81ED-4DB2-BD59-A6C34878D82A}">
                    <a16:rowId xmlns:a16="http://schemas.microsoft.com/office/drawing/2014/main" val="2692238436"/>
                  </a:ext>
                </a:extLst>
              </a:tr>
              <a:tr h="819377">
                <a:tc>
                  <a:txBody>
                    <a:bodyPr/>
                    <a:lstStyle/>
                    <a:p>
                      <a:pPr algn="ctr"/>
                      <a:r>
                        <a:rPr lang="en-GB" sz="4000" dirty="0">
                          <a:solidFill>
                            <a:schemeClr val="tx1"/>
                          </a:solidFill>
                        </a:rPr>
                        <a:t>4</a:t>
                      </a:r>
                      <a:endParaRPr lang="vi-VN" sz="4000" dirty="0">
                        <a:solidFill>
                          <a:schemeClr val="tx1"/>
                        </a:solidFill>
                      </a:endParaRPr>
                    </a:p>
                  </a:txBody>
                  <a:tcPr/>
                </a:tc>
                <a:tc>
                  <a:txBody>
                    <a:bodyP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Máy tính điện tử</a:t>
                      </a:r>
                    </a:p>
                  </a:txBody>
                  <a:tcPr/>
                </a:tc>
                <a:tc>
                  <a:txBody>
                    <a:bodyPr/>
                    <a:lstStyle/>
                    <a:p>
                      <a:pPr algn="l"/>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Giúp lưu trữ thông tin, phục vụ các công việc học tập, làm việc của con người,...</a:t>
                      </a:r>
                    </a:p>
                  </a:txBody>
                  <a:tcPr/>
                </a:tc>
                <a:extLst>
                  <a:ext uri="{0D108BD9-81ED-4DB2-BD59-A6C34878D82A}">
                    <a16:rowId xmlns:a16="http://schemas.microsoft.com/office/drawing/2014/main" val="391217250"/>
                  </a:ext>
                </a:extLst>
              </a:tr>
              <a:tr h="819377">
                <a:tc>
                  <a:txBody>
                    <a:bodyPr/>
                    <a:lstStyle/>
                    <a:p>
                      <a:pPr algn="ctr"/>
                      <a:r>
                        <a:rPr lang="en-GB" sz="4000" dirty="0">
                          <a:solidFill>
                            <a:schemeClr val="tx1"/>
                          </a:solidFill>
                        </a:rPr>
                        <a:t>5</a:t>
                      </a:r>
                      <a:endParaRPr lang="vi-VN" sz="4000" dirty="0">
                        <a:solidFill>
                          <a:schemeClr val="tx1"/>
                        </a:solidFill>
                      </a:endParaRPr>
                    </a:p>
                  </a:txBody>
                  <a:tcPr/>
                </a:tc>
                <a:tc>
                  <a:txBody>
                    <a:bodyP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Máy đóng nút chai</a:t>
                      </a:r>
                    </a:p>
                  </a:txBody>
                  <a:tcPr/>
                </a:tc>
                <a:tc>
                  <a:txBody>
                    <a:bodyPr/>
                    <a:lstStyle/>
                    <a:p>
                      <a:pPr algn="l"/>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Trong dây chuyền sản xuất đồ đóng chai, giúp đạt năng suất cao, đóng chai nhiều, nhanh,...</a:t>
                      </a:r>
                    </a:p>
                  </a:txBody>
                  <a:tcPr/>
                </a:tc>
                <a:extLst>
                  <a:ext uri="{0D108BD9-81ED-4DB2-BD59-A6C34878D82A}">
                    <a16:rowId xmlns:a16="http://schemas.microsoft.com/office/drawing/2014/main" val="2442642729"/>
                  </a:ext>
                </a:extLst>
              </a:tr>
              <a:tr h="819377">
                <a:tc>
                  <a:txBody>
                    <a:bodyPr/>
                    <a:lstStyle/>
                    <a:p>
                      <a:pPr algn="ctr"/>
                      <a:r>
                        <a:rPr lang="en-GB" sz="4000" dirty="0">
                          <a:solidFill>
                            <a:schemeClr val="tx1"/>
                          </a:solidFill>
                        </a:rPr>
                        <a:t>6</a:t>
                      </a:r>
                      <a:endParaRPr lang="vi-VN" sz="4000" dirty="0">
                        <a:solidFill>
                          <a:schemeClr val="tx1"/>
                        </a:solidFill>
                      </a:endParaRPr>
                    </a:p>
                  </a:txBody>
                  <a:tcPr/>
                </a:tc>
                <a:tc>
                  <a:txBody>
                    <a:bodyPr/>
                    <a:lstStyle/>
                    <a:p>
                      <a:pPr algn="ctr"/>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Hoa và cây cảnh</a:t>
                      </a:r>
                    </a:p>
                  </a:txBody>
                  <a:tcPr/>
                </a:tc>
                <a:tc>
                  <a:txBody>
                    <a:bodyPr/>
                    <a:lstStyle/>
                    <a:p>
                      <a:pPr algn="l"/>
                      <a:r>
                        <a:rPr lang="vi-VN" sz="3600" dirty="0">
                          <a:solidFill>
                            <a:schemeClr val="tx1"/>
                          </a:solidFill>
                          <a:latin typeface="Calibri" panose="020F0502020204030204" pitchFamily="34" charset="0"/>
                          <a:ea typeface="Calibri" panose="020F0502020204030204" pitchFamily="34" charset="0"/>
                          <a:cs typeface="Calibri" panose="020F0502020204030204" pitchFamily="34" charset="0"/>
                        </a:rPr>
                        <a:t>Giúp trang trí không gian,...</a:t>
                      </a:r>
                    </a:p>
                  </a:txBody>
                  <a:tcPr/>
                </a:tc>
                <a:extLst>
                  <a:ext uri="{0D108BD9-81ED-4DB2-BD59-A6C34878D82A}">
                    <a16:rowId xmlns:a16="http://schemas.microsoft.com/office/drawing/2014/main" val="2935060690"/>
                  </a:ext>
                </a:extLst>
              </a:tr>
            </a:tbl>
          </a:graphicData>
        </a:graphic>
      </p:graphicFrame>
    </p:spTree>
    <p:extLst>
      <p:ext uri="{BB962C8B-B14F-4D97-AF65-F5344CB8AC3E}">
        <p14:creationId xmlns:p14="http://schemas.microsoft.com/office/powerpoint/2010/main" val="2204702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desk&#10;&#10;Description automatically generated">
            <a:extLst>
              <a:ext uri="{FF2B5EF4-FFF2-40B4-BE49-F238E27FC236}">
                <a16:creationId xmlns:a16="http://schemas.microsoft.com/office/drawing/2014/main" id="{FCDBF1A5-9674-0674-8CEF-FC279564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7" name="Group 6">
            <a:extLst>
              <a:ext uri="{FF2B5EF4-FFF2-40B4-BE49-F238E27FC236}">
                <a16:creationId xmlns:a16="http://schemas.microsoft.com/office/drawing/2014/main" id="{94B41E40-DE7B-4473-3138-161A87F2DE1E}"/>
              </a:ext>
            </a:extLst>
          </p:cNvPr>
          <p:cNvGrpSpPr/>
          <p:nvPr/>
        </p:nvGrpSpPr>
        <p:grpSpPr>
          <a:xfrm>
            <a:off x="685800" y="2019300"/>
            <a:ext cx="16916400" cy="3276600"/>
            <a:chOff x="685800" y="2019300"/>
            <a:chExt cx="16916400" cy="3276600"/>
          </a:xfrm>
        </p:grpSpPr>
        <p:sp>
          <p:nvSpPr>
            <p:cNvPr id="4" name="Rectangle: Top Corners Rounded 3">
              <a:extLst>
                <a:ext uri="{FF2B5EF4-FFF2-40B4-BE49-F238E27FC236}">
                  <a16:creationId xmlns:a16="http://schemas.microsoft.com/office/drawing/2014/main" id="{7A5B1E20-633B-4C50-CD88-047CF9FA698C}"/>
                </a:ext>
              </a:extLst>
            </p:cNvPr>
            <p:cNvSpPr/>
            <p:nvPr/>
          </p:nvSpPr>
          <p:spPr>
            <a:xfrm>
              <a:off x="685800" y="2019300"/>
              <a:ext cx="16916400" cy="3276600"/>
            </a:xfrm>
            <a:custGeom>
              <a:avLst/>
              <a:gdLst>
                <a:gd name="connsiteX0" fmla="*/ 546111 w 16916400"/>
                <a:gd name="connsiteY0" fmla="*/ 0 h 3276600"/>
                <a:gd name="connsiteX1" fmla="*/ 16370289 w 16916400"/>
                <a:gd name="connsiteY1" fmla="*/ 0 h 3276600"/>
                <a:gd name="connsiteX2" fmla="*/ 16916400 w 16916400"/>
                <a:gd name="connsiteY2" fmla="*/ 546111 h 3276600"/>
                <a:gd name="connsiteX3" fmla="*/ 16916400 w 16916400"/>
                <a:gd name="connsiteY3" fmla="*/ 3276600 h 3276600"/>
                <a:gd name="connsiteX4" fmla="*/ 16916400 w 16916400"/>
                <a:gd name="connsiteY4" fmla="*/ 3276600 h 3276600"/>
                <a:gd name="connsiteX5" fmla="*/ 0 w 16916400"/>
                <a:gd name="connsiteY5" fmla="*/ 3276600 h 3276600"/>
                <a:gd name="connsiteX6" fmla="*/ 0 w 16916400"/>
                <a:gd name="connsiteY6" fmla="*/ 3276600 h 3276600"/>
                <a:gd name="connsiteX7" fmla="*/ 0 w 16916400"/>
                <a:gd name="connsiteY7" fmla="*/ 546111 h 3276600"/>
                <a:gd name="connsiteX8" fmla="*/ 546111 w 16916400"/>
                <a:gd name="connsiteY8" fmla="*/ 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6400" h="3276600" fill="none" extrusionOk="0">
                  <a:moveTo>
                    <a:pt x="546111" y="0"/>
                  </a:moveTo>
                  <a:cubicBezTo>
                    <a:pt x="4387009" y="78011"/>
                    <a:pt x="13648871" y="21937"/>
                    <a:pt x="16370289" y="0"/>
                  </a:cubicBezTo>
                  <a:cubicBezTo>
                    <a:pt x="16639021" y="-32307"/>
                    <a:pt x="16948035" y="281045"/>
                    <a:pt x="16916400" y="546111"/>
                  </a:cubicBezTo>
                  <a:cubicBezTo>
                    <a:pt x="17008088" y="1141296"/>
                    <a:pt x="16979508" y="2203629"/>
                    <a:pt x="16916400" y="3276600"/>
                  </a:cubicBezTo>
                  <a:lnTo>
                    <a:pt x="16916400" y="3276600"/>
                  </a:lnTo>
                  <a:cubicBezTo>
                    <a:pt x="13585304" y="3131516"/>
                    <a:pt x="6418460" y="3311679"/>
                    <a:pt x="0" y="3276600"/>
                  </a:cubicBezTo>
                  <a:lnTo>
                    <a:pt x="0" y="3276600"/>
                  </a:lnTo>
                  <a:cubicBezTo>
                    <a:pt x="42204" y="2503317"/>
                    <a:pt x="161297" y="1757192"/>
                    <a:pt x="0" y="546111"/>
                  </a:cubicBezTo>
                  <a:cubicBezTo>
                    <a:pt x="31235" y="248491"/>
                    <a:pt x="246171" y="20197"/>
                    <a:pt x="546111" y="0"/>
                  </a:cubicBezTo>
                  <a:close/>
                </a:path>
                <a:path w="16916400" h="3276600" stroke="0" extrusionOk="0">
                  <a:moveTo>
                    <a:pt x="546111" y="0"/>
                  </a:moveTo>
                  <a:cubicBezTo>
                    <a:pt x="3198811" y="-16420"/>
                    <a:pt x="14071882" y="-157111"/>
                    <a:pt x="16370289" y="0"/>
                  </a:cubicBezTo>
                  <a:cubicBezTo>
                    <a:pt x="16628154" y="4601"/>
                    <a:pt x="16906975" y="279782"/>
                    <a:pt x="16916400" y="546111"/>
                  </a:cubicBezTo>
                  <a:cubicBezTo>
                    <a:pt x="16916800" y="1515047"/>
                    <a:pt x="16993898" y="2436524"/>
                    <a:pt x="16916400" y="3276600"/>
                  </a:cubicBezTo>
                  <a:lnTo>
                    <a:pt x="16916400" y="3276600"/>
                  </a:lnTo>
                  <a:cubicBezTo>
                    <a:pt x="12873030" y="3159105"/>
                    <a:pt x="7963738" y="3358222"/>
                    <a:pt x="0" y="3276600"/>
                  </a:cubicBezTo>
                  <a:lnTo>
                    <a:pt x="0" y="3276600"/>
                  </a:lnTo>
                  <a:cubicBezTo>
                    <a:pt x="-46332" y="2658849"/>
                    <a:pt x="133940" y="1767901"/>
                    <a:pt x="0" y="546111"/>
                  </a:cubicBezTo>
                  <a:cubicBezTo>
                    <a:pt x="8226" y="234623"/>
                    <a:pt x="266587" y="2068"/>
                    <a:pt x="546111" y="0"/>
                  </a:cubicBezTo>
                  <a:close/>
                </a:path>
              </a:pathLst>
            </a:custGeom>
            <a:solidFill>
              <a:schemeClr val="bg1"/>
            </a:solidFill>
            <a:ln w="57150">
              <a:solidFill>
                <a:schemeClr val="accent3">
                  <a:lumMod val="75000"/>
                </a:schemeClr>
              </a:solidFill>
              <a:prstDash val="sysDash"/>
              <a:extLst>
                <a:ext uri="{C807C97D-BFC1-408E-A445-0C87EB9F89A2}">
                  <ask:lineSketchStyleProps xmlns:ask="http://schemas.microsoft.com/office/drawing/2018/sketchyshapes" xmlns="" sd="2214188587">
                    <a:prstGeom prst="round2Same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Freeform 9">
              <a:extLst>
                <a:ext uri="{FF2B5EF4-FFF2-40B4-BE49-F238E27FC236}">
                  <a16:creationId xmlns:a16="http://schemas.microsoft.com/office/drawing/2014/main" id="{10AD82BD-CF3E-7CCD-764E-09008AACB935}"/>
                </a:ext>
              </a:extLst>
            </p:cNvPr>
            <p:cNvSpPr/>
            <p:nvPr/>
          </p:nvSpPr>
          <p:spPr>
            <a:xfrm rot="21005270">
              <a:off x="1209007" y="2483011"/>
              <a:ext cx="1112632" cy="1748734"/>
            </a:xfrm>
            <a:custGeom>
              <a:avLst/>
              <a:gdLst/>
              <a:ahLst/>
              <a:cxnLst/>
              <a:rect l="l" t="t" r="r" b="b"/>
              <a:pathLst>
                <a:path w="1112632" h="1748734">
                  <a:moveTo>
                    <a:pt x="0" y="0"/>
                  </a:moveTo>
                  <a:lnTo>
                    <a:pt x="1112632" y="0"/>
                  </a:lnTo>
                  <a:lnTo>
                    <a:pt x="1112632" y="1748734"/>
                  </a:lnTo>
                  <a:lnTo>
                    <a:pt x="0" y="174873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474EFD6-7C84-6DAB-CD14-51BC1E65ADBD}"/>
                </a:ext>
              </a:extLst>
            </p:cNvPr>
            <p:cNvSpPr txBox="1"/>
            <p:nvPr/>
          </p:nvSpPr>
          <p:spPr>
            <a:xfrm>
              <a:off x="2590800" y="2400299"/>
              <a:ext cx="15011400" cy="2554545"/>
            </a:xfrm>
            <a:prstGeom prst="rect">
              <a:avLst/>
            </a:prstGeom>
            <a:noFill/>
          </p:spPr>
          <p:txBody>
            <a:bodyPr wrap="square" rtlCol="0">
              <a:spAutoFit/>
            </a:bodyPr>
            <a:lstStyle/>
            <a:p>
              <a:r>
                <a:rPr lang="en-GB" sz="8000" b="1" dirty="0" err="1">
                  <a:solidFill>
                    <a:srgbClr val="ED1C24"/>
                  </a:solidFill>
                </a:rPr>
                <a:t>Sản</a:t>
              </a:r>
              <a:r>
                <a:rPr lang="en-GB" sz="8000" b="1" dirty="0">
                  <a:solidFill>
                    <a:srgbClr val="ED1C24"/>
                  </a:solidFill>
                </a:rPr>
                <a:t> </a:t>
              </a:r>
              <a:r>
                <a:rPr lang="en-GB" sz="8000" b="1" dirty="0" err="1">
                  <a:solidFill>
                    <a:srgbClr val="ED1C24"/>
                  </a:solidFill>
                </a:rPr>
                <a:t>phẩm</a:t>
              </a:r>
              <a:r>
                <a:rPr lang="en-GB" sz="8000" b="1" dirty="0">
                  <a:solidFill>
                    <a:srgbClr val="ED1C24"/>
                  </a:solidFill>
                </a:rPr>
                <a:t> </a:t>
              </a:r>
              <a:r>
                <a:rPr lang="en-GB" sz="8000" b="1" dirty="0" err="1">
                  <a:solidFill>
                    <a:srgbClr val="ED1C24"/>
                  </a:solidFill>
                </a:rPr>
                <a:t>công</a:t>
              </a:r>
              <a:r>
                <a:rPr lang="en-GB" sz="8000" b="1" dirty="0">
                  <a:solidFill>
                    <a:srgbClr val="ED1C24"/>
                  </a:solidFill>
                </a:rPr>
                <a:t> </a:t>
              </a:r>
              <a:r>
                <a:rPr lang="en-GB" sz="8000" b="1" dirty="0" err="1">
                  <a:solidFill>
                    <a:srgbClr val="ED1C24"/>
                  </a:solidFill>
                </a:rPr>
                <a:t>nghệ</a:t>
              </a:r>
              <a:r>
                <a:rPr lang="en-GB" sz="8000" b="1" dirty="0">
                  <a:solidFill>
                    <a:srgbClr val="ED1C24"/>
                  </a:solidFill>
                </a:rPr>
                <a:t> </a:t>
              </a:r>
              <a:r>
                <a:rPr lang="en-GB" sz="8000" b="1" dirty="0" err="1">
                  <a:solidFill>
                    <a:srgbClr val="ED1C24"/>
                  </a:solidFill>
                </a:rPr>
                <a:t>có</a:t>
              </a:r>
              <a:r>
                <a:rPr lang="en-GB" sz="8000" b="1" dirty="0">
                  <a:solidFill>
                    <a:srgbClr val="ED1C24"/>
                  </a:solidFill>
                </a:rPr>
                <a:t> </a:t>
              </a:r>
              <a:r>
                <a:rPr lang="en-GB" sz="8000" b="1" dirty="0" err="1">
                  <a:solidFill>
                    <a:srgbClr val="ED1C24"/>
                  </a:solidFill>
                </a:rPr>
                <a:t>vai</a:t>
              </a:r>
              <a:r>
                <a:rPr lang="en-GB" sz="8000" b="1" dirty="0">
                  <a:solidFill>
                    <a:srgbClr val="ED1C24"/>
                  </a:solidFill>
                </a:rPr>
                <a:t> </a:t>
              </a:r>
              <a:r>
                <a:rPr lang="en-GB" sz="8000" b="1" dirty="0" err="1">
                  <a:solidFill>
                    <a:srgbClr val="ED1C24"/>
                  </a:solidFill>
                </a:rPr>
                <a:t>trò</a:t>
              </a:r>
              <a:r>
                <a:rPr lang="en-GB" sz="8000" b="1" dirty="0">
                  <a:solidFill>
                    <a:srgbClr val="ED1C24"/>
                  </a:solidFill>
                </a:rPr>
                <a:t> </a:t>
              </a:r>
              <a:r>
                <a:rPr lang="en-GB" sz="8000" b="1" dirty="0" err="1">
                  <a:solidFill>
                    <a:srgbClr val="ED1C24"/>
                  </a:solidFill>
                </a:rPr>
                <a:t>gì</a:t>
              </a:r>
              <a:r>
                <a:rPr lang="en-GB" sz="8000" b="1" dirty="0">
                  <a:solidFill>
                    <a:srgbClr val="ED1C24"/>
                  </a:solidFill>
                </a:rPr>
                <a:t> </a:t>
              </a:r>
              <a:r>
                <a:rPr lang="en-GB" sz="8000" b="1" dirty="0" err="1">
                  <a:solidFill>
                    <a:srgbClr val="ED1C24"/>
                  </a:solidFill>
                </a:rPr>
                <a:t>trong</a:t>
              </a:r>
              <a:r>
                <a:rPr lang="en-GB" sz="8000" b="1" dirty="0">
                  <a:solidFill>
                    <a:srgbClr val="ED1C24"/>
                  </a:solidFill>
                </a:rPr>
                <a:t> </a:t>
              </a:r>
              <a:r>
                <a:rPr lang="en-GB" sz="8000" b="1" dirty="0" err="1">
                  <a:solidFill>
                    <a:srgbClr val="ED1C24"/>
                  </a:solidFill>
                </a:rPr>
                <a:t>đời</a:t>
              </a:r>
              <a:r>
                <a:rPr lang="en-GB" sz="8000" b="1" dirty="0">
                  <a:solidFill>
                    <a:srgbClr val="ED1C24"/>
                  </a:solidFill>
                </a:rPr>
                <a:t> </a:t>
              </a:r>
              <a:r>
                <a:rPr lang="en-GB" sz="8000" b="1" dirty="0" err="1">
                  <a:solidFill>
                    <a:srgbClr val="ED1C24"/>
                  </a:solidFill>
                </a:rPr>
                <a:t>sống</a:t>
              </a:r>
              <a:r>
                <a:rPr lang="en-GB" sz="8000" b="1" dirty="0">
                  <a:solidFill>
                    <a:srgbClr val="ED1C24"/>
                  </a:solidFill>
                </a:rPr>
                <a:t> </a:t>
              </a:r>
              <a:r>
                <a:rPr lang="en-GB" sz="8000" b="1" dirty="0" err="1">
                  <a:solidFill>
                    <a:srgbClr val="ED1C24"/>
                  </a:solidFill>
                </a:rPr>
                <a:t>hiện</a:t>
              </a:r>
              <a:r>
                <a:rPr lang="en-GB" sz="8000" b="1" dirty="0">
                  <a:solidFill>
                    <a:srgbClr val="ED1C24"/>
                  </a:solidFill>
                </a:rPr>
                <a:t> nay?</a:t>
              </a:r>
              <a:endParaRPr lang="vi-VN" sz="8000" b="1" dirty="0">
                <a:solidFill>
                  <a:srgbClr val="ED1C24"/>
                </a:solidFill>
              </a:endParaRPr>
            </a:p>
          </p:txBody>
        </p:sp>
      </p:grpSp>
    </p:spTree>
    <p:extLst>
      <p:ext uri="{BB962C8B-B14F-4D97-AF65-F5344CB8AC3E}">
        <p14:creationId xmlns:p14="http://schemas.microsoft.com/office/powerpoint/2010/main" val="2383312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yellow background with a lightning bolt and a symbol&#10;&#10;Description automatically generated">
            <a:extLst>
              <a:ext uri="{FF2B5EF4-FFF2-40B4-BE49-F238E27FC236}">
                <a16:creationId xmlns:a16="http://schemas.microsoft.com/office/drawing/2014/main" id="{AEE3480E-5A83-EB8D-7CC1-003F72D545D0}"/>
              </a:ext>
            </a:extLst>
          </p:cNvPr>
          <p:cNvPicPr>
            <a:picLocks noChangeAspect="1"/>
          </p:cNvPicPr>
          <p:nvPr/>
        </p:nvPicPr>
        <p:blipFill>
          <a:blip r:embed="rId2" cstate="print">
            <a:extLst>
              <a:ext uri="{28A0092B-C50C-407E-A947-70E740481C1C}">
                <a14:useLocalDpi xmlns:a14="http://schemas.microsoft.com/office/drawing/2010/main" val="0"/>
              </a:ext>
            </a:extLst>
          </a:blip>
          <a:srcRect t="1618" b="4649"/>
          <a:stretch/>
        </p:blipFill>
        <p:spPr>
          <a:xfrm>
            <a:off x="20" y="1923"/>
            <a:ext cx="18287980" cy="10285077"/>
          </a:xfrm>
          <a:prstGeom prst="rect">
            <a:avLst/>
          </a:prstGeom>
        </p:spPr>
      </p:pic>
      <p:grpSp>
        <p:nvGrpSpPr>
          <p:cNvPr id="11" name="Group 10">
            <a:extLst>
              <a:ext uri="{FF2B5EF4-FFF2-40B4-BE49-F238E27FC236}">
                <a16:creationId xmlns:a16="http://schemas.microsoft.com/office/drawing/2014/main" id="{224FF8E3-D600-8F17-DF44-ABA34AF85903}"/>
              </a:ext>
            </a:extLst>
          </p:cNvPr>
          <p:cNvGrpSpPr/>
          <p:nvPr/>
        </p:nvGrpSpPr>
        <p:grpSpPr>
          <a:xfrm rot="20777719">
            <a:off x="-322326" y="548640"/>
            <a:ext cx="9009126" cy="5224284"/>
            <a:chOff x="-322326" y="548640"/>
            <a:chExt cx="9009126" cy="5224284"/>
          </a:xfrm>
        </p:grpSpPr>
        <p:sp>
          <p:nvSpPr>
            <p:cNvPr id="9" name="TextBox 8">
              <a:extLst>
                <a:ext uri="{FF2B5EF4-FFF2-40B4-BE49-F238E27FC236}">
                  <a16:creationId xmlns:a16="http://schemas.microsoft.com/office/drawing/2014/main" id="{1147926D-1E7E-D292-ACFF-AD0CEC8132D2}"/>
                </a:ext>
              </a:extLst>
            </p:cNvPr>
            <p:cNvSpPr txBox="1"/>
            <p:nvPr/>
          </p:nvSpPr>
          <p:spPr>
            <a:xfrm>
              <a:off x="-304800" y="571500"/>
              <a:ext cx="8991600" cy="5201424"/>
            </a:xfrm>
            <a:prstGeom prst="rect">
              <a:avLst/>
            </a:prstGeom>
            <a:noFill/>
          </p:spPr>
          <p:txBody>
            <a:bodyPr wrap="square" rtlCol="0">
              <a:spAutoFit/>
            </a:bodyPr>
            <a:lstStyle/>
            <a:p>
              <a:pPr algn="ctr"/>
              <a:r>
                <a:rPr lang="en-GB" sz="16600" dirty="0">
                  <a:ln w="384175">
                    <a:solidFill>
                      <a:schemeClr val="bg1"/>
                    </a:solidFill>
                  </a:ln>
                  <a:effectLst>
                    <a:outerShdw blurRad="50800" dist="38100" dir="2700000" algn="tl" rotWithShape="0">
                      <a:prstClr val="black">
                        <a:alpha val="40000"/>
                      </a:prstClr>
                    </a:outerShdw>
                  </a:effectLst>
                  <a:latin typeface="#9Slide07 Cadena" panose="02000503000000020004" pitchFamily="2" charset="-93"/>
                </a:rPr>
                <a:t>NHANH TAY</a:t>
              </a:r>
              <a:endParaRPr lang="vi-VN" sz="16600" dirty="0">
                <a:ln w="384175">
                  <a:solidFill>
                    <a:schemeClr val="bg1"/>
                  </a:solidFill>
                </a:ln>
                <a:effectLst>
                  <a:outerShdw blurRad="50800" dist="38100" dir="2700000" algn="tl" rotWithShape="0">
                    <a:prstClr val="black">
                      <a:alpha val="40000"/>
                    </a:prstClr>
                  </a:outerShdw>
                </a:effectLst>
                <a:latin typeface="#9Slide07 Cadena" panose="02000503000000020004" pitchFamily="2" charset="-93"/>
              </a:endParaRPr>
            </a:p>
          </p:txBody>
        </p:sp>
        <p:sp>
          <p:nvSpPr>
            <p:cNvPr id="10" name="TextBox 9">
              <a:extLst>
                <a:ext uri="{FF2B5EF4-FFF2-40B4-BE49-F238E27FC236}">
                  <a16:creationId xmlns:a16="http://schemas.microsoft.com/office/drawing/2014/main" id="{4041541E-9759-A6FA-30C1-C3FA5973AB57}"/>
                </a:ext>
              </a:extLst>
            </p:cNvPr>
            <p:cNvSpPr txBox="1"/>
            <p:nvPr/>
          </p:nvSpPr>
          <p:spPr>
            <a:xfrm>
              <a:off x="-322326" y="548640"/>
              <a:ext cx="8991600" cy="5201424"/>
            </a:xfrm>
            <a:prstGeom prst="rect">
              <a:avLst/>
            </a:prstGeom>
            <a:noFill/>
          </p:spPr>
          <p:txBody>
            <a:bodyPr wrap="square" rtlCol="0">
              <a:spAutoFit/>
            </a:bodyPr>
            <a:lstStyle/>
            <a:p>
              <a:pPr algn="ctr"/>
              <a:r>
                <a:rPr lang="en-GB" sz="16600" dirty="0">
                  <a:ln>
                    <a:solidFill>
                      <a:schemeClr val="bg1"/>
                    </a:solidFill>
                  </a:ln>
                  <a:gradFill>
                    <a:gsLst>
                      <a:gs pos="0">
                        <a:srgbClr val="FF0000"/>
                      </a:gs>
                      <a:gs pos="83000">
                        <a:srgbClr val="FFC000"/>
                      </a:gs>
                      <a:gs pos="100000">
                        <a:schemeClr val="accent1">
                          <a:lumMod val="30000"/>
                          <a:lumOff val="70000"/>
                        </a:schemeClr>
                      </a:gs>
                    </a:gsLst>
                    <a:lin ang="5400000" scaled="1"/>
                  </a:gradFill>
                  <a:latin typeface="#9Slide07 Cadena" panose="02000503000000020004" pitchFamily="2" charset="-93"/>
                </a:rPr>
                <a:t>NHANH TAY</a:t>
              </a:r>
              <a:endParaRPr lang="vi-VN" sz="16600" dirty="0">
                <a:ln>
                  <a:solidFill>
                    <a:schemeClr val="bg1"/>
                  </a:solidFill>
                </a:ln>
                <a:gradFill>
                  <a:gsLst>
                    <a:gs pos="0">
                      <a:srgbClr val="FF0000"/>
                    </a:gs>
                    <a:gs pos="83000">
                      <a:srgbClr val="FFC000"/>
                    </a:gs>
                    <a:gs pos="100000">
                      <a:schemeClr val="accent1">
                        <a:lumMod val="30000"/>
                        <a:lumOff val="70000"/>
                      </a:schemeClr>
                    </a:gs>
                  </a:gsLst>
                  <a:lin ang="5400000" scaled="1"/>
                </a:gradFill>
                <a:latin typeface="#9Slide07 Cadena" panose="02000503000000020004" pitchFamily="2" charset="-93"/>
              </a:endParaRPr>
            </a:p>
          </p:txBody>
        </p:sp>
      </p:grpSp>
      <p:grpSp>
        <p:nvGrpSpPr>
          <p:cNvPr id="12" name="Group 11">
            <a:extLst>
              <a:ext uri="{FF2B5EF4-FFF2-40B4-BE49-F238E27FC236}">
                <a16:creationId xmlns:a16="http://schemas.microsoft.com/office/drawing/2014/main" id="{2E306A18-62BA-3E40-C17D-14267C774889}"/>
              </a:ext>
            </a:extLst>
          </p:cNvPr>
          <p:cNvGrpSpPr/>
          <p:nvPr/>
        </p:nvGrpSpPr>
        <p:grpSpPr>
          <a:xfrm rot="723586">
            <a:off x="9615417" y="4537626"/>
            <a:ext cx="9018419" cy="5219535"/>
            <a:chOff x="-331619" y="553389"/>
            <a:chExt cx="9018419" cy="5219535"/>
          </a:xfrm>
        </p:grpSpPr>
        <p:sp>
          <p:nvSpPr>
            <p:cNvPr id="14" name="TextBox 13">
              <a:extLst>
                <a:ext uri="{FF2B5EF4-FFF2-40B4-BE49-F238E27FC236}">
                  <a16:creationId xmlns:a16="http://schemas.microsoft.com/office/drawing/2014/main" id="{B579257F-6F86-709D-F894-DCD72754CDDF}"/>
                </a:ext>
              </a:extLst>
            </p:cNvPr>
            <p:cNvSpPr txBox="1"/>
            <p:nvPr/>
          </p:nvSpPr>
          <p:spPr>
            <a:xfrm>
              <a:off x="-304800" y="571500"/>
              <a:ext cx="8991600" cy="5201424"/>
            </a:xfrm>
            <a:prstGeom prst="rect">
              <a:avLst/>
            </a:prstGeom>
            <a:noFill/>
          </p:spPr>
          <p:txBody>
            <a:bodyPr wrap="square" rtlCol="0">
              <a:spAutoFit/>
            </a:bodyPr>
            <a:lstStyle/>
            <a:p>
              <a:pPr algn="ctr"/>
              <a:r>
                <a:rPr lang="en-GB" sz="16600" dirty="0">
                  <a:ln w="384175">
                    <a:solidFill>
                      <a:schemeClr val="bg1"/>
                    </a:solidFill>
                  </a:ln>
                  <a:effectLst>
                    <a:outerShdw blurRad="50800" dist="38100" dir="2700000" algn="tl" rotWithShape="0">
                      <a:prstClr val="black">
                        <a:alpha val="40000"/>
                      </a:prstClr>
                    </a:outerShdw>
                  </a:effectLst>
                  <a:latin typeface="#9Slide07 Cadena" panose="02000503000000020004" pitchFamily="2" charset="-93"/>
                </a:rPr>
                <a:t>NHANH MẮT</a:t>
              </a:r>
              <a:endParaRPr lang="vi-VN" sz="16600" dirty="0">
                <a:ln w="384175">
                  <a:solidFill>
                    <a:schemeClr val="bg1"/>
                  </a:solidFill>
                </a:ln>
                <a:effectLst>
                  <a:outerShdw blurRad="50800" dist="38100" dir="2700000" algn="tl" rotWithShape="0">
                    <a:prstClr val="black">
                      <a:alpha val="40000"/>
                    </a:prstClr>
                  </a:outerShdw>
                </a:effectLst>
                <a:latin typeface="#9Slide07 Cadena" panose="02000503000000020004" pitchFamily="2" charset="-93"/>
              </a:endParaRPr>
            </a:p>
          </p:txBody>
        </p:sp>
        <p:sp>
          <p:nvSpPr>
            <p:cNvPr id="15" name="TextBox 14">
              <a:extLst>
                <a:ext uri="{FF2B5EF4-FFF2-40B4-BE49-F238E27FC236}">
                  <a16:creationId xmlns:a16="http://schemas.microsoft.com/office/drawing/2014/main" id="{D6729F79-9394-395E-F74F-80D92A3EA333}"/>
                </a:ext>
              </a:extLst>
            </p:cNvPr>
            <p:cNvSpPr txBox="1"/>
            <p:nvPr/>
          </p:nvSpPr>
          <p:spPr>
            <a:xfrm>
              <a:off x="-331619" y="553389"/>
              <a:ext cx="8991600" cy="5201424"/>
            </a:xfrm>
            <a:prstGeom prst="rect">
              <a:avLst/>
            </a:prstGeom>
            <a:noFill/>
          </p:spPr>
          <p:txBody>
            <a:bodyPr wrap="square" rtlCol="0">
              <a:spAutoFit/>
            </a:bodyPr>
            <a:lstStyle/>
            <a:p>
              <a:pPr algn="ctr"/>
              <a:r>
                <a:rPr lang="en-GB" sz="16600" dirty="0">
                  <a:ln>
                    <a:solidFill>
                      <a:schemeClr val="bg1"/>
                    </a:solidFill>
                  </a:ln>
                  <a:gradFill>
                    <a:gsLst>
                      <a:gs pos="0">
                        <a:srgbClr val="FF0000"/>
                      </a:gs>
                      <a:gs pos="83000">
                        <a:srgbClr val="FFC000"/>
                      </a:gs>
                      <a:gs pos="100000">
                        <a:schemeClr val="accent1">
                          <a:lumMod val="30000"/>
                          <a:lumOff val="70000"/>
                        </a:schemeClr>
                      </a:gs>
                    </a:gsLst>
                    <a:lin ang="5400000" scaled="1"/>
                  </a:gradFill>
                  <a:latin typeface="#9Slide07 Cadena" panose="02000503000000020004" pitchFamily="2" charset="-93"/>
                </a:rPr>
                <a:t>NHANH MẮT</a:t>
              </a:r>
              <a:endParaRPr lang="vi-VN" sz="16600" dirty="0">
                <a:ln>
                  <a:solidFill>
                    <a:schemeClr val="bg1"/>
                  </a:solidFill>
                </a:ln>
                <a:gradFill>
                  <a:gsLst>
                    <a:gs pos="0">
                      <a:srgbClr val="FF0000"/>
                    </a:gs>
                    <a:gs pos="83000">
                      <a:srgbClr val="FFC000"/>
                    </a:gs>
                    <a:gs pos="100000">
                      <a:schemeClr val="accent1">
                        <a:lumMod val="30000"/>
                        <a:lumOff val="70000"/>
                      </a:schemeClr>
                    </a:gs>
                  </a:gsLst>
                  <a:lin ang="5400000" scaled="1"/>
                </a:gradFill>
                <a:latin typeface="#9Slide07 Cadena" panose="02000503000000020004" pitchFamily="2" charset="-93"/>
              </a:endParaRPr>
            </a:p>
          </p:txBody>
        </p:sp>
      </p:grpSp>
      <p:sp>
        <p:nvSpPr>
          <p:cNvPr id="16" name="Freeform 4">
            <a:extLst>
              <a:ext uri="{FF2B5EF4-FFF2-40B4-BE49-F238E27FC236}">
                <a16:creationId xmlns:a16="http://schemas.microsoft.com/office/drawing/2014/main" id="{52FAA526-E001-CEA5-80BC-AC699E8A1E1B}"/>
              </a:ext>
            </a:extLst>
          </p:cNvPr>
          <p:cNvSpPr/>
          <p:nvPr/>
        </p:nvSpPr>
        <p:spPr>
          <a:xfrm rot="21420589">
            <a:off x="-441312" y="5280315"/>
            <a:ext cx="5376866" cy="5033798"/>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6">
            <a:extLst>
              <a:ext uri="{FF2B5EF4-FFF2-40B4-BE49-F238E27FC236}">
                <a16:creationId xmlns:a16="http://schemas.microsoft.com/office/drawing/2014/main" id="{2A13C757-7EA4-F2DB-0D29-A7F96DA98966}"/>
              </a:ext>
            </a:extLst>
          </p:cNvPr>
          <p:cNvSpPr/>
          <p:nvPr/>
        </p:nvSpPr>
        <p:spPr>
          <a:xfrm rot="1096383">
            <a:off x="12841467" y="193846"/>
            <a:ext cx="4269952" cy="4343400"/>
          </a:xfrm>
          <a:custGeom>
            <a:avLst/>
            <a:gdLst/>
            <a:ahLst/>
            <a:cxnLst/>
            <a:rect l="l" t="t" r="r" b="b"/>
            <a:pathLst>
              <a:path w="1743932" h="1818965">
                <a:moveTo>
                  <a:pt x="0" y="0"/>
                </a:moveTo>
                <a:lnTo>
                  <a:pt x="1743933" y="0"/>
                </a:lnTo>
                <a:lnTo>
                  <a:pt x="1743933" y="1818964"/>
                </a:lnTo>
                <a:lnTo>
                  <a:pt x="0" y="18189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04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yellow and pink cloud&#10;&#10;Description automatically generated">
            <a:extLst>
              <a:ext uri="{FF2B5EF4-FFF2-40B4-BE49-F238E27FC236}">
                <a16:creationId xmlns:a16="http://schemas.microsoft.com/office/drawing/2014/main" id="{4D5580AC-DE73-FA5B-DE97-D0A869D0DF32}"/>
              </a:ext>
            </a:extLst>
          </p:cNvPr>
          <p:cNvPicPr>
            <a:picLocks noChangeAspect="1"/>
          </p:cNvPicPr>
          <p:nvPr/>
        </p:nvPicPr>
        <p:blipFill>
          <a:blip r:embed="rId4" cstate="print">
            <a:extLst>
              <a:ext uri="{28A0092B-C50C-407E-A947-70E740481C1C}">
                <a14:useLocalDpi xmlns:a14="http://schemas.microsoft.com/office/drawing/2010/main" val="0"/>
              </a:ext>
            </a:extLst>
          </a:blip>
          <a:srcRect t="6267"/>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A9F427CD-0536-6833-8C57-26E0E8785854}"/>
              </a:ext>
            </a:extLst>
          </p:cNvPr>
          <p:cNvGrpSpPr/>
          <p:nvPr/>
        </p:nvGrpSpPr>
        <p:grpSpPr>
          <a:xfrm>
            <a:off x="685800" y="419100"/>
            <a:ext cx="17221200" cy="1447800"/>
            <a:chOff x="685800" y="419100"/>
            <a:chExt cx="17221200" cy="1524000"/>
          </a:xfrm>
        </p:grpSpPr>
        <p:sp>
          <p:nvSpPr>
            <p:cNvPr id="4" name="Rectangle: Rounded Corners 3">
              <a:extLst>
                <a:ext uri="{FF2B5EF4-FFF2-40B4-BE49-F238E27FC236}">
                  <a16:creationId xmlns:a16="http://schemas.microsoft.com/office/drawing/2014/main" id="{3D622668-4B7F-7012-A358-228A0578DD90}"/>
                </a:ext>
              </a:extLst>
            </p:cNvPr>
            <p:cNvSpPr/>
            <p:nvPr/>
          </p:nvSpPr>
          <p:spPr>
            <a:xfrm>
              <a:off x="685800" y="419100"/>
              <a:ext cx="17221200" cy="1524000"/>
            </a:xfrm>
            <a:prstGeom prst="roundRect">
              <a:avLst>
                <a:gd name="adj" fmla="val 5000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4646C198-2CA1-72D6-6A12-F4FB26D49CFE}"/>
                </a:ext>
              </a:extLst>
            </p:cNvPr>
            <p:cNvSpPr/>
            <p:nvPr/>
          </p:nvSpPr>
          <p:spPr>
            <a:xfrm>
              <a:off x="762000" y="571500"/>
              <a:ext cx="16992600" cy="12192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err="1">
                  <a:solidFill>
                    <a:schemeClr val="tx1"/>
                  </a:solidFill>
                </a:rPr>
                <a:t>Nối</a:t>
              </a:r>
              <a:r>
                <a:rPr lang="en-GB" sz="6000" b="1" dirty="0">
                  <a:solidFill>
                    <a:schemeClr val="tx1"/>
                  </a:solidFill>
                </a:rPr>
                <a:t> </a:t>
              </a:r>
              <a:r>
                <a:rPr lang="en-GB" sz="6000" b="1" dirty="0" err="1">
                  <a:solidFill>
                    <a:schemeClr val="tx1"/>
                  </a:solidFill>
                </a:rPr>
                <a:t>các</a:t>
              </a:r>
              <a:r>
                <a:rPr lang="en-GB" sz="6000" b="1" dirty="0">
                  <a:solidFill>
                    <a:schemeClr val="tx1"/>
                  </a:solidFill>
                </a:rPr>
                <a:t> </a:t>
              </a:r>
              <a:r>
                <a:rPr lang="en-GB" sz="6000" b="1" dirty="0" err="1">
                  <a:solidFill>
                    <a:schemeClr val="tx1"/>
                  </a:solidFill>
                </a:rPr>
                <a:t>thẻ</a:t>
              </a:r>
              <a:r>
                <a:rPr lang="en-GB" sz="6000" b="1" dirty="0">
                  <a:solidFill>
                    <a:schemeClr val="tx1"/>
                  </a:solidFill>
                </a:rPr>
                <a:t> ở </a:t>
              </a:r>
              <a:r>
                <a:rPr lang="en-GB" sz="6000" b="1" dirty="0" err="1">
                  <a:solidFill>
                    <a:schemeClr val="tx1"/>
                  </a:solidFill>
                </a:rPr>
                <a:t>cột</a:t>
              </a:r>
              <a:r>
                <a:rPr lang="en-GB" sz="6000" b="1" dirty="0">
                  <a:solidFill>
                    <a:schemeClr val="tx1"/>
                  </a:solidFill>
                </a:rPr>
                <a:t> A </a:t>
              </a:r>
              <a:r>
                <a:rPr lang="en-GB" sz="6000" b="1" dirty="0" err="1">
                  <a:solidFill>
                    <a:schemeClr val="tx1"/>
                  </a:solidFill>
                </a:rPr>
                <a:t>phù</a:t>
              </a:r>
              <a:r>
                <a:rPr lang="en-GB" sz="6000" b="1" dirty="0">
                  <a:solidFill>
                    <a:schemeClr val="tx1"/>
                  </a:solidFill>
                </a:rPr>
                <a:t> </a:t>
              </a:r>
              <a:r>
                <a:rPr lang="en-GB" sz="6000" b="1" dirty="0" err="1">
                  <a:solidFill>
                    <a:schemeClr val="tx1"/>
                  </a:solidFill>
                </a:rPr>
                <a:t>hợp</a:t>
              </a:r>
              <a:r>
                <a:rPr lang="en-GB" sz="6000" b="1" dirty="0">
                  <a:solidFill>
                    <a:schemeClr val="tx1"/>
                  </a:solidFill>
                </a:rPr>
                <a:t> </a:t>
              </a:r>
              <a:r>
                <a:rPr lang="en-GB" sz="6000" b="1" dirty="0" err="1">
                  <a:solidFill>
                    <a:schemeClr val="tx1"/>
                  </a:solidFill>
                </a:rPr>
                <a:t>với</a:t>
              </a:r>
              <a:r>
                <a:rPr lang="en-GB" sz="6000" b="1" dirty="0">
                  <a:solidFill>
                    <a:schemeClr val="tx1"/>
                  </a:solidFill>
                </a:rPr>
                <a:t> </a:t>
              </a:r>
              <a:r>
                <a:rPr lang="en-GB" sz="6000" b="1" dirty="0" err="1">
                  <a:solidFill>
                    <a:schemeClr val="tx1"/>
                  </a:solidFill>
                </a:rPr>
                <a:t>nội</a:t>
              </a:r>
              <a:r>
                <a:rPr lang="en-GB" sz="6000" b="1" dirty="0">
                  <a:solidFill>
                    <a:schemeClr val="tx1"/>
                  </a:solidFill>
                </a:rPr>
                <a:t> dung ở </a:t>
              </a:r>
              <a:r>
                <a:rPr lang="en-GB" sz="6000" b="1" dirty="0" err="1">
                  <a:solidFill>
                    <a:schemeClr val="tx1"/>
                  </a:solidFill>
                </a:rPr>
                <a:t>cột</a:t>
              </a:r>
              <a:r>
                <a:rPr lang="en-GB" sz="6000" b="1" dirty="0">
                  <a:solidFill>
                    <a:schemeClr val="tx1"/>
                  </a:solidFill>
                </a:rPr>
                <a:t> B</a:t>
              </a:r>
              <a:endParaRPr lang="vi-VN" sz="6000" b="1" dirty="0">
                <a:solidFill>
                  <a:schemeClr val="tx1"/>
                </a:solidFill>
              </a:endParaRPr>
            </a:p>
          </p:txBody>
        </p:sp>
      </p:grpSp>
      <p:graphicFrame>
        <p:nvGraphicFramePr>
          <p:cNvPr id="7" name="Table 6">
            <a:extLst>
              <a:ext uri="{FF2B5EF4-FFF2-40B4-BE49-F238E27FC236}">
                <a16:creationId xmlns:a16="http://schemas.microsoft.com/office/drawing/2014/main" id="{26F4AAD0-BFFF-41BC-A781-2A246212501C}"/>
              </a:ext>
            </a:extLst>
          </p:cNvPr>
          <p:cNvGraphicFramePr>
            <a:graphicFrameLocks noGrp="1"/>
          </p:cNvGraphicFramePr>
          <p:nvPr>
            <p:extLst>
              <p:ext uri="{D42A27DB-BD31-4B8C-83A1-F6EECF244321}">
                <p14:modId xmlns:p14="http://schemas.microsoft.com/office/powerpoint/2010/main" val="3953951582"/>
              </p:ext>
            </p:extLst>
          </p:nvPr>
        </p:nvGraphicFramePr>
        <p:xfrm>
          <a:off x="538861" y="2252316"/>
          <a:ext cx="13139928" cy="7447474"/>
        </p:xfrm>
        <a:graphic>
          <a:graphicData uri="http://schemas.openxmlformats.org/drawingml/2006/table">
            <a:tbl>
              <a:tblPr firstRow="1" bandRow="1">
                <a:tableStyleId>{FABFCF23-3B69-468F-B69F-88F6DE6A72F2}</a:tableStyleId>
              </a:tblPr>
              <a:tblGrid>
                <a:gridCol w="5853241">
                  <a:extLst>
                    <a:ext uri="{9D8B030D-6E8A-4147-A177-3AD203B41FA5}">
                      <a16:colId xmlns:a16="http://schemas.microsoft.com/office/drawing/2014/main" val="34286663"/>
                    </a:ext>
                  </a:extLst>
                </a:gridCol>
                <a:gridCol w="7286687">
                  <a:extLst>
                    <a:ext uri="{9D8B030D-6E8A-4147-A177-3AD203B41FA5}">
                      <a16:colId xmlns:a16="http://schemas.microsoft.com/office/drawing/2014/main" val="2416013882"/>
                    </a:ext>
                  </a:extLst>
                </a:gridCol>
              </a:tblGrid>
              <a:tr h="1368402">
                <a:tc>
                  <a:txBody>
                    <a:bodyPr/>
                    <a:lstStyle/>
                    <a:p>
                      <a:pPr algn="ctr"/>
                      <a:r>
                        <a:rPr lang="en-GB" sz="5400" dirty="0" err="1">
                          <a:solidFill>
                            <a:srgbClr val="C00000"/>
                          </a:solidFill>
                        </a:rPr>
                        <a:t>Cột</a:t>
                      </a:r>
                      <a:r>
                        <a:rPr lang="en-GB" sz="5400" dirty="0">
                          <a:solidFill>
                            <a:srgbClr val="C00000"/>
                          </a:solidFill>
                        </a:rPr>
                        <a:t> A (Vai </a:t>
                      </a:r>
                      <a:r>
                        <a:rPr lang="en-GB" sz="5400" dirty="0" err="1">
                          <a:solidFill>
                            <a:srgbClr val="C00000"/>
                          </a:solidFill>
                        </a:rPr>
                        <a:t>trò</a:t>
                      </a:r>
                      <a:r>
                        <a:rPr lang="en-GB" sz="5400" dirty="0">
                          <a:solidFill>
                            <a:srgbClr val="C00000"/>
                          </a:solidFill>
                        </a:rPr>
                        <a:t>)</a:t>
                      </a:r>
                      <a:endParaRPr lang="vi-VN" sz="5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400" dirty="0" err="1">
                          <a:solidFill>
                            <a:srgbClr val="C00000"/>
                          </a:solidFill>
                        </a:rPr>
                        <a:t>Cột</a:t>
                      </a:r>
                      <a:r>
                        <a:rPr lang="en-GB" sz="5400" dirty="0">
                          <a:solidFill>
                            <a:srgbClr val="C00000"/>
                          </a:solidFill>
                        </a:rPr>
                        <a:t> B (</a:t>
                      </a:r>
                      <a:r>
                        <a:rPr lang="en-GB" sz="5400" dirty="0" err="1">
                          <a:solidFill>
                            <a:srgbClr val="C00000"/>
                          </a:solidFill>
                        </a:rPr>
                        <a:t>Sản</a:t>
                      </a:r>
                      <a:r>
                        <a:rPr lang="en-GB" sz="5400" dirty="0">
                          <a:solidFill>
                            <a:srgbClr val="C00000"/>
                          </a:solidFill>
                        </a:rPr>
                        <a:t> </a:t>
                      </a:r>
                      <a:r>
                        <a:rPr lang="en-GB" sz="5400" dirty="0" err="1">
                          <a:solidFill>
                            <a:srgbClr val="C00000"/>
                          </a:solidFill>
                        </a:rPr>
                        <a:t>phẩm</a:t>
                      </a:r>
                      <a:r>
                        <a:rPr lang="en-GB" sz="5400" dirty="0">
                          <a:solidFill>
                            <a:srgbClr val="C00000"/>
                          </a:solidFill>
                        </a:rPr>
                        <a:t> </a:t>
                      </a:r>
                      <a:r>
                        <a:rPr lang="en-GB" sz="5400" dirty="0" err="1">
                          <a:solidFill>
                            <a:srgbClr val="C00000"/>
                          </a:solidFill>
                        </a:rPr>
                        <a:t>công</a:t>
                      </a:r>
                      <a:r>
                        <a:rPr lang="en-GB" sz="5400" dirty="0">
                          <a:solidFill>
                            <a:srgbClr val="C00000"/>
                          </a:solidFill>
                        </a:rPr>
                        <a:t> </a:t>
                      </a:r>
                      <a:r>
                        <a:rPr lang="en-GB" sz="5400" dirty="0" err="1">
                          <a:solidFill>
                            <a:srgbClr val="C00000"/>
                          </a:solidFill>
                        </a:rPr>
                        <a:t>nghệ</a:t>
                      </a:r>
                      <a:r>
                        <a:rPr lang="en-GB" sz="5400" dirty="0">
                          <a:solidFill>
                            <a:srgbClr val="C00000"/>
                          </a:solidFill>
                        </a:rPr>
                        <a:t>)</a:t>
                      </a:r>
                      <a:endParaRPr lang="vi-VN" sz="5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196610"/>
                  </a:ext>
                </a:extLst>
              </a:tr>
              <a:tr h="1869634">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Đáp ứng nhu cầu ăn ở, đi lại, giải trí của con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Các loại máy móc: máy cày, máy gặt, máy tuốt lúa,...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2033785"/>
                  </a:ext>
                </a:extLst>
              </a:tr>
              <a:tr h="1287628">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b.</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Giúp tăng năng suất lao động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Các loại sản phẩm bảo vệ môi trường: túi giấy, ống hút tre, cốc giấy,...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2044796"/>
                  </a:ext>
                </a:extLst>
              </a:tr>
              <a:tr h="1287628">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c.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Giúp cải thiện môi trường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Các loại phương tiện, đồ dùng: xe máy, ô tô, nhà, máy tính, ti vi, tủ lạnh,...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14597"/>
                  </a:ext>
                </a:extLst>
              </a:tr>
            </a:tbl>
          </a:graphicData>
        </a:graphic>
      </p:graphicFrame>
      <p:pic>
        <p:nvPicPr>
          <p:cNvPr id="9" name="Picture 11" descr="D:\Dropbox\DATA\Dong ho Dem nguoc\DongHoDemNguoc\DongHo\Clock_m5.png">
            <a:extLst>
              <a:ext uri="{FF2B5EF4-FFF2-40B4-BE49-F238E27FC236}">
                <a16:creationId xmlns:a16="http://schemas.microsoft.com/office/drawing/2014/main" id="{EFAF6565-0C9F-3210-8C8F-F2F0B432AC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739" y="6683362"/>
            <a:ext cx="3457575"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Administrator\Downloads\Dongho\DongHo\Clock_k7.png">
            <a:extLst>
              <a:ext uri="{FF2B5EF4-FFF2-40B4-BE49-F238E27FC236}">
                <a16:creationId xmlns:a16="http://schemas.microsoft.com/office/drawing/2014/main" id="{ECDA9738-B095-CFD2-C038-CD559E79E4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55152" y="7016737"/>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3F11B5E-4938-CE53-EA10-AD19E15BA7A1}"/>
              </a:ext>
            </a:extLst>
          </p:cNvPr>
          <p:cNvSpPr txBox="1"/>
          <p:nvPr/>
        </p:nvSpPr>
        <p:spPr>
          <a:xfrm>
            <a:off x="15740952" y="7321537"/>
            <a:ext cx="1371600" cy="369888"/>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en-US" b="1" dirty="0">
                <a:latin typeface="Arial" pitchFamily="34" charset="0"/>
                <a:cs typeface="Arial" pitchFamily="34" charset="0"/>
              </a:rPr>
              <a:t>HẾT GIỜ</a:t>
            </a:r>
          </a:p>
        </p:txBody>
      </p:sp>
      <p:sp>
        <p:nvSpPr>
          <p:cNvPr id="12" name="TextBox 11">
            <a:extLst>
              <a:ext uri="{FF2B5EF4-FFF2-40B4-BE49-F238E27FC236}">
                <a16:creationId xmlns:a16="http://schemas.microsoft.com/office/drawing/2014/main" id="{4CB5AD47-EC78-AAFC-B664-160D49624B47}"/>
              </a:ext>
            </a:extLst>
          </p:cNvPr>
          <p:cNvSpPr txBox="1"/>
          <p:nvPr/>
        </p:nvSpPr>
        <p:spPr>
          <a:xfrm>
            <a:off x="15740952" y="8997937"/>
            <a:ext cx="1447800" cy="36988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algn="ctr" fontAlgn="auto">
              <a:spcBef>
                <a:spcPts val="0"/>
              </a:spcBef>
              <a:spcAft>
                <a:spcPts val="0"/>
              </a:spcAft>
              <a:defRPr/>
            </a:pPr>
            <a:r>
              <a:rPr lang="en-US" b="1" dirty="0">
                <a:latin typeface="Arial" pitchFamily="34" charset="0"/>
                <a:cs typeface="Arial" pitchFamily="34" charset="0"/>
              </a:rPr>
              <a:t>TÍNH GIỜ</a:t>
            </a:r>
          </a:p>
        </p:txBody>
      </p:sp>
      <p:sp>
        <p:nvSpPr>
          <p:cNvPr id="13" name="TextBox 11">
            <a:extLst>
              <a:ext uri="{FF2B5EF4-FFF2-40B4-BE49-F238E27FC236}">
                <a16:creationId xmlns:a16="http://schemas.microsoft.com/office/drawing/2014/main" id="{62219768-6D5C-963A-7281-87FC0BA32CD6}"/>
              </a:ext>
            </a:extLst>
          </p:cNvPr>
          <p:cNvSpPr txBox="1">
            <a:spLocks noChangeArrowheads="1"/>
          </p:cNvSpPr>
          <p:nvPr/>
        </p:nvSpPr>
        <p:spPr bwMode="auto">
          <a:xfrm>
            <a:off x="14956727" y="8220062"/>
            <a:ext cx="496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solidFill>
                  <a:srgbClr val="00B0F0"/>
                </a:solidFill>
                <a:latin typeface="Tahoma" panose="020B0604030504040204" pitchFamily="34" charset="0"/>
                <a:cs typeface="Tahoma" panose="020B0604030504040204" pitchFamily="34" charset="0"/>
              </a:rPr>
              <a:t>45</a:t>
            </a:r>
          </a:p>
        </p:txBody>
      </p:sp>
      <p:sp>
        <p:nvSpPr>
          <p:cNvPr id="14" name="TextBox 12">
            <a:extLst>
              <a:ext uri="{FF2B5EF4-FFF2-40B4-BE49-F238E27FC236}">
                <a16:creationId xmlns:a16="http://schemas.microsoft.com/office/drawing/2014/main" id="{CA7C0FD1-398C-EBE8-F001-2EEF17EE74C6}"/>
              </a:ext>
            </a:extLst>
          </p:cNvPr>
          <p:cNvSpPr txBox="1">
            <a:spLocks noChangeArrowheads="1"/>
          </p:cNvSpPr>
          <p:nvPr/>
        </p:nvSpPr>
        <p:spPr bwMode="auto">
          <a:xfrm>
            <a:off x="16191802" y="9531337"/>
            <a:ext cx="496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solidFill>
                  <a:srgbClr val="00B0F0"/>
                </a:solidFill>
                <a:latin typeface="Tahoma" panose="020B0604030504040204" pitchFamily="34" charset="0"/>
                <a:cs typeface="Tahoma" panose="020B0604030504040204" pitchFamily="34" charset="0"/>
              </a:rPr>
              <a:t>30</a:t>
            </a:r>
          </a:p>
        </p:txBody>
      </p:sp>
      <p:sp>
        <p:nvSpPr>
          <p:cNvPr id="15" name="TextBox 13">
            <a:extLst>
              <a:ext uri="{FF2B5EF4-FFF2-40B4-BE49-F238E27FC236}">
                <a16:creationId xmlns:a16="http://schemas.microsoft.com/office/drawing/2014/main" id="{752D4BC7-55EE-5F75-4071-9BD2E84FCA7A}"/>
              </a:ext>
            </a:extLst>
          </p:cNvPr>
          <p:cNvSpPr txBox="1">
            <a:spLocks noChangeArrowheads="1"/>
          </p:cNvSpPr>
          <p:nvPr/>
        </p:nvSpPr>
        <p:spPr bwMode="auto">
          <a:xfrm>
            <a:off x="17447514" y="8232762"/>
            <a:ext cx="496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solidFill>
                  <a:srgbClr val="00B0F0"/>
                </a:solidFill>
                <a:latin typeface="Tahoma" panose="020B0604030504040204" pitchFamily="34" charset="0"/>
                <a:cs typeface="Tahoma" panose="020B0604030504040204" pitchFamily="34" charset="0"/>
              </a:rPr>
              <a:t>15</a:t>
            </a:r>
          </a:p>
        </p:txBody>
      </p:sp>
      <p:sp>
        <p:nvSpPr>
          <p:cNvPr id="16" name="TextBox 14">
            <a:extLst>
              <a:ext uri="{FF2B5EF4-FFF2-40B4-BE49-F238E27FC236}">
                <a16:creationId xmlns:a16="http://schemas.microsoft.com/office/drawing/2014/main" id="{907324D3-562C-DDFF-2125-125AC58F4DB9}"/>
              </a:ext>
            </a:extLst>
          </p:cNvPr>
          <p:cNvSpPr txBox="1">
            <a:spLocks noChangeArrowheads="1"/>
          </p:cNvSpPr>
          <p:nvPr/>
        </p:nvSpPr>
        <p:spPr bwMode="auto">
          <a:xfrm>
            <a:off x="16136239" y="7016737"/>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solidFill>
                  <a:srgbClr val="FF0000"/>
                </a:solidFill>
                <a:latin typeface="Tahoma" panose="020B0604030504040204" pitchFamily="34" charset="0"/>
                <a:cs typeface="Tahoma" panose="020B0604030504040204" pitchFamily="34" charset="0"/>
              </a:rPr>
              <a:t>60</a:t>
            </a:r>
          </a:p>
        </p:txBody>
      </p:sp>
      <p:sp>
        <p:nvSpPr>
          <p:cNvPr id="17" name="TextBox 14">
            <a:extLst>
              <a:ext uri="{FF2B5EF4-FFF2-40B4-BE49-F238E27FC236}">
                <a16:creationId xmlns:a16="http://schemas.microsoft.com/office/drawing/2014/main" id="{46E7F3F1-A357-AB34-3FBE-D4CC21B03FF3}"/>
              </a:ext>
            </a:extLst>
          </p:cNvPr>
          <p:cNvSpPr txBox="1">
            <a:spLocks noChangeArrowheads="1"/>
          </p:cNvSpPr>
          <p:nvPr/>
        </p:nvSpPr>
        <p:spPr bwMode="auto">
          <a:xfrm>
            <a:off x="16142589" y="7018325"/>
            <a:ext cx="60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solidFill>
                  <a:srgbClr val="FF0000"/>
                </a:solidFill>
                <a:latin typeface="Tahoma" panose="020B0604030504040204" pitchFamily="34" charset="0"/>
                <a:cs typeface="Tahoma" panose="020B0604030504040204" pitchFamily="34" charset="0"/>
              </a:rPr>
              <a:t>0</a:t>
            </a:r>
          </a:p>
        </p:txBody>
      </p:sp>
    </p:spTree>
    <p:extLst>
      <p:ext uri="{BB962C8B-B14F-4D97-AF65-F5344CB8AC3E}">
        <p14:creationId xmlns:p14="http://schemas.microsoft.com/office/powerpoint/2010/main" val="2957971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100"/>
                                        <p:tgtEl>
                                          <p:spTgt spid="12"/>
                                        </p:tgtEl>
                                      </p:cBhvr>
                                    </p:animEffect>
                                    <p:set>
                                      <p:cBhvr>
                                        <p:cTn id="19" dur="1" fill="hold">
                                          <p:stCondLst>
                                            <p:cond delay="99"/>
                                          </p:stCondLst>
                                        </p:cTn>
                                        <p:tgtEl>
                                          <p:spTgt spid="12"/>
                                        </p:tgtEl>
                                        <p:attrNameLst>
                                          <p:attrName>style.visibility</p:attrName>
                                        </p:attrNameLst>
                                      </p:cBhvr>
                                      <p:to>
                                        <p:strVal val="hidden"/>
                                      </p:to>
                                    </p:set>
                                  </p:childTnLst>
                                </p:cTn>
                              </p:par>
                            </p:childTnLst>
                          </p:cTn>
                        </p:par>
                        <p:par>
                          <p:cTn id="20" fill="hold">
                            <p:stCondLst>
                              <p:cond delay="100"/>
                            </p:stCondLst>
                            <p:childTnLst>
                              <p:par>
                                <p:cTn id="21" presetID="4" presetClass="exit" presetSubtype="16" fill="hold" nodeType="afterEffect">
                                  <p:stCondLst>
                                    <p:cond delay="0"/>
                                  </p:stCondLst>
                                  <p:childTnLst>
                                    <p:animEffect transition="out" filter="box(in)">
                                      <p:cBhvr>
                                        <p:cTn id="22" dur="200"/>
                                        <p:tgtEl>
                                          <p:spTgt spid="16"/>
                                        </p:tgtEl>
                                      </p:cBhvr>
                                    </p:animEffect>
                                    <p:set>
                                      <p:cBhvr>
                                        <p:cTn id="23" dur="1" fill="hold">
                                          <p:stCondLst>
                                            <p:cond delay="199"/>
                                          </p:stCondLst>
                                        </p:cTn>
                                        <p:tgtEl>
                                          <p:spTgt spid="16"/>
                                        </p:tgtEl>
                                        <p:attrNameLst>
                                          <p:attrName>style.visibility</p:attrName>
                                        </p:attrNameLst>
                                      </p:cBhvr>
                                      <p:to>
                                        <p:strVal val="hidden"/>
                                      </p:to>
                                    </p:set>
                                  </p:childTnLst>
                                </p:cTn>
                              </p:par>
                            </p:childTnLst>
                          </p:cTn>
                        </p:par>
                        <p:par>
                          <p:cTn id="24" fill="hold">
                            <p:stCondLst>
                              <p:cond delay="300"/>
                            </p:stCondLst>
                            <p:childTnLst>
                              <p:par>
                                <p:cTn id="25" presetID="8" presetClass="emph" presetSubtype="0" fill="hold" nodeType="afterEffect">
                                  <p:stCondLst>
                                    <p:cond delay="0"/>
                                  </p:stCondLst>
                                  <p:childTnLst>
                                    <p:animRot by="-21600000">
                                      <p:cBhvr>
                                        <p:cTn id="26" dur="30000" fill="hold"/>
                                        <p:tgtEl>
                                          <p:spTgt spid="10"/>
                                        </p:tgtEl>
                                        <p:attrNameLst>
                                          <p:attrName>r</p:attrName>
                                        </p:attrNameLst>
                                      </p:cBhvr>
                                    </p:animRot>
                                  </p:childTnLst>
                                </p:cTn>
                              </p:par>
                              <p:par>
                                <p:cTn id="27" presetID="3" presetClass="emph" presetSubtype="2" fill="hold" nodeType="withEffect">
                                  <p:stCondLst>
                                    <p:cond delay="7000"/>
                                  </p:stCondLst>
                                  <p:childTnLst>
                                    <p:animClr clrSpc="rgb" dir="cw">
                                      <p:cBhvr override="childStyle">
                                        <p:cTn id="28" dur="2000" fill="hold"/>
                                        <p:tgtEl>
                                          <p:spTgt spid="13"/>
                                        </p:tgtEl>
                                        <p:attrNameLst>
                                          <p:attrName>style.color</p:attrName>
                                        </p:attrNameLst>
                                      </p:cBhvr>
                                      <p:to>
                                        <a:schemeClr val="accent2"/>
                                      </p:to>
                                    </p:animClr>
                                  </p:childTnLst>
                                  <p:subTnLst>
                                    <p:audio>
                                      <p:cMediaNode>
                                        <p:cTn display="0" masterRel="sameClick">
                                          <p:stCondLst>
                                            <p:cond evt="begin" delay="0">
                                              <p:tn val="27"/>
                                            </p:cond>
                                          </p:stCondLst>
                                          <p:endCondLst>
                                            <p:cond evt="onStopAudio" delay="0">
                                              <p:tgtEl>
                                                <p:sldTgt/>
                                              </p:tgtEl>
                                            </p:cond>
                                          </p:endCondLst>
                                        </p:cTn>
                                        <p:tgtEl>
                                          <p:sndTgt r:embed="rId2" name="hammer.wav"/>
                                        </p:tgtEl>
                                      </p:cMediaNode>
                                    </p:audio>
                                  </p:subTnLst>
                                </p:cTn>
                              </p:par>
                              <p:par>
                                <p:cTn id="29" presetID="3" presetClass="emph" presetSubtype="2" fill="hold" nodeType="withEffect">
                                  <p:stCondLst>
                                    <p:cond delay="15000"/>
                                  </p:stCondLst>
                                  <p:childTnLst>
                                    <p:animClr clrSpc="rgb" dir="cw">
                                      <p:cBhvr override="childStyle">
                                        <p:cTn id="30" dur="1000" fill="hold"/>
                                        <p:tgtEl>
                                          <p:spTgt spid="14"/>
                                        </p:tgtEl>
                                        <p:attrNameLst>
                                          <p:attrName>style.color</p:attrName>
                                        </p:attrNameLst>
                                      </p:cBhvr>
                                      <p:to>
                                        <a:schemeClr val="accent2"/>
                                      </p:to>
                                    </p:animClr>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par>
                                <p:cTn id="31" presetID="3" presetClass="emph" presetSubtype="2" fill="hold" nodeType="withEffect">
                                  <p:stCondLst>
                                    <p:cond delay="22000"/>
                                  </p:stCondLst>
                                  <p:childTnLst>
                                    <p:animClr clrSpc="rgb" dir="cw">
                                      <p:cBhvr override="childStyle">
                                        <p:cTn id="32" dur="1000" fill="hold"/>
                                        <p:tgtEl>
                                          <p:spTgt spid="15"/>
                                        </p:tgtEl>
                                        <p:attrNameLst>
                                          <p:attrName>style.color</p:attrName>
                                        </p:attrNameLst>
                                      </p:cBhvr>
                                      <p:to>
                                        <a:schemeClr val="accent2"/>
                                      </p:to>
                                    </p:animClr>
                                  </p:childTnLst>
                                  <p:subTnLst>
                                    <p:audio>
                                      <p:cMediaNode>
                                        <p:cTn display="0" masterRel="sameClick">
                                          <p:stCondLst>
                                            <p:cond evt="begin" delay="0">
                                              <p:tn val="31"/>
                                            </p:cond>
                                          </p:stCondLst>
                                          <p:endCondLst>
                                            <p:cond evt="onStopAudio" delay="0">
                                              <p:tgtEl>
                                                <p:sldTgt/>
                                              </p:tgtEl>
                                            </p:cond>
                                          </p:endCondLst>
                                        </p:cTn>
                                        <p:tgtEl>
                                          <p:sndTgt r:embed="rId2" name="hammer.wav"/>
                                        </p:tgtEl>
                                      </p:cMediaNode>
                                    </p:audio>
                                  </p:subTnLst>
                                </p:cTn>
                              </p:par>
                            </p:childTnLst>
                          </p:cTn>
                        </p:par>
                        <p:par>
                          <p:cTn id="33" fill="hold">
                            <p:stCondLst>
                              <p:cond delay="30300"/>
                            </p:stCondLst>
                            <p:childTnLst>
                              <p:par>
                                <p:cTn id="34" presetID="4" presetClass="entr" presetSubtype="32" repeatCount="400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ox(out)">
                                      <p:cBhvr>
                                        <p:cTn id="36" dur="3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drumroll.wav"/>
                                        </p:tgtEl>
                                      </p:cMediaNode>
                                    </p:audio>
                                  </p:subTnLst>
                                </p:cTn>
                              </p:par>
                              <p:par>
                                <p:cTn id="37" presetID="4"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ox(in)">
                                      <p:cBhvr>
                                        <p:cTn id="39" dur="500"/>
                                        <p:tgtEl>
                                          <p:spTgt spid="17"/>
                                        </p:tgtEl>
                                      </p:cBhvr>
                                    </p:animEffect>
                                  </p:childTnLst>
                                </p:cTn>
                              </p:par>
                            </p:childTnLst>
                          </p:cTn>
                        </p:par>
                      </p:childTnLst>
                    </p:cTn>
                  </p:par>
                </p:childTnLst>
              </p:cTn>
              <p:nextCondLst>
                <p:cond evt="onClick" delay="0">
                  <p:tgtEl>
                    <p:spTgt spid="12"/>
                  </p:tgtEl>
                </p:cond>
              </p:nextCondLst>
            </p:seq>
          </p:childTnLst>
        </p:cTn>
      </p:par>
    </p:tnLst>
    <p:bldLst>
      <p:bldP spid="11" grpId="0" animBg="1"/>
      <p:bldP spid="12" grpId="0" animBg="1"/>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yellow and pink cloud&#10;&#10;Description automatically generated">
            <a:extLst>
              <a:ext uri="{FF2B5EF4-FFF2-40B4-BE49-F238E27FC236}">
                <a16:creationId xmlns:a16="http://schemas.microsoft.com/office/drawing/2014/main" id="{4D5580AC-DE73-FA5B-DE97-D0A869D0DF32}"/>
              </a:ext>
            </a:extLst>
          </p:cNvPr>
          <p:cNvPicPr>
            <a:picLocks noChangeAspect="1"/>
          </p:cNvPicPr>
          <p:nvPr/>
        </p:nvPicPr>
        <p:blipFill>
          <a:blip r:embed="rId3" cstate="print">
            <a:extLst>
              <a:ext uri="{28A0092B-C50C-407E-A947-70E740481C1C}">
                <a14:useLocalDpi xmlns:a14="http://schemas.microsoft.com/office/drawing/2010/main" val="0"/>
              </a:ext>
            </a:extLst>
          </a:blip>
          <a:srcRect t="6267"/>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id="{A9F427CD-0536-6833-8C57-26E0E8785854}"/>
              </a:ext>
            </a:extLst>
          </p:cNvPr>
          <p:cNvGrpSpPr/>
          <p:nvPr/>
        </p:nvGrpSpPr>
        <p:grpSpPr>
          <a:xfrm>
            <a:off x="685800" y="419100"/>
            <a:ext cx="17221200" cy="1447800"/>
            <a:chOff x="685800" y="419100"/>
            <a:chExt cx="17221200" cy="1524000"/>
          </a:xfrm>
        </p:grpSpPr>
        <p:sp>
          <p:nvSpPr>
            <p:cNvPr id="4" name="Rectangle: Rounded Corners 3">
              <a:extLst>
                <a:ext uri="{FF2B5EF4-FFF2-40B4-BE49-F238E27FC236}">
                  <a16:creationId xmlns:a16="http://schemas.microsoft.com/office/drawing/2014/main" id="{3D622668-4B7F-7012-A358-228A0578DD90}"/>
                </a:ext>
              </a:extLst>
            </p:cNvPr>
            <p:cNvSpPr/>
            <p:nvPr/>
          </p:nvSpPr>
          <p:spPr>
            <a:xfrm>
              <a:off x="685800" y="419100"/>
              <a:ext cx="17221200" cy="1524000"/>
            </a:xfrm>
            <a:prstGeom prst="roundRect">
              <a:avLst>
                <a:gd name="adj" fmla="val 5000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4646C198-2CA1-72D6-6A12-F4FB26D49CFE}"/>
                </a:ext>
              </a:extLst>
            </p:cNvPr>
            <p:cNvSpPr/>
            <p:nvPr/>
          </p:nvSpPr>
          <p:spPr>
            <a:xfrm>
              <a:off x="762000" y="571500"/>
              <a:ext cx="16992600" cy="12192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err="1">
                  <a:solidFill>
                    <a:schemeClr val="tx1"/>
                  </a:solidFill>
                </a:rPr>
                <a:t>Nối</a:t>
              </a:r>
              <a:r>
                <a:rPr lang="en-GB" sz="6000" b="1" dirty="0">
                  <a:solidFill>
                    <a:schemeClr val="tx1"/>
                  </a:solidFill>
                </a:rPr>
                <a:t> </a:t>
              </a:r>
              <a:r>
                <a:rPr lang="en-GB" sz="6000" b="1" dirty="0" err="1">
                  <a:solidFill>
                    <a:schemeClr val="tx1"/>
                  </a:solidFill>
                </a:rPr>
                <a:t>các</a:t>
              </a:r>
              <a:r>
                <a:rPr lang="en-GB" sz="6000" b="1" dirty="0">
                  <a:solidFill>
                    <a:schemeClr val="tx1"/>
                  </a:solidFill>
                </a:rPr>
                <a:t> </a:t>
              </a:r>
              <a:r>
                <a:rPr lang="en-GB" sz="6000" b="1" dirty="0" err="1">
                  <a:solidFill>
                    <a:schemeClr val="tx1"/>
                  </a:solidFill>
                </a:rPr>
                <a:t>thẻ</a:t>
              </a:r>
              <a:r>
                <a:rPr lang="en-GB" sz="6000" b="1" dirty="0">
                  <a:solidFill>
                    <a:schemeClr val="tx1"/>
                  </a:solidFill>
                </a:rPr>
                <a:t> ở </a:t>
              </a:r>
              <a:r>
                <a:rPr lang="en-GB" sz="6000" b="1" dirty="0" err="1">
                  <a:solidFill>
                    <a:schemeClr val="tx1"/>
                  </a:solidFill>
                </a:rPr>
                <a:t>cột</a:t>
              </a:r>
              <a:r>
                <a:rPr lang="en-GB" sz="6000" b="1" dirty="0">
                  <a:solidFill>
                    <a:schemeClr val="tx1"/>
                  </a:solidFill>
                </a:rPr>
                <a:t> A </a:t>
              </a:r>
              <a:r>
                <a:rPr lang="en-GB" sz="6000" b="1" dirty="0" err="1">
                  <a:solidFill>
                    <a:schemeClr val="tx1"/>
                  </a:solidFill>
                </a:rPr>
                <a:t>phù</a:t>
              </a:r>
              <a:r>
                <a:rPr lang="en-GB" sz="6000" b="1" dirty="0">
                  <a:solidFill>
                    <a:schemeClr val="tx1"/>
                  </a:solidFill>
                </a:rPr>
                <a:t> </a:t>
              </a:r>
              <a:r>
                <a:rPr lang="en-GB" sz="6000" b="1" dirty="0" err="1">
                  <a:solidFill>
                    <a:schemeClr val="tx1"/>
                  </a:solidFill>
                </a:rPr>
                <a:t>hợp</a:t>
              </a:r>
              <a:r>
                <a:rPr lang="en-GB" sz="6000" b="1" dirty="0">
                  <a:solidFill>
                    <a:schemeClr val="tx1"/>
                  </a:solidFill>
                </a:rPr>
                <a:t> </a:t>
              </a:r>
              <a:r>
                <a:rPr lang="en-GB" sz="6000" b="1" dirty="0" err="1">
                  <a:solidFill>
                    <a:schemeClr val="tx1"/>
                  </a:solidFill>
                </a:rPr>
                <a:t>với</a:t>
              </a:r>
              <a:r>
                <a:rPr lang="en-GB" sz="6000" b="1" dirty="0">
                  <a:solidFill>
                    <a:schemeClr val="tx1"/>
                  </a:solidFill>
                </a:rPr>
                <a:t> </a:t>
              </a:r>
              <a:r>
                <a:rPr lang="en-GB" sz="6000" b="1" dirty="0" err="1">
                  <a:solidFill>
                    <a:schemeClr val="tx1"/>
                  </a:solidFill>
                </a:rPr>
                <a:t>nội</a:t>
              </a:r>
              <a:r>
                <a:rPr lang="en-GB" sz="6000" b="1" dirty="0">
                  <a:solidFill>
                    <a:schemeClr val="tx1"/>
                  </a:solidFill>
                </a:rPr>
                <a:t> dung ở </a:t>
              </a:r>
              <a:r>
                <a:rPr lang="en-GB" sz="6000" b="1" dirty="0" err="1">
                  <a:solidFill>
                    <a:schemeClr val="tx1"/>
                  </a:solidFill>
                </a:rPr>
                <a:t>cột</a:t>
              </a:r>
              <a:r>
                <a:rPr lang="en-GB" sz="6000" b="1" dirty="0">
                  <a:solidFill>
                    <a:schemeClr val="tx1"/>
                  </a:solidFill>
                </a:rPr>
                <a:t> B</a:t>
              </a:r>
              <a:endParaRPr lang="vi-VN" sz="6000" b="1" dirty="0">
                <a:solidFill>
                  <a:schemeClr val="tx1"/>
                </a:solidFill>
              </a:endParaRPr>
            </a:p>
          </p:txBody>
        </p:sp>
      </p:grpSp>
      <p:graphicFrame>
        <p:nvGraphicFramePr>
          <p:cNvPr id="7" name="Table 6">
            <a:extLst>
              <a:ext uri="{FF2B5EF4-FFF2-40B4-BE49-F238E27FC236}">
                <a16:creationId xmlns:a16="http://schemas.microsoft.com/office/drawing/2014/main" id="{26F4AAD0-BFFF-41BC-A781-2A246212501C}"/>
              </a:ext>
            </a:extLst>
          </p:cNvPr>
          <p:cNvGraphicFramePr>
            <a:graphicFrameLocks noGrp="1"/>
          </p:cNvGraphicFramePr>
          <p:nvPr/>
        </p:nvGraphicFramePr>
        <p:xfrm>
          <a:off x="538861" y="2252316"/>
          <a:ext cx="13139928" cy="7447474"/>
        </p:xfrm>
        <a:graphic>
          <a:graphicData uri="http://schemas.openxmlformats.org/drawingml/2006/table">
            <a:tbl>
              <a:tblPr firstRow="1" bandRow="1">
                <a:tableStyleId>{FABFCF23-3B69-468F-B69F-88F6DE6A72F2}</a:tableStyleId>
              </a:tblPr>
              <a:tblGrid>
                <a:gridCol w="5853241">
                  <a:extLst>
                    <a:ext uri="{9D8B030D-6E8A-4147-A177-3AD203B41FA5}">
                      <a16:colId xmlns:a16="http://schemas.microsoft.com/office/drawing/2014/main" val="34286663"/>
                    </a:ext>
                  </a:extLst>
                </a:gridCol>
                <a:gridCol w="7286687">
                  <a:extLst>
                    <a:ext uri="{9D8B030D-6E8A-4147-A177-3AD203B41FA5}">
                      <a16:colId xmlns:a16="http://schemas.microsoft.com/office/drawing/2014/main" val="2416013882"/>
                    </a:ext>
                  </a:extLst>
                </a:gridCol>
              </a:tblGrid>
              <a:tr h="1368402">
                <a:tc>
                  <a:txBody>
                    <a:bodyPr/>
                    <a:lstStyle/>
                    <a:p>
                      <a:pPr algn="ctr"/>
                      <a:r>
                        <a:rPr lang="en-GB" sz="5400" dirty="0" err="1">
                          <a:solidFill>
                            <a:srgbClr val="C00000"/>
                          </a:solidFill>
                        </a:rPr>
                        <a:t>Cột</a:t>
                      </a:r>
                      <a:r>
                        <a:rPr lang="en-GB" sz="5400" dirty="0">
                          <a:solidFill>
                            <a:srgbClr val="C00000"/>
                          </a:solidFill>
                        </a:rPr>
                        <a:t> A (Vai </a:t>
                      </a:r>
                      <a:r>
                        <a:rPr lang="en-GB" sz="5400" dirty="0" err="1">
                          <a:solidFill>
                            <a:srgbClr val="C00000"/>
                          </a:solidFill>
                        </a:rPr>
                        <a:t>trò</a:t>
                      </a:r>
                      <a:r>
                        <a:rPr lang="en-GB" sz="5400" dirty="0">
                          <a:solidFill>
                            <a:srgbClr val="C00000"/>
                          </a:solidFill>
                        </a:rPr>
                        <a:t>)</a:t>
                      </a:r>
                      <a:endParaRPr lang="vi-VN" sz="5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400" dirty="0" err="1">
                          <a:solidFill>
                            <a:srgbClr val="C00000"/>
                          </a:solidFill>
                        </a:rPr>
                        <a:t>Cột</a:t>
                      </a:r>
                      <a:r>
                        <a:rPr lang="en-GB" sz="5400" dirty="0">
                          <a:solidFill>
                            <a:srgbClr val="C00000"/>
                          </a:solidFill>
                        </a:rPr>
                        <a:t> B (</a:t>
                      </a:r>
                      <a:r>
                        <a:rPr lang="en-GB" sz="5400" dirty="0" err="1">
                          <a:solidFill>
                            <a:srgbClr val="C00000"/>
                          </a:solidFill>
                        </a:rPr>
                        <a:t>Sản</a:t>
                      </a:r>
                      <a:r>
                        <a:rPr lang="en-GB" sz="5400" dirty="0">
                          <a:solidFill>
                            <a:srgbClr val="C00000"/>
                          </a:solidFill>
                        </a:rPr>
                        <a:t> </a:t>
                      </a:r>
                      <a:r>
                        <a:rPr lang="en-GB" sz="5400" dirty="0" err="1">
                          <a:solidFill>
                            <a:srgbClr val="C00000"/>
                          </a:solidFill>
                        </a:rPr>
                        <a:t>phẩm</a:t>
                      </a:r>
                      <a:r>
                        <a:rPr lang="en-GB" sz="5400" dirty="0">
                          <a:solidFill>
                            <a:srgbClr val="C00000"/>
                          </a:solidFill>
                        </a:rPr>
                        <a:t> </a:t>
                      </a:r>
                      <a:r>
                        <a:rPr lang="en-GB" sz="5400" dirty="0" err="1">
                          <a:solidFill>
                            <a:srgbClr val="C00000"/>
                          </a:solidFill>
                        </a:rPr>
                        <a:t>công</a:t>
                      </a:r>
                      <a:r>
                        <a:rPr lang="en-GB" sz="5400" dirty="0">
                          <a:solidFill>
                            <a:srgbClr val="C00000"/>
                          </a:solidFill>
                        </a:rPr>
                        <a:t> </a:t>
                      </a:r>
                      <a:r>
                        <a:rPr lang="en-GB" sz="5400" dirty="0" err="1">
                          <a:solidFill>
                            <a:srgbClr val="C00000"/>
                          </a:solidFill>
                        </a:rPr>
                        <a:t>nghệ</a:t>
                      </a:r>
                      <a:r>
                        <a:rPr lang="en-GB" sz="5400" dirty="0">
                          <a:solidFill>
                            <a:srgbClr val="C00000"/>
                          </a:solidFill>
                        </a:rPr>
                        <a:t>)</a:t>
                      </a:r>
                      <a:endParaRPr lang="vi-VN" sz="5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196610"/>
                  </a:ext>
                </a:extLst>
              </a:tr>
              <a:tr h="1869634">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a.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Đáp ứng nhu cầu ăn ở, đi lại, giải trí của con người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Các loại máy móc: máy cày, máy gặt, máy tuốt lúa,...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2033785"/>
                  </a:ext>
                </a:extLst>
              </a:tr>
              <a:tr h="1287628">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b.</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Giúp tăng năng suất lao động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Các loại sản phẩm bảo vệ môi trường: túi giấy, ống hút tre, cốc giấy,...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2044796"/>
                  </a:ext>
                </a:extLst>
              </a:tr>
              <a:tr h="1287628">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c.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Giúp cải thiện môi trường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40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Các loại phương tiện, đồ dùng: xe máy, ô tô, nhà, máy tính, ti vi, tủ lạnh,...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14597"/>
                  </a:ext>
                </a:extLst>
              </a:tr>
            </a:tbl>
          </a:graphicData>
        </a:graphic>
      </p:graphicFrame>
      <p:sp>
        <p:nvSpPr>
          <p:cNvPr id="2" name="Rectangle: Rounded Corners 1">
            <a:extLst>
              <a:ext uri="{FF2B5EF4-FFF2-40B4-BE49-F238E27FC236}">
                <a16:creationId xmlns:a16="http://schemas.microsoft.com/office/drawing/2014/main" id="{EB866ED8-508C-B21D-BB24-6576AA22F572}"/>
              </a:ext>
            </a:extLst>
          </p:cNvPr>
          <p:cNvSpPr/>
          <p:nvPr/>
        </p:nvSpPr>
        <p:spPr>
          <a:xfrm>
            <a:off x="14015339" y="3238500"/>
            <a:ext cx="3733800" cy="5257800"/>
          </a:xfrm>
          <a:prstGeom prst="roundRect">
            <a:avLst/>
          </a:prstGeom>
          <a:solidFill>
            <a:schemeClr val="bg1"/>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err="1">
                <a:solidFill>
                  <a:schemeClr val="tx1"/>
                </a:solidFill>
              </a:rPr>
              <a:t>Đáp</a:t>
            </a:r>
            <a:r>
              <a:rPr lang="en-GB" sz="6600" dirty="0">
                <a:solidFill>
                  <a:schemeClr val="tx1"/>
                </a:solidFill>
              </a:rPr>
              <a:t> </a:t>
            </a:r>
            <a:r>
              <a:rPr lang="en-GB" sz="6600" dirty="0" err="1">
                <a:solidFill>
                  <a:schemeClr val="tx1"/>
                </a:solidFill>
              </a:rPr>
              <a:t>án</a:t>
            </a:r>
            <a:r>
              <a:rPr lang="en-GB" sz="6600" dirty="0">
                <a:solidFill>
                  <a:schemeClr val="tx1"/>
                </a:solidFill>
              </a:rPr>
              <a:t>:</a:t>
            </a:r>
          </a:p>
          <a:p>
            <a:pPr algn="ctr"/>
            <a:r>
              <a:rPr lang="en-GB" sz="6600" dirty="0">
                <a:solidFill>
                  <a:schemeClr val="tx1"/>
                </a:solidFill>
              </a:rPr>
              <a:t>a – 3</a:t>
            </a:r>
          </a:p>
          <a:p>
            <a:pPr algn="ctr"/>
            <a:r>
              <a:rPr lang="en-GB" sz="6600" dirty="0">
                <a:solidFill>
                  <a:schemeClr val="tx1"/>
                </a:solidFill>
              </a:rPr>
              <a:t>b – 1</a:t>
            </a:r>
          </a:p>
          <a:p>
            <a:pPr algn="ctr"/>
            <a:r>
              <a:rPr lang="en-GB" sz="6600" dirty="0">
                <a:solidFill>
                  <a:schemeClr val="tx1"/>
                </a:solidFill>
              </a:rPr>
              <a:t>c - 2</a:t>
            </a:r>
            <a:endParaRPr lang="vi-VN" sz="6600" dirty="0">
              <a:solidFill>
                <a:schemeClr val="tx1"/>
              </a:solidFill>
            </a:endParaRPr>
          </a:p>
        </p:txBody>
      </p:sp>
    </p:spTree>
    <p:extLst>
      <p:ext uri="{BB962C8B-B14F-4D97-AF65-F5344CB8AC3E}">
        <p14:creationId xmlns:p14="http://schemas.microsoft.com/office/powerpoint/2010/main" val="673892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itting at a desk&#10;&#10;Description automatically generated">
            <a:extLst>
              <a:ext uri="{FF2B5EF4-FFF2-40B4-BE49-F238E27FC236}">
                <a16:creationId xmlns:a16="http://schemas.microsoft.com/office/drawing/2014/main" id="{FCDBF1A5-9674-0674-8CEF-FC279564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7" name="Group 6">
            <a:extLst>
              <a:ext uri="{FF2B5EF4-FFF2-40B4-BE49-F238E27FC236}">
                <a16:creationId xmlns:a16="http://schemas.microsoft.com/office/drawing/2014/main" id="{94B41E40-DE7B-4473-3138-161A87F2DE1E}"/>
              </a:ext>
            </a:extLst>
          </p:cNvPr>
          <p:cNvGrpSpPr/>
          <p:nvPr/>
        </p:nvGrpSpPr>
        <p:grpSpPr>
          <a:xfrm>
            <a:off x="685800" y="2019300"/>
            <a:ext cx="16916400" cy="3276600"/>
            <a:chOff x="685800" y="2019300"/>
            <a:chExt cx="16916400" cy="3276600"/>
          </a:xfrm>
        </p:grpSpPr>
        <p:sp>
          <p:nvSpPr>
            <p:cNvPr id="4" name="Rectangle: Top Corners Rounded 3">
              <a:extLst>
                <a:ext uri="{FF2B5EF4-FFF2-40B4-BE49-F238E27FC236}">
                  <a16:creationId xmlns:a16="http://schemas.microsoft.com/office/drawing/2014/main" id="{7A5B1E20-633B-4C50-CD88-047CF9FA698C}"/>
                </a:ext>
              </a:extLst>
            </p:cNvPr>
            <p:cNvSpPr/>
            <p:nvPr/>
          </p:nvSpPr>
          <p:spPr>
            <a:xfrm>
              <a:off x="685800" y="2019300"/>
              <a:ext cx="16916400" cy="3276600"/>
            </a:xfrm>
            <a:custGeom>
              <a:avLst/>
              <a:gdLst>
                <a:gd name="connsiteX0" fmla="*/ 546111 w 16916400"/>
                <a:gd name="connsiteY0" fmla="*/ 0 h 3276600"/>
                <a:gd name="connsiteX1" fmla="*/ 16370289 w 16916400"/>
                <a:gd name="connsiteY1" fmla="*/ 0 h 3276600"/>
                <a:gd name="connsiteX2" fmla="*/ 16916400 w 16916400"/>
                <a:gd name="connsiteY2" fmla="*/ 546111 h 3276600"/>
                <a:gd name="connsiteX3" fmla="*/ 16916400 w 16916400"/>
                <a:gd name="connsiteY3" fmla="*/ 3276600 h 3276600"/>
                <a:gd name="connsiteX4" fmla="*/ 16916400 w 16916400"/>
                <a:gd name="connsiteY4" fmla="*/ 3276600 h 3276600"/>
                <a:gd name="connsiteX5" fmla="*/ 0 w 16916400"/>
                <a:gd name="connsiteY5" fmla="*/ 3276600 h 3276600"/>
                <a:gd name="connsiteX6" fmla="*/ 0 w 16916400"/>
                <a:gd name="connsiteY6" fmla="*/ 3276600 h 3276600"/>
                <a:gd name="connsiteX7" fmla="*/ 0 w 16916400"/>
                <a:gd name="connsiteY7" fmla="*/ 546111 h 3276600"/>
                <a:gd name="connsiteX8" fmla="*/ 546111 w 16916400"/>
                <a:gd name="connsiteY8" fmla="*/ 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16400" h="3276600" fill="none" extrusionOk="0">
                  <a:moveTo>
                    <a:pt x="546111" y="0"/>
                  </a:moveTo>
                  <a:cubicBezTo>
                    <a:pt x="4387009" y="78011"/>
                    <a:pt x="13648871" y="21937"/>
                    <a:pt x="16370289" y="0"/>
                  </a:cubicBezTo>
                  <a:cubicBezTo>
                    <a:pt x="16639021" y="-32307"/>
                    <a:pt x="16948035" y="281045"/>
                    <a:pt x="16916400" y="546111"/>
                  </a:cubicBezTo>
                  <a:cubicBezTo>
                    <a:pt x="17008088" y="1141296"/>
                    <a:pt x="16979508" y="2203629"/>
                    <a:pt x="16916400" y="3276600"/>
                  </a:cubicBezTo>
                  <a:lnTo>
                    <a:pt x="16916400" y="3276600"/>
                  </a:lnTo>
                  <a:cubicBezTo>
                    <a:pt x="13585304" y="3131516"/>
                    <a:pt x="6418460" y="3311679"/>
                    <a:pt x="0" y="3276600"/>
                  </a:cubicBezTo>
                  <a:lnTo>
                    <a:pt x="0" y="3276600"/>
                  </a:lnTo>
                  <a:cubicBezTo>
                    <a:pt x="42204" y="2503317"/>
                    <a:pt x="161297" y="1757192"/>
                    <a:pt x="0" y="546111"/>
                  </a:cubicBezTo>
                  <a:cubicBezTo>
                    <a:pt x="31235" y="248491"/>
                    <a:pt x="246171" y="20197"/>
                    <a:pt x="546111" y="0"/>
                  </a:cubicBezTo>
                  <a:close/>
                </a:path>
                <a:path w="16916400" h="3276600" stroke="0" extrusionOk="0">
                  <a:moveTo>
                    <a:pt x="546111" y="0"/>
                  </a:moveTo>
                  <a:cubicBezTo>
                    <a:pt x="3198811" y="-16420"/>
                    <a:pt x="14071882" y="-157111"/>
                    <a:pt x="16370289" y="0"/>
                  </a:cubicBezTo>
                  <a:cubicBezTo>
                    <a:pt x="16628154" y="4601"/>
                    <a:pt x="16906975" y="279782"/>
                    <a:pt x="16916400" y="546111"/>
                  </a:cubicBezTo>
                  <a:cubicBezTo>
                    <a:pt x="16916800" y="1515047"/>
                    <a:pt x="16993898" y="2436524"/>
                    <a:pt x="16916400" y="3276600"/>
                  </a:cubicBezTo>
                  <a:lnTo>
                    <a:pt x="16916400" y="3276600"/>
                  </a:lnTo>
                  <a:cubicBezTo>
                    <a:pt x="12873030" y="3159105"/>
                    <a:pt x="7963738" y="3358222"/>
                    <a:pt x="0" y="3276600"/>
                  </a:cubicBezTo>
                  <a:lnTo>
                    <a:pt x="0" y="3276600"/>
                  </a:lnTo>
                  <a:cubicBezTo>
                    <a:pt x="-46332" y="2658849"/>
                    <a:pt x="133940" y="1767901"/>
                    <a:pt x="0" y="546111"/>
                  </a:cubicBezTo>
                  <a:cubicBezTo>
                    <a:pt x="8226" y="234623"/>
                    <a:pt x="266587" y="2068"/>
                    <a:pt x="546111" y="0"/>
                  </a:cubicBezTo>
                  <a:close/>
                </a:path>
              </a:pathLst>
            </a:custGeom>
            <a:solidFill>
              <a:schemeClr val="bg1"/>
            </a:solidFill>
            <a:ln w="57150">
              <a:solidFill>
                <a:schemeClr val="accent3">
                  <a:lumMod val="75000"/>
                </a:schemeClr>
              </a:solidFill>
              <a:prstDash val="sysDash"/>
              <a:extLst>
                <a:ext uri="{C807C97D-BFC1-408E-A445-0C87EB9F89A2}">
                  <ask:lineSketchStyleProps xmlns:ask="http://schemas.microsoft.com/office/drawing/2018/sketchyshapes" xmlns="" sd="2214188587">
                    <a:prstGeom prst="round2Same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9">
              <a:extLst>
                <a:ext uri="{FF2B5EF4-FFF2-40B4-BE49-F238E27FC236}">
                  <a16:creationId xmlns:a16="http://schemas.microsoft.com/office/drawing/2014/main" id="{10AD82BD-CF3E-7CCD-764E-09008AACB935}"/>
                </a:ext>
              </a:extLst>
            </p:cNvPr>
            <p:cNvSpPr/>
            <p:nvPr/>
          </p:nvSpPr>
          <p:spPr>
            <a:xfrm rot="21005270">
              <a:off x="1209007" y="2483011"/>
              <a:ext cx="1112632" cy="1748734"/>
            </a:xfrm>
            <a:custGeom>
              <a:avLst/>
              <a:gdLst/>
              <a:ahLst/>
              <a:cxnLst/>
              <a:rect l="l" t="t" r="r" b="b"/>
              <a:pathLst>
                <a:path w="1112632" h="1748734">
                  <a:moveTo>
                    <a:pt x="0" y="0"/>
                  </a:moveTo>
                  <a:lnTo>
                    <a:pt x="1112632" y="0"/>
                  </a:lnTo>
                  <a:lnTo>
                    <a:pt x="1112632" y="1748734"/>
                  </a:lnTo>
                  <a:lnTo>
                    <a:pt x="0" y="174873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474EFD6-7C84-6DAB-CD14-51BC1E65ADBD}"/>
                </a:ext>
              </a:extLst>
            </p:cNvPr>
            <p:cNvSpPr txBox="1"/>
            <p:nvPr/>
          </p:nvSpPr>
          <p:spPr>
            <a:xfrm>
              <a:off x="2590800" y="2400299"/>
              <a:ext cx="150114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ED1C24"/>
                  </a:solidFill>
                  <a:effectLst/>
                  <a:uLnTx/>
                  <a:uFillTx/>
                  <a:latin typeface="Calibri"/>
                  <a:ea typeface="+mn-ea"/>
                  <a:cs typeface="+mn-cs"/>
                </a:rPr>
                <a:t>Hãy</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nêu</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vai</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trò</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của</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sản</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phẩm</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công</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nghệ</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khác</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mà</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em</a:t>
              </a:r>
              <a:r>
                <a:rPr kumimoji="0" lang="en-GB" sz="8000" b="1" i="0" u="none" strike="noStrike" kern="1200" cap="none" spc="0" normalizeH="0" baseline="0" noProof="0" dirty="0">
                  <a:ln>
                    <a:noFill/>
                  </a:ln>
                  <a:solidFill>
                    <a:srgbClr val="ED1C24"/>
                  </a:solidFill>
                  <a:effectLst/>
                  <a:uLnTx/>
                  <a:uFillTx/>
                  <a:latin typeface="Calibri"/>
                  <a:ea typeface="+mn-ea"/>
                  <a:cs typeface="+mn-cs"/>
                </a:rPr>
                <a:t> </a:t>
              </a:r>
              <a:r>
                <a:rPr kumimoji="0" lang="en-GB" sz="8000" b="1" i="0" u="none" strike="noStrike" kern="1200" cap="none" spc="0" normalizeH="0" baseline="0" noProof="0" dirty="0" err="1">
                  <a:ln>
                    <a:noFill/>
                  </a:ln>
                  <a:solidFill>
                    <a:srgbClr val="ED1C24"/>
                  </a:solidFill>
                  <a:effectLst/>
                  <a:uLnTx/>
                  <a:uFillTx/>
                  <a:latin typeface="Calibri"/>
                  <a:ea typeface="+mn-ea"/>
                  <a:cs typeface="+mn-cs"/>
                </a:rPr>
                <a:t>biết</a:t>
              </a:r>
              <a:endParaRPr kumimoji="0" lang="vi-VN" sz="8000" b="1" i="0" u="none" strike="noStrike" kern="1200" cap="none" spc="0" normalizeH="0" baseline="0" noProof="0" dirty="0">
                <a:ln>
                  <a:noFill/>
                </a:ln>
                <a:solidFill>
                  <a:srgbClr val="ED1C24"/>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4202464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TotalTime>
  <Words>599</Words>
  <Application>Microsoft Office PowerPoint</Application>
  <PresentationFormat>Custom</PresentationFormat>
  <Paragraphs>73</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Calibri</vt:lpstr>
      <vt:lpstr>#9Slide03 Sofia Pro Soft Bold</vt:lpstr>
      <vt:lpstr>#9Slide07 SVNMomento</vt:lpstr>
      <vt:lpstr>Tahoma</vt:lpstr>
      <vt:lpstr>Aptos</vt:lpstr>
      <vt:lpstr>Arial</vt:lpstr>
      <vt:lpstr>#9Slide07 Cadena</vt:lpstr>
      <vt:lpstr>#9Slide06 Carolinea</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NHATMINH</cp:lastModifiedBy>
  <cp:revision>6</cp:revision>
  <dcterms:created xsi:type="dcterms:W3CDTF">2006-08-16T00:00:00Z</dcterms:created>
  <dcterms:modified xsi:type="dcterms:W3CDTF">2025-09-14T01:46:36Z</dcterms:modified>
  <dc:identifier>DAGHh34F4G4</dc:identifier>
</cp:coreProperties>
</file>