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FFC47-CFB8-4952-954E-B5915362B485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0F7C-A14B-4472-8BF3-0F8EF27C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31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01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56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94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55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51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33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9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24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4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90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1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0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4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62" name="Google Shape;162;p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6" name="Google Shape;206;p4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07" name="Google Shape;207;p4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" name="Google Shape;213;p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960000" y="1390733"/>
            <a:ext cx="10272000" cy="4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819"/>
              </a:buClr>
              <a:buSzPts val="1800"/>
              <a:buFont typeface="Darker Grotesque SemiBold"/>
              <a:buChar char="●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17" name="Google Shape;217;p4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1" name="Google Shape;221;p4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22" name="Google Shape;222;p4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255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3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652" name="Google Shape;652;p1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" name="Google Shape;696;p13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697" name="Google Shape;697;p1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" name="Google Shape;703;p13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704" name="Google Shape;704;p1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5" name="Google Shape;715;p13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13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13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13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2340167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2" hasCustomPrompt="1"/>
          </p:nvPr>
        </p:nvSpPr>
        <p:spPr>
          <a:xfrm>
            <a:off x="61443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1"/>
          </p:nvPr>
        </p:nvSpPr>
        <p:spPr>
          <a:xfrm>
            <a:off x="2340167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3"/>
          </p:nvPr>
        </p:nvSpPr>
        <p:spPr>
          <a:xfrm>
            <a:off x="7515589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4" hasCustomPrompt="1"/>
          </p:nvPr>
        </p:nvSpPr>
        <p:spPr>
          <a:xfrm>
            <a:off x="579670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5"/>
          </p:nvPr>
        </p:nvSpPr>
        <p:spPr>
          <a:xfrm>
            <a:off x="7515589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6"/>
          </p:nvPr>
        </p:nvSpPr>
        <p:spPr>
          <a:xfrm>
            <a:off x="2340167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7" hasCustomPrompt="1"/>
          </p:nvPr>
        </p:nvSpPr>
        <p:spPr>
          <a:xfrm>
            <a:off x="614433" y="4216177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8"/>
          </p:nvPr>
        </p:nvSpPr>
        <p:spPr>
          <a:xfrm>
            <a:off x="2340167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9"/>
          </p:nvPr>
        </p:nvSpPr>
        <p:spPr>
          <a:xfrm>
            <a:off x="7515589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13" hasCustomPrompt="1"/>
          </p:nvPr>
        </p:nvSpPr>
        <p:spPr>
          <a:xfrm>
            <a:off x="5796703" y="4216177"/>
            <a:ext cx="1720400" cy="1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14"/>
          </p:nvPr>
        </p:nvSpPr>
        <p:spPr>
          <a:xfrm>
            <a:off x="7515589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9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6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1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7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2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0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0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2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384D4-EDAA-BB46-7DA7-102D67F1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255" y="1827902"/>
            <a:ext cx="3090940" cy="1335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22F0E-4FA4-90A5-2BD6-791BA00B7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0" y="3477216"/>
            <a:ext cx="10132430" cy="1774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6251" y="664869"/>
            <a:ext cx="5825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Lịch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sử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và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Địa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lí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586" y="588579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D06EF8-F71C-3281-9637-06B847806F24}"/>
              </a:ext>
            </a:extLst>
          </p:cNvPr>
          <p:cNvSpPr txBox="1"/>
          <p:nvPr/>
        </p:nvSpPr>
        <p:spPr>
          <a:xfrm>
            <a:off x="1138650" y="971887"/>
            <a:ext cx="7314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22">
            <a:extLst>
              <a:ext uri="{FF2B5EF4-FFF2-40B4-BE49-F238E27FC236}">
                <a16:creationId xmlns:a16="http://schemas.microsoft.com/office/drawing/2014/main" id="{48982BC8-2A04-A052-511A-AFB34BBB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856" y="3949642"/>
            <a:ext cx="6419879" cy="2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1895475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72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066544" y="192202"/>
            <a:ext cx="9848087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1788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các hình 7, 8, em hãy: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Trình bày đặc điểm của các loại đất ở nước ta.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Nêu vai trò của đất đối với sản xuất nông nghiệp.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48A8CB-3F49-15F7-EDE7-ED344C0EE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62" y="2043112"/>
            <a:ext cx="9490450" cy="39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feralit phân bố ở vùng đồi núi, có đặc điểm chua và nghèo mùn; thích hợp cho phát triển rừng, cây công nghiệp, cây ăn quả và cây dược liệu.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E247A-1506-BA15-D3B9-E012C08F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55">
            <a:off x="790574" y="2443162"/>
            <a:ext cx="4714875" cy="390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iá xuất khẩu hạt tiêu tăng gần 19%">
            <a:extLst>
              <a:ext uri="{FF2B5EF4-FFF2-40B4-BE49-F238E27FC236}">
                <a16:creationId xmlns:a16="http://schemas.microsoft.com/office/drawing/2014/main" id="{FF78ED92-E811-A059-6314-5A5F11384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495">
            <a:off x="6261223" y="2366170"/>
            <a:ext cx="5165220" cy="369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F912A3-BF41-EF8D-EA41-5D9862BEEF90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feralit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phù sa phân bố chủ yếu ở vùng đồng bằng, nhìn chung tơi xốp, màu mỡ, thuận lợi trồng cây lương thực (đặc biệt là lúa nước), rau đậu, cây ăn quả,...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87D38-4E2E-0B4B-7FB4-22CD10C5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664">
            <a:off x="590393" y="2257425"/>
            <a:ext cx="5015069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hương pháp canh tác mới có thể làm thay đổi 5.000 năm kinh nghiệm trồng lúa">
            <a:extLst>
              <a:ext uri="{FF2B5EF4-FFF2-40B4-BE49-F238E27FC236}">
                <a16:creationId xmlns:a16="http://schemas.microsoft.com/office/drawing/2014/main" id="{0FE07843-2573-FCE6-6F4E-420E92132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121">
            <a:off x="6457950" y="2562225"/>
            <a:ext cx="4953000" cy="371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ADA429-1A08-1868-B383-59E2B8CAD5A8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Cây lúa nước trồng trên đất phù sa đồng bằng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2095500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133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Rừng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219325" y="192202"/>
            <a:ext cx="9695306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224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Đọc thông tin và quan sát các hình 9, 10, em hãy: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Trình bày đặc điểm của rừng ở nước ta.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vai trò của rừng đối với đời sống và hoạt động sản xuất.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50649D-873E-A86B-51D9-3EB70C64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912" y="2071687"/>
            <a:ext cx="9961206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459274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 nhiệt đới và rừng ngập mặn chiếm diện tích lớn nhất.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Những cánh rừng nguyên sinh ở Việt Nam và thế giới - Pháp Luật Môi Trường  Điện Tử">
            <a:extLst>
              <a:ext uri="{FF2B5EF4-FFF2-40B4-BE49-F238E27FC236}">
                <a16:creationId xmlns:a16="http://schemas.microsoft.com/office/drawing/2014/main" id="{A60BED1F-F89E-EBEB-9E2C-66BF8699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3">
            <a:off x="667339" y="2760743"/>
            <a:ext cx="5502945" cy="325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Giải mã điều kỳ lạ về rừng ngập mặn bí ẩn ở Mexico">
            <a:extLst>
              <a:ext uri="{FF2B5EF4-FFF2-40B4-BE49-F238E27FC236}">
                <a16:creationId xmlns:a16="http://schemas.microsoft.com/office/drawing/2014/main" id="{C615B952-A8B2-DA66-9D3E-E31376F3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373">
            <a:off x="6619876" y="2895601"/>
            <a:ext cx="51435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4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459274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rừng tăng lên do có nhiều rừng trồng mới.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Những người đi trồng rừng | baoninhbinh.org.vn">
            <a:extLst>
              <a:ext uri="{FF2B5EF4-FFF2-40B4-BE49-F238E27FC236}">
                <a16:creationId xmlns:a16="http://schemas.microsoft.com/office/drawing/2014/main" id="{E084819F-6BF5-3213-D1CB-2B22B93A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098">
            <a:off x="342900" y="2712509"/>
            <a:ext cx="5829300" cy="3871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Trồng rừng: Tạo sinh kế cho nông dân nghèo tại Việt Nam">
            <a:extLst>
              <a:ext uri="{FF2B5EF4-FFF2-40B4-BE49-F238E27FC236}">
                <a16:creationId xmlns:a16="http://schemas.microsoft.com/office/drawing/2014/main" id="{6B6F186D-F0C9-1143-05D8-12630138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20">
            <a:off x="6349512" y="2809875"/>
            <a:ext cx="5347187" cy="368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09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544998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 có vai trò quan trọng đối với đời sống và sản xuất: cung cấp gỗ và nhiều sản vật từ rừng; hạn chế xói mòn đất, lũ lụt....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Đề xuất thủ tục xác nhận nguồn gốc lâm sản">
            <a:extLst>
              <a:ext uri="{FF2B5EF4-FFF2-40B4-BE49-F238E27FC236}">
                <a16:creationId xmlns:a16="http://schemas.microsoft.com/office/drawing/2014/main" id="{B70A87DA-2D8C-3049-5B9A-CE820CC1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52">
            <a:off x="587716" y="2693766"/>
            <a:ext cx="5721971" cy="321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Quỹ bảo vệ và Phát triển rừng tỉnh Gia Lai">
            <a:extLst>
              <a:ext uri="{FF2B5EF4-FFF2-40B4-BE49-F238E27FC236}">
                <a16:creationId xmlns:a16="http://schemas.microsoft.com/office/drawing/2014/main" id="{E1A49709-30F7-B3BC-5239-ABD60423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480">
            <a:off x="6530852" y="2865842"/>
            <a:ext cx="5339707" cy="299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15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266</Words>
  <Application>Microsoft Office PowerPoint</Application>
  <PresentationFormat>Widescreen</PresentationFormat>
  <Paragraphs>18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Darker Grotesque SemiBold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11</dc:creator>
  <cp:lastModifiedBy>WIN 11</cp:lastModifiedBy>
  <cp:revision>1</cp:revision>
  <dcterms:created xsi:type="dcterms:W3CDTF">2025-09-23T02:05:48Z</dcterms:created>
  <dcterms:modified xsi:type="dcterms:W3CDTF">2025-09-23T02:10:55Z</dcterms:modified>
</cp:coreProperties>
</file>