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7" r:id="rId2"/>
    <p:sldMasterId id="2147483737" r:id="rId3"/>
    <p:sldMasterId id="2147483747" r:id="rId4"/>
  </p:sldMasterIdLst>
  <p:notesMasterIdLst>
    <p:notesMasterId r:id="rId13"/>
  </p:notesMasterIdLst>
  <p:sldIdLst>
    <p:sldId id="289" r:id="rId5"/>
    <p:sldId id="256" r:id="rId6"/>
    <p:sldId id="290" r:id="rId7"/>
    <p:sldId id="353" r:id="rId8"/>
    <p:sldId id="382" r:id="rId9"/>
    <p:sldId id="2652" r:id="rId10"/>
    <p:sldId id="2654" r:id="rId11"/>
    <p:sldId id="2656" r:id="rId12"/>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96BA"/>
    <a:srgbClr val="E6E6E6"/>
    <a:srgbClr val="FF0066"/>
    <a:srgbClr val="006181"/>
    <a:srgbClr val="552E00"/>
    <a:srgbClr val="FEB6B7"/>
    <a:srgbClr val="939284"/>
    <a:srgbClr val="EB6100"/>
    <a:srgbClr val="FFAFD7"/>
    <a:srgbClr val="FF8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9" autoAdjust="0"/>
    <p:restoredTop sz="87897" autoAdjust="0"/>
  </p:normalViewPr>
  <p:slideViewPr>
    <p:cSldViewPr snapToGrid="0" showGuides="1">
      <p:cViewPr varScale="1">
        <p:scale>
          <a:sx n="64" d="100"/>
          <a:sy n="64" d="100"/>
        </p:scale>
        <p:origin x="756" y="3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2025/9/27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299559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3</a:t>
            </a:fld>
            <a:endParaRPr lang="zh-CN" altLang="en-US"/>
          </a:p>
        </p:txBody>
      </p:sp>
    </p:spTree>
    <p:extLst>
      <p:ext uri="{BB962C8B-B14F-4D97-AF65-F5344CB8AC3E}">
        <p14:creationId xmlns:p14="http://schemas.microsoft.com/office/powerpoint/2010/main" val="25032673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5006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73255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809943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8076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6055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886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9174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5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1591830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3756943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191660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221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0"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0"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3829049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2322268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2905000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922562979"/>
      </p:ext>
    </p:extLst>
  </p:cSld>
  <p:clrMapOvr>
    <a:masterClrMapping/>
  </p:clrMapOvr>
  <p:transition spd="slow">
    <p:sndAc>
      <p:stSnd>
        <p:snd r:embed="rId1" name="chimes.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3188578274"/>
      </p:ext>
    </p:extLst>
  </p:cSld>
  <p:clrMapOvr>
    <a:masterClrMapping/>
  </p:clrMapOvr>
  <p:transition spd="slow">
    <p:sndAc>
      <p:stSnd>
        <p:snd r:embed="rId1" name="chimes.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1923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15561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45823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3688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24112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88280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79074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5993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0897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76845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54556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27/09/2025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436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158816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542553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174081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2416083442"/>
      </p:ext>
    </p:extLst>
  </p:cSld>
  <p:clrMapOvr>
    <a:masterClrMapping/>
  </p:clrMapOvr>
  <p:transition spd="slow">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2835789002"/>
      </p:ext>
    </p:extLst>
  </p:cSld>
  <p:clrMapOvr>
    <a:masterClrMapping/>
  </p:clrMapOvr>
  <p:transition spd="slow">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pic>
        <p:nvPicPr>
          <p:cNvPr id="8" name="Picture 7" descr="A round pink circle with a white and black text and a black background&#10;&#10;Description automatically generated">
            <a:extLst>
              <a:ext uri="{FF2B5EF4-FFF2-40B4-BE49-F238E27FC236}">
                <a16:creationId xmlns:a16="http://schemas.microsoft.com/office/drawing/2014/main" id="{0B9F5C45-E0C4-2F86-58E4-7A000F2F914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52789" y="0"/>
            <a:ext cx="1979629" cy="1979629"/>
          </a:xfrm>
          <a:prstGeom prst="rect">
            <a:avLst/>
          </a:prstGeom>
        </p:spPr>
      </p:pic>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5" r:id="rId3"/>
    <p:sldLayoutId id="2147483660" r:id="rId4"/>
    <p:sldLayoutId id="2147483654" r:id="rId5"/>
    <p:sldLayoutId id="2147483662" r:id="rId6"/>
    <p:sldLayoutId id="2147483666"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6DC2753-3B68-647F-332A-450076541520}"/>
              </a:ext>
            </a:extLst>
          </p:cNvPr>
          <p:cNvPicPr>
            <a:picLocks noChangeAspect="1"/>
          </p:cNvPicPr>
          <p:nvPr userDrawn="1"/>
        </p:nvPicPr>
        <p:blipFill>
          <a:blip r:embed="rId9"/>
          <a:stretch>
            <a:fillRect/>
          </a:stretch>
        </p:blipFill>
        <p:spPr>
          <a:xfrm>
            <a:off x="-2305755" y="-163290"/>
            <a:ext cx="2071113" cy="2071113"/>
          </a:xfrm>
          <a:prstGeom prst="rect">
            <a:avLst/>
          </a:prstGeom>
        </p:spPr>
      </p:pic>
    </p:spTree>
    <p:extLst>
      <p:ext uri="{BB962C8B-B14F-4D97-AF65-F5344CB8AC3E}">
        <p14:creationId xmlns:p14="http://schemas.microsoft.com/office/powerpoint/2010/main" val="2122385744"/>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1192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27/09/2025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945906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F80B93-9DEC-4629-88E3-0E2930C2DB79}"/>
              </a:ext>
            </a:extLst>
          </p:cNvPr>
          <p:cNvGrpSpPr/>
          <p:nvPr/>
        </p:nvGrpSpPr>
        <p:grpSpPr>
          <a:xfrm>
            <a:off x="8903213" y="2539741"/>
            <a:ext cx="3907971" cy="4318260"/>
            <a:chOff x="8996116" y="2668892"/>
            <a:chExt cx="3684223" cy="4189108"/>
          </a:xfrm>
        </p:grpSpPr>
        <p:pic>
          <p:nvPicPr>
            <p:cNvPr id="15" name="图片 18">
              <a:extLst>
                <a:ext uri="{FF2B5EF4-FFF2-40B4-BE49-F238E27FC236}">
                  <a16:creationId xmlns:a16="http://schemas.microsoft.com/office/drawing/2014/main" id="{F43BEAD1-E873-48A6-BD27-0370A1CCF9D6}"/>
                </a:ext>
              </a:extLst>
            </p:cNvPr>
            <p:cNvPicPr>
              <a:picLocks noChangeAspect="1"/>
            </p:cNvPicPr>
            <p:nvPr/>
          </p:nvPicPr>
          <p:blipFill rotWithShape="1">
            <a:blip r:embed="rId3">
              <a:extLst>
                <a:ext uri="{28A0092B-C50C-407E-A947-70E740481C1C}">
                  <a14:useLocalDpi xmlns:a14="http://schemas.microsoft.com/office/drawing/2010/main" val="0"/>
                </a:ext>
              </a:extLst>
            </a:blip>
            <a:srcRect l="51905" b="40767"/>
            <a:stretch/>
          </p:blipFill>
          <p:spPr>
            <a:xfrm flipH="1">
              <a:off x="8996116" y="5121624"/>
              <a:ext cx="3684223" cy="1736376"/>
            </a:xfrm>
            <a:prstGeom prst="rect">
              <a:avLst/>
            </a:prstGeom>
          </p:spPr>
        </p:pic>
        <p:pic>
          <p:nvPicPr>
            <p:cNvPr id="16" name="图片 17">
              <a:extLst>
                <a:ext uri="{FF2B5EF4-FFF2-40B4-BE49-F238E27FC236}">
                  <a16:creationId xmlns:a16="http://schemas.microsoft.com/office/drawing/2014/main" id="{C1ABA0D6-700C-43CF-AD0F-DCD40FBFA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
        <p:nvSpPr>
          <p:cNvPr id="14" name="TextBox 15">
            <a:extLst>
              <a:ext uri="{FF2B5EF4-FFF2-40B4-BE49-F238E27FC236}">
                <a16:creationId xmlns:a16="http://schemas.microsoft.com/office/drawing/2014/main" id="{83028FB2-AF6E-40C0-A21F-6F56F51AA8F8}"/>
              </a:ext>
            </a:extLst>
          </p:cNvPr>
          <p:cNvSpPr txBox="1"/>
          <p:nvPr/>
        </p:nvSpPr>
        <p:spPr>
          <a:xfrm>
            <a:off x="2080847" y="616847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7</a:t>
            </a:r>
          </a:p>
        </p:txBody>
      </p:sp>
      <p:pic>
        <p:nvPicPr>
          <p:cNvPr id="3" name="Picture 2">
            <a:extLst>
              <a:ext uri="{FF2B5EF4-FFF2-40B4-BE49-F238E27FC236}">
                <a16:creationId xmlns:a16="http://schemas.microsoft.com/office/drawing/2014/main" id="{183623D9-8CB8-D291-4263-E75FFED836B6}"/>
              </a:ext>
            </a:extLst>
          </p:cNvPr>
          <p:cNvPicPr>
            <a:picLocks noChangeAspect="1"/>
          </p:cNvPicPr>
          <p:nvPr/>
        </p:nvPicPr>
        <p:blipFill>
          <a:blip r:embed="rId5"/>
          <a:stretch>
            <a:fillRect/>
          </a:stretch>
        </p:blipFill>
        <p:spPr>
          <a:xfrm>
            <a:off x="2781299" y="120185"/>
            <a:ext cx="7168093" cy="4448008"/>
          </a:xfrm>
          <a:prstGeom prst="rect">
            <a:avLst/>
          </a:prstGeom>
        </p:spPr>
      </p:pic>
    </p:spTree>
    <p:extLst>
      <p:ext uri="{BB962C8B-B14F-4D97-AF65-F5344CB8AC3E}">
        <p14:creationId xmlns:p14="http://schemas.microsoft.com/office/powerpoint/2010/main" val="47200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DDFD4D13-1DE7-4187-AD5D-A08AAFF25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CCD46849-5AE0-B171-287F-47E13BC969DB}"/>
              </a:ext>
            </a:extLst>
          </p:cNvPr>
          <p:cNvPicPr>
            <a:picLocks noChangeAspect="1"/>
          </p:cNvPicPr>
          <p:nvPr/>
        </p:nvPicPr>
        <p:blipFill>
          <a:blip r:embed="rId4"/>
          <a:stretch>
            <a:fillRect/>
          </a:stretch>
        </p:blipFill>
        <p:spPr>
          <a:xfrm>
            <a:off x="3403599" y="1238910"/>
            <a:ext cx="7673976" cy="3672118"/>
          </a:xfrm>
          <a:prstGeom prst="rect">
            <a:avLst/>
          </a:prstGeom>
        </p:spPr>
      </p:pic>
      <p:pic>
        <p:nvPicPr>
          <p:cNvPr id="8" name="Picture 7">
            <a:extLst>
              <a:ext uri="{FF2B5EF4-FFF2-40B4-BE49-F238E27FC236}">
                <a16:creationId xmlns:a16="http://schemas.microsoft.com/office/drawing/2014/main" id="{A1684645-B99D-B16A-359D-026F61B90359}"/>
              </a:ext>
            </a:extLst>
          </p:cNvPr>
          <p:cNvPicPr>
            <a:picLocks noChangeAspect="1"/>
          </p:cNvPicPr>
          <p:nvPr/>
        </p:nvPicPr>
        <p:blipFill>
          <a:blip r:embed="rId5"/>
          <a:stretch>
            <a:fillRect/>
          </a:stretch>
        </p:blipFill>
        <p:spPr>
          <a:xfrm>
            <a:off x="5295761" y="193862"/>
            <a:ext cx="3200677" cy="1536325"/>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A7AED-D659-479E-8402-564CEE54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a:extLst>
              <a:ext uri="{FF2B5EF4-FFF2-40B4-BE49-F238E27FC236}">
                <a16:creationId xmlns:a16="http://schemas.microsoft.com/office/drawing/2014/main" id="{AAF6CDDC-DEEA-4B76-A5A4-422D786B1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a:extLst>
              <a:ext uri="{FF2B5EF4-FFF2-40B4-BE49-F238E27FC236}">
                <a16:creationId xmlns:a16="http://schemas.microsoft.com/office/drawing/2014/main" id="{768276FD-C5B4-E7F1-C3EF-2F914E51B077}"/>
              </a:ext>
            </a:extLst>
          </p:cNvPr>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圆角矩形 14">
            <a:extLst>
              <a:ext uri="{FF2B5EF4-FFF2-40B4-BE49-F238E27FC236}">
                <a16:creationId xmlns:a16="http://schemas.microsoft.com/office/drawing/2014/main" id="{70ACE473-7703-D253-060D-3602D153EEC9}"/>
              </a:ext>
            </a:extLst>
          </p:cNvPr>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Tác</a:t>
            </a:r>
            <a:r>
              <a:rPr lang="en-US" altLang="zh-CN" sz="6000" b="1" kern="0" dirty="0">
                <a:solidFill>
                  <a:srgbClr val="002060"/>
                </a:solidFill>
                <a:latin typeface="Cambria" panose="02040503050406030204" pitchFamily="18" charset="0"/>
                <a:ea typeface="Cambria" panose="02040503050406030204" pitchFamily="18" charset="0"/>
                <a:sym typeface="Arial"/>
              </a:rPr>
              <a:t>h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ra</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khỏi</a:t>
            </a:r>
            <a:r>
              <a:rPr lang="en-US" altLang="zh-CN" sz="6000" b="1" kern="0" dirty="0">
                <a:solidFill>
                  <a:srgbClr val="002060"/>
                </a:solidFill>
                <a:latin typeface="Cambria" panose="02040503050406030204" pitchFamily="18" charset="0"/>
                <a:ea typeface="Cambria" panose="02040503050406030204" pitchFamily="18" charset="0"/>
                <a:sym typeface="Arial"/>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a:rPr>
              <a:t>dịch</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92174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a:extLst>
              <a:ext uri="{FF2B5EF4-FFF2-40B4-BE49-F238E27FC236}">
                <a16:creationId xmlns:a16="http://schemas.microsoft.com/office/drawing/2014/main" id="{070F8419-7BD7-7C57-406F-E6C036E4CA70}"/>
              </a:ext>
            </a:extLst>
          </p:cNvPr>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Thực hiện thí nghiệm:</a:t>
            </a:r>
            <a:endPar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3" name="Picture 2">
            <a:extLst>
              <a:ext uri="{FF2B5EF4-FFF2-40B4-BE49-F238E27FC236}">
                <a16:creationId xmlns:a16="http://schemas.microsoft.com/office/drawing/2014/main" id="{1FDCEDC9-8824-6C74-EA29-2DF7CDDAB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a:extLst>
              <a:ext uri="{FF2B5EF4-FFF2-40B4-BE49-F238E27FC236}">
                <a16:creationId xmlns:a16="http://schemas.microsoft.com/office/drawing/2014/main" id="{CAEB4C9A-B34B-A9C1-54AD-E3F7C7F547FF}"/>
              </a:ext>
            </a:extLst>
          </p:cNvPr>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1 kiềng sắt, 1 lưới tản nhiệt, 1 cốc nến, 1 bật lửa.</a:t>
            </a:r>
          </a:p>
          <a:p>
            <a:pPr lvl="0" algn="just"/>
            <a:r>
              <a:rPr lang="vi-VN" sz="2400" b="1" dirty="0">
                <a:solidFill>
                  <a:srgbClr val="002060"/>
                </a:solidFill>
                <a:latin typeface="Calibri" panose="020F0502020204030204" pitchFamily="34" charset="0"/>
                <a:cs typeface="Calibri" panose="020F0502020204030204" pitchFamily="34" charset="0"/>
              </a:rPr>
              <a:t>Tiến hành:</a:t>
            </a: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tản nhiệt (hình 5b).</a:t>
            </a: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22A5D8EE-F292-681E-B9DB-5C9C1D0E6C9D}"/>
              </a:ext>
            </a:extLst>
          </p:cNvPr>
          <p:cNvPicPr>
            <a:picLocks noChangeAspect="1"/>
          </p:cNvPicPr>
          <p:nvPr/>
        </p:nvPicPr>
        <p:blipFill>
          <a:blip r:embed="rId3"/>
          <a:stretch>
            <a:fillRect/>
          </a:stretch>
        </p:blipFill>
        <p:spPr>
          <a:xfrm>
            <a:off x="2738437" y="3386137"/>
            <a:ext cx="6410325" cy="2314575"/>
          </a:xfrm>
          <a:prstGeom prst="rect">
            <a:avLst/>
          </a:prstGeom>
        </p:spPr>
      </p:pic>
      <p:sp>
        <p:nvSpPr>
          <p:cNvPr id="17" name="Rectangle: Rounded Corners 16">
            <a:extLst>
              <a:ext uri="{FF2B5EF4-FFF2-40B4-BE49-F238E27FC236}">
                <a16:creationId xmlns:a16="http://schemas.microsoft.com/office/drawing/2014/main" id="{AFD5F33A-A559-869B-E6A4-E616AA1747DF}"/>
              </a:ext>
            </a:extLst>
          </p:cNvPr>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0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17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a:sym typeface="Arial"/>
              </a:rPr>
              <a:t>Có</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thể</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tách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ra</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khỏi</a:t>
            </a:r>
            <a:r>
              <a:rPr lang="en-US" altLang="en-US" sz="4400" b="1" kern="0" dirty="0">
                <a:solidFill>
                  <a:srgbClr val="357887">
                    <a:lumMod val="75000"/>
                  </a:srgbClr>
                </a:solidFill>
                <a:latin typeface="Arial" panose="020B0604020202020204" pitchFamily="34" charset="0"/>
                <a:cs typeface="Arial"/>
                <a:sym typeface="Arial"/>
              </a:rPr>
              <a:t> dung </a:t>
            </a:r>
            <a:r>
              <a:rPr lang="en-US" altLang="en-US" sz="4400" b="1" kern="0" dirty="0" err="1">
                <a:solidFill>
                  <a:srgbClr val="357887">
                    <a:lumMod val="75000"/>
                  </a:srgbClr>
                </a:solidFill>
                <a:latin typeface="Arial" panose="020B0604020202020204" pitchFamily="34" charset="0"/>
                <a:cs typeface="Arial"/>
                <a:sym typeface="Arial"/>
              </a:rPr>
              <a:t>dịch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bằng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phương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pháp</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cô</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cạn</a:t>
            </a:r>
            <a:r>
              <a:rPr lang="en-US" altLang="en-US" sz="4400" b="1" kern="0" dirty="0">
                <a:solidFill>
                  <a:srgbClr val="357887">
                    <a:lumMod val="75000"/>
                  </a:srgbClr>
                </a:solidFill>
                <a:latin typeface="Arial" panose="020B0604020202020204" pitchFamily="34" charset="0"/>
                <a:cs typeface="Arial"/>
                <a:sym typeface="Arial"/>
              </a:rPr>
              <a:t>.</a:t>
            </a:r>
            <a:endParaRPr lang="vi-VN" altLang="en-US" sz="4400" b="1" kern="0" dirty="0">
              <a:solidFill>
                <a:srgbClr val="357887">
                  <a:lumMod val="75000"/>
                </a:srgbClr>
              </a:solidFill>
              <a:latin typeface="Arial" panose="020B0604020202020204" pitchFamily="34" charset="0"/>
              <a:cs typeface="Arial"/>
              <a:sym typeface="Arial"/>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170">
              <a:buClr>
                <a:srgbClr val="000000"/>
              </a:buClr>
              <a:defRPr/>
            </a:pPr>
            <a:r>
              <a:rPr lang="en-US" altLang="en-US" sz="6400" b="1" u="sng" kern="0">
                <a:solidFill>
                  <a:srgbClr val="FF3399"/>
                </a:solidFill>
                <a:effectLst>
                  <a:reflection blurRad="6350" stA="55000" endA="300" endPos="45500" dir="5400000" sy="-100000" algn="bl" rotWithShape="0"/>
                </a:effectLst>
                <a:latin typeface="Arial"/>
                <a:cs typeface="Arial"/>
                <a:sym typeface="Arial"/>
              </a:rPr>
              <a:t>Kết 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400" dirty="0">
              <a:solidFill>
                <a:srgbClr val="002060"/>
              </a:solidFill>
              <a:latin typeface="Cambria" panose="02040503050406030204" pitchFamily="18" charset="0"/>
              <a:ea typeface="Cambria" panose="02040503050406030204" pitchFamily="18" charset="0"/>
            </a:endParaRPr>
          </a:p>
        </p:txBody>
      </p:sp>
      <p:grpSp>
        <p:nvGrpSpPr>
          <p:cNvPr id="6" name="组合 52">
            <a:extLst>
              <a:ext uri="{FF2B5EF4-FFF2-40B4-BE49-F238E27FC236}">
                <a16:creationId xmlns:a16="http://schemas.microsoft.com/office/drawing/2014/main" id="{59FC1E28-317F-CB67-5144-3B743ADB4897}"/>
              </a:ext>
            </a:extLst>
          </p:cNvPr>
          <p:cNvGrpSpPr/>
          <p:nvPr/>
        </p:nvGrpSpPr>
        <p:grpSpPr>
          <a:xfrm>
            <a:off x="290279" y="-896711"/>
            <a:ext cx="11568346" cy="3554186"/>
            <a:chOff x="2858028" y="-1106007"/>
            <a:chExt cx="8719457" cy="5529944"/>
          </a:xfrm>
        </p:grpSpPr>
        <p:pic>
          <p:nvPicPr>
            <p:cNvPr id="9" name="图片 21">
              <a:extLst>
                <a:ext uri="{FF2B5EF4-FFF2-40B4-BE49-F238E27FC236}">
                  <a16:creationId xmlns:a16="http://schemas.microsoft.com/office/drawing/2014/main" id="{81E072CA-4123-6B60-17B4-4656BAA12C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10" name="文本框 76">
              <a:extLst>
                <a:ext uri="{FF2B5EF4-FFF2-40B4-BE49-F238E27FC236}">
                  <a16:creationId xmlns:a16="http://schemas.microsoft.com/office/drawing/2014/main" id="{D6560013-5A80-4323-B21A-B3DFA1CA1060}"/>
                </a:ext>
              </a:extLst>
            </p:cNvPr>
            <p:cNvSpPr txBox="1"/>
            <p:nvPr/>
          </p:nvSpPr>
          <p:spPr>
            <a:xfrm>
              <a:off x="4811301" y="1197300"/>
              <a:ext cx="5204123" cy="1005624"/>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Cách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tách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muối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ra</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khỏi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dung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dịch</a:t>
              </a:r>
              <a:endParaRPr lang="zh-CN" altLang="en-US"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3724DEE3-068F-FE5E-9668-DB49B41D9E2F}"/>
              </a:ext>
            </a:extLst>
          </p:cNvPr>
          <p:cNvSpPr/>
          <p:nvPr/>
        </p:nvSpPr>
        <p:spPr>
          <a:xfrm>
            <a:off x="962025" y="2612069"/>
            <a:ext cx="10096499" cy="27790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060989-6F15-FEDD-17BE-9EDD8EC9B6EC}"/>
              </a:ext>
            </a:extLst>
          </p:cNvPr>
          <p:cNvSpPr txBox="1"/>
          <p:nvPr/>
        </p:nvSpPr>
        <p:spPr>
          <a:xfrm>
            <a:off x="1238250" y="2800350"/>
            <a:ext cx="9744075"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Cho 1 thìa muối ăn vào cốc thuỷ tinh chứa 80 ml nước, khuấy đều.</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Lấy 5 đến 6 thìa dung dịch muối cho vào bát sứ và đặt bát lên trên kiềng sắt có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Đốt nến và đưa cốc nến vào phía dưới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Khi đun dung dịch muối sẽ nóng lên và bốc hơi. Sau vài phút thì có hiện tượng nước bốc hơi hết và chỉ còn lại muối trắng trong bát.</a:t>
            </a:r>
          </a:p>
        </p:txBody>
      </p:sp>
    </p:spTree>
    <p:extLst>
      <p:ext uri="{BB962C8B-B14F-4D97-AF65-F5344CB8AC3E}">
        <p14:creationId xmlns:p14="http://schemas.microsoft.com/office/powerpoint/2010/main" val="1224402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a:extLst>
              <a:ext uri="{FF2B5EF4-FFF2-40B4-BE49-F238E27FC236}">
                <a16:creationId xmlns:a16="http://schemas.microsoft.com/office/drawing/2014/main" id="{1F34B01A-F194-46C5-EB87-AA6BDF86A2C0}"/>
              </a:ext>
            </a:extLst>
          </p:cNvPr>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p>
        </p:txBody>
      </p:sp>
      <p:pic>
        <p:nvPicPr>
          <p:cNvPr id="2050" name="Picture 2" descr="Quy trình làm muối từ nước biển độc đáo tại các tỉnh ven">
            <a:extLst>
              <a:ext uri="{FF2B5EF4-FFF2-40B4-BE49-F238E27FC236}">
                <a16:creationId xmlns:a16="http://schemas.microsoft.com/office/drawing/2014/main" id="{F7BC574B-6F54-B3CF-509C-6AA3C0743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58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a:extLst>
              <a:ext uri="{FF2B5EF4-FFF2-40B4-BE49-F238E27FC236}">
                <a16:creationId xmlns:a16="http://schemas.microsoft.com/office/drawing/2014/main" id="{EC007C86-37EB-17BC-DF8D-70DA0630C3E1}"/>
              </a:ext>
            </a:extLst>
          </p:cNvPr>
          <p:cNvGrpSpPr/>
          <p:nvPr/>
        </p:nvGrpSpPr>
        <p:grpSpPr>
          <a:xfrm>
            <a:off x="1690321" y="703541"/>
            <a:ext cx="9941169" cy="2326716"/>
            <a:chOff x="1594337" y="1602154"/>
            <a:chExt cx="9003323" cy="3477846"/>
          </a:xfrm>
        </p:grpSpPr>
        <p:sp>
          <p:nvSpPr>
            <p:cNvPr id="4" name="Rounded Rectangle 8">
              <a:extLst>
                <a:ext uri="{FF2B5EF4-FFF2-40B4-BE49-F238E27FC236}">
                  <a16:creationId xmlns:a16="http://schemas.microsoft.com/office/drawing/2014/main" id="{9E89BD4D-1FE2-F6EB-B04A-9AFBF9A2A9B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a:extLst>
                <a:ext uri="{FF2B5EF4-FFF2-40B4-BE49-F238E27FC236}">
                  <a16:creationId xmlns:a16="http://schemas.microsoft.com/office/drawing/2014/main" id="{D198AF21-3F59-54FF-898E-6F921FB65D69}"/>
                </a:ext>
              </a:extLst>
            </p:cNvPr>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tạo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một</a:t>
              </a:r>
              <a:r>
                <a:rPr lang="en-US" sz="4400" dirty="0">
                  <a:solidFill>
                    <a:srgbClr val="002060"/>
                  </a:solidFill>
                  <a:latin typeface="Calibri" panose="020F0502020204030204" pitchFamily="34" charset="0"/>
                  <a:cs typeface="Calibri" panose="020F0502020204030204" pitchFamily="34" charset="0"/>
                </a:rPr>
                <a:t> dung </a:t>
              </a:r>
              <a:r>
                <a:rPr lang="en-US" sz="4400" dirty="0" err="1">
                  <a:solidFill>
                    <a:srgbClr val="002060"/>
                  </a:solidFill>
                  <a:latin typeface="Calibri" panose="020F0502020204030204" pitchFamily="34" charset="0"/>
                  <a:cs typeface="Calibri" panose="020F0502020204030204" pitchFamily="34" charset="0"/>
                </a:rPr>
                <a:t>dịch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nước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chấm</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phục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vụ</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bữa</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ăn</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hàng</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ngày</a:t>
              </a:r>
              <a:r>
                <a:rPr lang="en-US" sz="4400" dirty="0">
                  <a:solidFill>
                    <a:srgbClr val="002060"/>
                  </a:solidFill>
                  <a:latin typeface="Calibri" panose="020F0502020204030204" pitchFamily="34" charset="0"/>
                  <a:cs typeface="Calibri" panose="020F0502020204030204" pitchFamily="34" charset="0"/>
                </a:rPr>
                <a:t>.</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a:extLst>
              <a:ext uri="{FF2B5EF4-FFF2-40B4-BE49-F238E27FC236}">
                <a16:creationId xmlns:a16="http://schemas.microsoft.com/office/drawing/2014/main" id="{208A50F5-4661-DDF6-CF1A-43805BDA59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506" y="3147094"/>
            <a:ext cx="3545178" cy="3788788"/>
          </a:xfrm>
          <a:prstGeom prst="rect">
            <a:avLst/>
          </a:prstGeom>
        </p:spPr>
      </p:pic>
      <p:pic>
        <p:nvPicPr>
          <p:cNvPr id="5122" name="Picture 2" descr="8 cách pha nước chấm dùng được cho đủ các loại món ăn">
            <a:extLst>
              <a:ext uri="{FF2B5EF4-FFF2-40B4-BE49-F238E27FC236}">
                <a16:creationId xmlns:a16="http://schemas.microsoft.com/office/drawing/2014/main" id="{B0E7FD89-0FDB-0101-1675-EC1CBF37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4" y="3196232"/>
            <a:ext cx="5324475" cy="29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53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1180</TotalTime>
  <Words>336</Words>
  <Application>Microsoft Office PowerPoint</Application>
  <PresentationFormat>Widescreen</PresentationFormat>
  <Paragraphs>22</Paragraphs>
  <Slides>8</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vt:i4>
      </vt:variant>
    </vt:vector>
  </HeadingPairs>
  <TitlesOfParts>
    <vt:vector size="19" baseType="lpstr">
      <vt:lpstr>等线</vt:lpstr>
      <vt:lpstr>Arial</vt:lpstr>
      <vt:lpstr>Calibri</vt:lpstr>
      <vt:lpstr>Calibri Light</vt:lpstr>
      <vt:lpstr>Cambria</vt:lpstr>
      <vt:lpstr>Times New Roman</vt:lpstr>
      <vt:lpstr>字魂95号-手刻宋</vt:lpstr>
      <vt:lpstr>Office 主题​​</vt:lpstr>
      <vt:lpstr>Climate and Water Lesson by Slidesgo</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STD</cp:lastModifiedBy>
  <cp:revision>25</cp:revision>
  <dcterms:created xsi:type="dcterms:W3CDTF">2019-03-13T05:38:41Z</dcterms:created>
  <dcterms:modified xsi:type="dcterms:W3CDTF">2025-09-27T08:18:05Z</dcterms:modified>
  <cp:category>9Slide.vn</cp:category>
</cp:coreProperties>
</file>