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007577192" r:id="rId2"/>
    <p:sldId id="2007577195" r:id="rId3"/>
    <p:sldId id="284" r:id="rId4"/>
    <p:sldId id="301" r:id="rId5"/>
    <p:sldId id="286" r:id="rId6"/>
    <p:sldId id="2007577196" r:id="rId7"/>
    <p:sldId id="2007577197" r:id="rId8"/>
    <p:sldId id="2007577198" r:id="rId9"/>
    <p:sldId id="2007577199" r:id="rId10"/>
    <p:sldId id="2007577200" r:id="rId11"/>
    <p:sldId id="2007577201" r:id="rId12"/>
    <p:sldId id="2007577202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F02"/>
    <a:srgbClr val="FFF7E1"/>
    <a:srgbClr val="CCFFFF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8074B9-468E-0226-3B0D-1AEEB667D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5099186-AEE1-4708-4306-03F0619DF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3F0E32-F5D4-BF02-0D63-F67A9BDD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5EC-563A-4A98-AA6A-3B37F7309965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CD8AE9-F005-27A1-0162-276BF8E3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AA57C9-E89C-68B4-7203-5970E55F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2A00-A6BD-48E2-A123-725EEE859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72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17F540-A2D2-543C-8C72-827B76FE4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9D02864-AE5A-CC34-1DB8-05E8839EA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65A886-6C04-F8FF-B24D-25A15F560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5EC-563A-4A98-AA6A-3B37F7309965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953836-CA20-2FB8-E467-0C8C691D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6295C7-15D1-ACDE-38F8-229A2672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2A00-A6BD-48E2-A123-725EEE859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287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A1AC252-A69C-AF44-5659-A36A584361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388F8FF-EEB9-5A59-568E-1E57C78E8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17D082-6164-5706-6999-2DE41FA9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5EC-563A-4A98-AA6A-3B37F7309965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2315B1-A812-FA43-52C3-6BEEC4E2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5ADF57-F4F0-F6F3-7582-C041C03D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2A00-A6BD-48E2-A123-725EEE859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546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531909-922E-E465-5C4C-62C41C08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7F449B-4357-AC12-61DF-7445FB5F7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F3C1D6-6D47-3B19-8118-EA1F8EF57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5EC-563A-4A98-AA6A-3B37F7309965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7AB9C3-C536-4FD4-1C2B-7F103BA4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DA1B76-469E-7A58-C80A-F80EB7C3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2A00-A6BD-48E2-A123-725EEE859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69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39905A-C7A1-950F-6C9D-092AD315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993C0D-B4BE-919A-8D82-E71804829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DB4DC4-FE32-F88F-9077-CB73FCDA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5EC-563A-4A98-AA6A-3B37F7309965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93603C-BDCD-4C52-6473-34B7F57F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9E1E72-7E83-E66D-0B98-C2D1DE19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2A00-A6BD-48E2-A123-725EEE859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222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8CE559-A6DF-9136-D9BC-076EE416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1EDF3E-625C-613A-5C18-03C2FB63E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1F033F-54D2-5A21-885F-80ADC8EED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45CF99-1C43-02A9-1AF0-9A0CDBB2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5EC-563A-4A98-AA6A-3B37F7309965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3B117F0-093E-F4D5-2B96-CB2E9576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035967D-E675-BD89-36A0-8988C4E42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2A00-A6BD-48E2-A123-725EEE859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667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C3451-DE8F-3813-6A87-B44B13FE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A805E48-9021-1409-514C-AA6943A4C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20213AA-CF22-D7FC-E49B-33C944F36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FF9287-E759-6E06-DF2F-721803940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1DCAE0A-CA4C-1C84-7A3F-D89331D4C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0FD1889-622A-813A-5B2F-BCEA36B4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5EC-563A-4A98-AA6A-3B37F7309965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CC81826-E904-5693-6F62-9F4A6EF9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C2F8F73-B141-48B5-4A88-891D09754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2A00-A6BD-48E2-A123-725EEE859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99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BAC152-3708-6A99-E7BC-5A6689ABD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7FAD000-ED81-D853-0762-BA3945BA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5EC-563A-4A98-AA6A-3B37F7309965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93B9919-0346-8012-6D8D-6F42EBCC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BEE46CE-C59D-9B0A-8991-1CB1C25A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2A00-A6BD-48E2-A123-725EEE859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225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82766EF-C9B3-7923-915F-8C304B41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5EC-563A-4A98-AA6A-3B37F7309965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413E8FC-E54B-A89F-3D4D-5882C7E2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DF53821-CA12-01E0-700E-E7935AE7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2A00-A6BD-48E2-A123-725EEE859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949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6948E6-60FC-71BC-D372-0A3D6D2A8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AF52FC-F44B-A69E-7C2B-DE9B7D82C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25CA8CD-AEF8-6983-9AC7-770C95B07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B12D01A-57EC-E2B9-4A76-CA2C8D07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5EC-563A-4A98-AA6A-3B37F7309965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F00DA7-8DB4-7965-745E-25A984976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EDF0C2D-0AA9-FB1E-3237-B325913AC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2A00-A6BD-48E2-A123-725EEE859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871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6CDA6-AE91-595E-58CC-5DD5D089A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1A62F0-6A36-FC01-F232-8FCEC8D26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123343C-C153-1CF9-7B10-C3F85CC22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F7B494-43E0-BC9A-287A-2F5EEEDA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5EC-563A-4A98-AA6A-3B37F7309965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ACC110-D495-354B-746E-EEF898E0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E708F0-CCD5-9152-76AB-C41BA39C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2A00-A6BD-48E2-A123-725EEE859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705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25044BB-3E8F-851F-E166-91B7F26F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6A1C50-BF14-6AAA-613F-EFB5C1849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EF8A4E-3974-E033-4AD9-06A57534C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95EC-563A-4A98-AA6A-3B37F7309965}" type="datetimeFigureOut">
              <a:rPr lang="vi-VN" smtClean="0"/>
              <a:t>19/02/2025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A1B58C-4CA4-7FE8-29DC-CE1D0F48A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3AE81D-C670-CD4E-548C-3154983C5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D2A00-A6BD-48E2-A123-725EEE8590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396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41425F9-0C09-60AC-5338-51C1B53D2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8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2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="" xmlns:a16="http://schemas.microsoft.com/office/drawing/2014/main" id="{A43482A9-B766-1249-EB95-B86D9DFD0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535" y="1773382"/>
            <a:ext cx="8085647" cy="2303318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6B8CC9E-9A43-EEFC-EC9F-7AD7FD546384}"/>
              </a:ext>
            </a:extLst>
          </p:cNvPr>
          <p:cNvSpPr/>
          <p:nvPr/>
        </p:nvSpPr>
        <p:spPr>
          <a:xfrm>
            <a:off x="609599" y="4526935"/>
            <a:ext cx="11145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nl-NL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nl-NL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 ngợi tình yêu quê hương của tác giả qua hình ảnh mặt trời xanh và những dòng thơ tả vẻ đẹp đa dạng của rừng cọ.</a:t>
            </a:r>
            <a:endParaRPr lang="vi-VN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D8AA7F-9586-6F03-0B26-F6C44DB95E35}"/>
              </a:ext>
            </a:extLst>
          </p:cNvPr>
          <p:cNvSpPr txBox="1"/>
          <p:nvPr/>
        </p:nvSpPr>
        <p:spPr>
          <a:xfrm>
            <a:off x="86358" y="67887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60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72">
            <a:extLst>
              <a:ext uri="{FF2B5EF4-FFF2-40B4-BE49-F238E27FC236}">
                <a16:creationId xmlns="" xmlns:a16="http://schemas.microsoft.com/office/drawing/2014/main" id="{82F4AE75-83C3-D87D-E859-789632CB3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54" y="2103775"/>
            <a:ext cx="3962400" cy="990600"/>
          </a:xfrm>
          <a:prstGeom prst="horizontalScroll">
            <a:avLst>
              <a:gd name="adj" fmla="val 21731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848F694-B396-FE18-62D1-11315376B7D3}"/>
              </a:ext>
            </a:extLst>
          </p:cNvPr>
          <p:cNvSpPr txBox="1"/>
          <p:nvPr/>
        </p:nvSpPr>
        <p:spPr>
          <a:xfrm>
            <a:off x="368067" y="3429000"/>
            <a:ext cx="3769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nghe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dội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itchFamily="18" charset="0"/>
              </a:rPr>
              <a:t>gió</a:t>
            </a: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D35A061-92BC-6010-2242-EC59A355DF86}"/>
              </a:ext>
            </a:extLst>
          </p:cNvPr>
          <p:cNvSpPr txBox="1"/>
          <p:nvPr/>
        </p:nvSpPr>
        <p:spPr>
          <a:xfrm>
            <a:off x="8496531" y="3429000"/>
            <a:ext cx="37691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ấm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nở</a:t>
            </a:r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cau.</a:t>
            </a:r>
            <a:endParaRPr lang="vi-VN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D939BD1-F198-B327-F1D4-D8FEE520A15F}"/>
              </a:ext>
            </a:extLst>
          </p:cNvPr>
          <p:cNvSpPr txBox="1"/>
          <p:nvPr/>
        </p:nvSpPr>
        <p:spPr>
          <a:xfrm>
            <a:off x="4432299" y="3429000"/>
            <a:ext cx="3769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800"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r>
              <a:rPr lang="en-US"/>
              <a:t>Đã ai lên rừng cọ</a:t>
            </a:r>
          </a:p>
          <a:p>
            <a:r>
              <a:rPr lang="en-US"/>
              <a:t>Giữa một buổi trưa hè</a:t>
            </a:r>
          </a:p>
          <a:p>
            <a:r>
              <a:rPr lang="en-US"/>
              <a:t>Gối đầu lên thảm cỏ</a:t>
            </a:r>
          </a:p>
          <a:p>
            <a:r>
              <a:rPr lang="en-US"/>
              <a:t>Nhìn trời xanh, lá che.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332A81B-8E14-8856-EEB4-00291B578DFF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3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F757A3C8-0E5B-C6EF-8B2F-729112B23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"/>
            <a:ext cx="6096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C960B1D2-9EBC-BE39-3D0B-795999132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2"/>
          <a:stretch/>
        </p:blipFill>
        <p:spPr bwMode="auto">
          <a:xfrm>
            <a:off x="6095999" y="3505199"/>
            <a:ext cx="6096000" cy="33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BBB71CEB-9EF1-9D0B-B761-5C9DE2BCA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96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F566CB30-DC32-9025-2275-36FB91287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/>
          <a:stretch/>
        </p:blipFill>
        <p:spPr bwMode="auto">
          <a:xfrm>
            <a:off x="0" y="3509532"/>
            <a:ext cx="6095998" cy="333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20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0F1C6EE-D0E1-5219-F10E-C0D299719790}"/>
              </a:ext>
            </a:extLst>
          </p:cNvPr>
          <p:cNvSpPr txBox="1"/>
          <p:nvPr/>
        </p:nvSpPr>
        <p:spPr>
          <a:xfrm>
            <a:off x="447278" y="1666845"/>
            <a:ext cx="3256404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nghe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thác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dội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về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ào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ào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trận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endParaRPr lang="en-US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trưa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hè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Gối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thảm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cỏ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 che.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ấm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Thổi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nở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itchFamily="18" charset="0"/>
              </a:rPr>
              <a:t>hoa</a:t>
            </a:r>
            <a:r>
              <a:rPr lang="en-US" sz="2400">
                <a:latin typeface="Times New Roman" panose="02020603050405020304" pitchFamily="18" charset="0"/>
                <a:cs typeface="Times New Roman" pitchFamily="18" charset="0"/>
              </a:rPr>
              <a:t> cau.</a:t>
            </a:r>
            <a:endParaRPr lang="vi-V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F012C3-09EE-F8F5-F90B-D97FF228BD83}"/>
              </a:ext>
            </a:extLst>
          </p:cNvPr>
          <p:cNvSpPr txBox="1"/>
          <p:nvPr/>
        </p:nvSpPr>
        <p:spPr>
          <a:xfrm>
            <a:off x="4049360" y="1650950"/>
            <a:ext cx="3084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sớm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tươi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xoè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nắng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hệt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6978EB-B299-C206-6D90-710F0D5855EB}"/>
              </a:ext>
            </a:extLst>
          </p:cNvPr>
          <p:cNvSpPr txBox="1"/>
          <p:nvPr/>
        </p:nvSpPr>
        <p:spPr>
          <a:xfrm>
            <a:off x="4053367" y="3378308"/>
            <a:ext cx="30764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cọ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!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ngời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ngời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gọi</a:t>
            </a:r>
            <a:endParaRPr lang="en-US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B7C79FD-7970-DCCE-7321-CE4A601024E8}"/>
              </a:ext>
            </a:extLst>
          </p:cNvPr>
          <p:cNvSpPr txBox="1"/>
          <p:nvPr/>
        </p:nvSpPr>
        <p:spPr>
          <a:xfrm>
            <a:off x="6002090" y="5006995"/>
            <a:ext cx="225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Viết Bình</a:t>
            </a:r>
            <a:endParaRPr lang="vi-VN" sz="2000" b="1" i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342B634-3058-F345-3B48-34618D7D0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1604" y="2997200"/>
            <a:ext cx="3998586" cy="371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704B9D-3469-052F-BD86-399376C271C0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da_co_ai_lang_nghetieng_mua_trong_rung_co_nhu_f2f76e72-bde6-4e0a-8f63-4d65cb805cc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02920" y="7585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5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ây%20c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908800" cy="515543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2140527" y="5512435"/>
            <a:ext cx="7910945" cy="685800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Cọ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thuộc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họ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dừa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lá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to,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quạt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1026" name="Picture 2" descr="Cây Cọ Mỹ | Cây Xanh Đẹp">
            <a:extLst>
              <a:ext uri="{FF2B5EF4-FFF2-40B4-BE49-F238E27FC236}">
                <a16:creationId xmlns="" xmlns:a16="http://schemas.microsoft.com/office/drawing/2014/main" id="{40D8635F-4FDC-848F-08DE-510EFD148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" r="1305" b="9481"/>
          <a:stretch/>
        </p:blipFill>
        <p:spPr bwMode="auto">
          <a:xfrm>
            <a:off x="6949440" y="0"/>
            <a:ext cx="5242560" cy="515543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6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thoáng hương cau mang quê nhà vào lòng phố thị">
            <a:extLst>
              <a:ext uri="{FF2B5EF4-FFF2-40B4-BE49-F238E27FC236}">
                <a16:creationId xmlns="" xmlns:a16="http://schemas.microsoft.com/office/drawing/2014/main" id="{577566C7-AD2A-F586-D991-004648D3A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32"/>
          <a:stretch/>
        </p:blipFill>
        <p:spPr bwMode="auto">
          <a:xfrm>
            <a:off x="6380480" y="0"/>
            <a:ext cx="5801360" cy="51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hlinkClick r:id="rId3" action="ppaction://hlinksldjump"/>
            <a:extLst>
              <a:ext uri="{FF2B5EF4-FFF2-40B4-BE49-F238E27FC236}">
                <a16:creationId xmlns="" xmlns:a16="http://schemas.microsoft.com/office/drawing/2014/main" id="{E8CD2AA9-2B4E-ABD4-AC8C-E85A17B823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32000" y="5440680"/>
            <a:ext cx="8128000" cy="685800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Hoa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99"/>
                </a:solidFill>
                <a:latin typeface="Times New Roman" pitchFamily="18" charset="0"/>
              </a:rPr>
              <a:t>cau</a:t>
            </a:r>
            <a:r>
              <a:rPr lang="en-US" sz="3200" b="1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hoa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cây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cau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màu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vàng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nhạt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2050" name="Picture 2" descr="CÂY CAU ĂN TRẦU TRỒNG ĐƯỢC Ở VÙNG NÀO? – CÂY ĂN TRÁI">
            <a:extLst>
              <a:ext uri="{FF2B5EF4-FFF2-40B4-BE49-F238E27FC236}">
                <a16:creationId xmlns="" xmlns:a16="http://schemas.microsoft.com/office/drawing/2014/main" id="{C612A9B9-3DF0-1CAC-9526-E0A97B68DA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b="18222"/>
          <a:stretch/>
        </p:blipFill>
        <p:spPr bwMode="auto">
          <a:xfrm>
            <a:off x="0" y="0"/>
            <a:ext cx="6366565" cy="51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golfvant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31" y="1571655"/>
            <a:ext cx="9753138" cy="5143441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88422" y="1228755"/>
            <a:ext cx="1828800" cy="685800"/>
          </a:xfrm>
          <a:prstGeom prst="roundRect">
            <a:avLst>
              <a:gd name="adj" fmla="val 10889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en-US" sz="3200" b="1" i="1" dirty="0" err="1">
                <a:latin typeface="Times New Roman" pitchFamily="18" charset="0"/>
              </a:rPr>
              <a:t>Thảm</a:t>
            </a:r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</a:rPr>
              <a:t>cỏ</a:t>
            </a:r>
            <a:endParaRPr lang="en-US" sz="3200" b="1" i="1" dirty="0"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F8DCF3B-A5E0-F0B9-E76A-2D4835019D5F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4737121-FD1D-B7B9-6193-95699DD83280}"/>
              </a:ext>
            </a:extLst>
          </p:cNvPr>
          <p:cNvSpPr txBox="1"/>
          <p:nvPr/>
        </p:nvSpPr>
        <p:spPr>
          <a:xfrm>
            <a:off x="162914" y="1508105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6FF2F0-E029-457E-D934-139F891A8869}"/>
              </a:ext>
            </a:extLst>
          </p:cNvPr>
          <p:cNvSpPr txBox="1"/>
          <p:nvPr/>
        </p:nvSpPr>
        <p:spPr>
          <a:xfrm>
            <a:off x="2656546" y="2976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57F959-1A1D-4651-F831-8AAEF001EBDF}"/>
              </a:ext>
            </a:extLst>
          </p:cNvPr>
          <p:cNvSpPr txBox="1"/>
          <p:nvPr/>
        </p:nvSpPr>
        <p:spPr>
          <a:xfrm>
            <a:off x="413573" y="2817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AutoShape 6">
            <a:extLst>
              <a:ext uri="{FF2B5EF4-FFF2-40B4-BE49-F238E27FC236}">
                <a16:creationId xmlns="" xmlns:a16="http://schemas.microsoft.com/office/drawing/2014/main" id="{76A58F45-6BF7-8CC9-03FA-B1142F24A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274" y="2836889"/>
            <a:ext cx="8978900" cy="64770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- So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thác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dội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tiếng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thổi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4D03E2E-C364-D23D-A603-2BDAF576D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274" y="3726404"/>
            <a:ext cx="381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AC4CDE3-C0F6-8718-5572-29A600FBCA53}"/>
              </a:ext>
            </a:extLst>
          </p:cNvPr>
          <p:cNvSpPr/>
          <p:nvPr/>
        </p:nvSpPr>
        <p:spPr>
          <a:xfrm>
            <a:off x="162914" y="20928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err="1">
                <a:latin typeface="Times New Roman" pitchFamily="18" charset="0"/>
              </a:rPr>
              <a:t>Câu</a:t>
            </a:r>
            <a:r>
              <a:rPr lang="en-US" sz="2800" b="1" i="1" u="sng">
                <a:latin typeface="Times New Roman" pitchFamily="18" charset="0"/>
              </a:rPr>
              <a:t> 1</a:t>
            </a:r>
            <a:r>
              <a:rPr lang="en-US" sz="2800" i="1">
                <a:latin typeface="Times New Roman" pitchFamily="18" charset="0"/>
              </a:rPr>
              <a:t>: </a:t>
            </a:r>
            <a:r>
              <a:rPr lang="en-US" sz="2800" i="1" dirty="0" err="1">
                <a:latin typeface="Times New Roman" pitchFamily="18" charset="0"/>
              </a:rPr>
              <a:t>Tiếng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mưa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trong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rừng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cọ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được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tả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như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thế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nào</a:t>
            </a:r>
            <a:r>
              <a:rPr lang="en-US" sz="2800" i="1" dirty="0">
                <a:latin typeface="Times New Roman" pitchFamily="18" charset="0"/>
              </a:rPr>
              <a:t> ?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5B70505-DD64-71FC-848F-BB1361ABDFF9}"/>
              </a:ext>
            </a:extLst>
          </p:cNvPr>
          <p:cNvCxnSpPr/>
          <p:nvPr/>
        </p:nvCxnSpPr>
        <p:spPr>
          <a:xfrm>
            <a:off x="2169514" y="5046858"/>
            <a:ext cx="236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67EE5DB6-A081-B78B-C10C-F9EB4047F5D5}"/>
              </a:ext>
            </a:extLst>
          </p:cNvPr>
          <p:cNvCxnSpPr/>
          <p:nvPr/>
        </p:nvCxnSpPr>
        <p:spPr>
          <a:xfrm>
            <a:off x="2159354" y="5471384"/>
            <a:ext cx="1905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Thác nước đẹp nhất hồ Ba Bể, khám phá điểm du lịch mới thác Tát Mạ">
            <a:extLst>
              <a:ext uri="{FF2B5EF4-FFF2-40B4-BE49-F238E27FC236}">
                <a16:creationId xmlns="" xmlns:a16="http://schemas.microsoft.com/office/drawing/2014/main" id="{B7B19ED0-5DB7-D780-BFF7-6BFFB815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40" y="370537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8E6AA9-19AE-DA72-FE76-7D3A59494A83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4737121-FD1D-B7B9-6193-95699DD83280}"/>
              </a:ext>
            </a:extLst>
          </p:cNvPr>
          <p:cNvSpPr txBox="1"/>
          <p:nvPr/>
        </p:nvSpPr>
        <p:spPr>
          <a:xfrm>
            <a:off x="162914" y="1508105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6FF2F0-E029-457E-D934-139F891A8869}"/>
              </a:ext>
            </a:extLst>
          </p:cNvPr>
          <p:cNvSpPr txBox="1"/>
          <p:nvPr/>
        </p:nvSpPr>
        <p:spPr>
          <a:xfrm>
            <a:off x="2656546" y="2976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57F959-1A1D-4651-F831-8AAEF001EBDF}"/>
              </a:ext>
            </a:extLst>
          </p:cNvPr>
          <p:cNvSpPr txBox="1"/>
          <p:nvPr/>
        </p:nvSpPr>
        <p:spPr>
          <a:xfrm>
            <a:off x="413573" y="2817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3" name="AutoShape 4">
            <a:extLst>
              <a:ext uri="{FF2B5EF4-FFF2-40B4-BE49-F238E27FC236}">
                <a16:creationId xmlns="" xmlns:a16="http://schemas.microsoft.com/office/drawing/2014/main" id="{9F32D5A0-50A8-BEF4-25CB-DFF7DA3A1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" y="3811521"/>
            <a:ext cx="7300117" cy="1094390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/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thấy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kẽ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87B8A6-517A-640A-9206-FEFA524FE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" y="209288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57AF49-F8C4-198A-AF8F-AA594029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34" y="5029108"/>
            <a:ext cx="373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cọ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cỏ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77C74D8-2AD6-BA6E-1461-15AF755E1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" y="2523260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E74E0CF-11C5-E851-3130-55043CA9487B}"/>
              </a:ext>
            </a:extLst>
          </p:cNvPr>
          <p:cNvSpPr/>
          <p:nvPr/>
        </p:nvSpPr>
        <p:spPr>
          <a:xfrm>
            <a:off x="281940" y="3081350"/>
            <a:ext cx="7346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i="1" u="sng" dirty="0" err="1">
                <a:latin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</a:rPr>
              <a:t> 2</a:t>
            </a:r>
            <a:r>
              <a:rPr lang="en-US" sz="2800" i="1" dirty="0">
                <a:latin typeface="Times New Roman" pitchFamily="18" charset="0"/>
              </a:rPr>
              <a:t> : </a:t>
            </a:r>
            <a:r>
              <a:rPr lang="en-US" sz="2800" i="1" dirty="0" err="1">
                <a:latin typeface="Times New Roman" pitchFamily="18" charset="0"/>
              </a:rPr>
              <a:t>Buổi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trưa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mùa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hè</a:t>
            </a:r>
            <a:r>
              <a:rPr lang="en-US" sz="2800" i="1" dirty="0">
                <a:latin typeface="Times New Roman" pitchFamily="18" charset="0"/>
              </a:rPr>
              <a:t> ở </a:t>
            </a:r>
            <a:r>
              <a:rPr lang="en-US" sz="2800" i="1" dirty="0" err="1">
                <a:latin typeface="Times New Roman" pitchFamily="18" charset="0"/>
              </a:rPr>
              <a:t>rừng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cọ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có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gì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thú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vị</a:t>
            </a:r>
            <a:r>
              <a:rPr lang="en-US" sz="2800" i="1" dirty="0">
                <a:latin typeface="Times New Roman" pitchFamily="18" charset="0"/>
              </a:rPr>
              <a:t> 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CA90379-7F31-195C-E8D3-A2118FD00729}"/>
              </a:ext>
            </a:extLst>
          </p:cNvPr>
          <p:cNvCxnSpPr>
            <a:cxnSpLocks/>
          </p:cNvCxnSpPr>
          <p:nvPr/>
        </p:nvCxnSpPr>
        <p:spPr>
          <a:xfrm>
            <a:off x="2154905" y="5813938"/>
            <a:ext cx="8324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F19C1A5-C324-98C2-9579-E6C30EB39904}"/>
              </a:ext>
            </a:extLst>
          </p:cNvPr>
          <p:cNvCxnSpPr>
            <a:cxnSpLocks/>
          </p:cNvCxnSpPr>
          <p:nvPr/>
        </p:nvCxnSpPr>
        <p:spPr>
          <a:xfrm>
            <a:off x="955394" y="6547968"/>
            <a:ext cx="10947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Rừng cọ - HỘI KỶ LỤC GIA VIỆT NAM - TỔ CHỨC KỶ LỤC VIỆT NAM(VIETKINGS)">
            <a:extLst>
              <a:ext uri="{FF2B5EF4-FFF2-40B4-BE49-F238E27FC236}">
                <a16:creationId xmlns="" xmlns:a16="http://schemas.microsoft.com/office/drawing/2014/main" id="{C31B1908-715E-56B8-D77F-953330C1E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823" y="3736671"/>
            <a:ext cx="4563177" cy="3044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834B8C-9DD6-48E1-764E-6C58B533A7E3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4737121-FD1D-B7B9-6193-95699DD83280}"/>
              </a:ext>
            </a:extLst>
          </p:cNvPr>
          <p:cNvSpPr txBox="1"/>
          <p:nvPr/>
        </p:nvSpPr>
        <p:spPr>
          <a:xfrm>
            <a:off x="162914" y="1508105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6FF2F0-E029-457E-D934-139F891A8869}"/>
              </a:ext>
            </a:extLst>
          </p:cNvPr>
          <p:cNvSpPr txBox="1"/>
          <p:nvPr/>
        </p:nvSpPr>
        <p:spPr>
          <a:xfrm>
            <a:off x="2656546" y="2976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57F959-1A1D-4651-F831-8AAEF001EBDF}"/>
              </a:ext>
            </a:extLst>
          </p:cNvPr>
          <p:cNvSpPr txBox="1"/>
          <p:nvPr/>
        </p:nvSpPr>
        <p:spPr>
          <a:xfrm>
            <a:off x="413573" y="2817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3" name="AutoShape 4">
            <a:extLst>
              <a:ext uri="{FF2B5EF4-FFF2-40B4-BE49-F238E27FC236}">
                <a16:creationId xmlns="" xmlns:a16="http://schemas.microsoft.com/office/drawing/2014/main" id="{E32CBD7A-0FF2-F9E8-9252-B300E5B4C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962" y="3111236"/>
            <a:ext cx="6754844" cy="1295399"/>
          </a:xfrm>
          <a:prstGeom prst="flowChartAlternateProcess">
            <a:avLst/>
          </a:prstGeom>
          <a:solidFill>
            <a:srgbClr val="FFFF99"/>
          </a:solidFill>
          <a:ln w="28575" algn="ctr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en-US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xòe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các</a:t>
            </a:r>
          </a:p>
          <a:p>
            <a:pPr marL="342900" indent="-342900"/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tia nắng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9090C41-7A12-9312-7520-4353D9CBC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80" y="2880613"/>
            <a:ext cx="4897120" cy="396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2">
            <a:hlinkClick r:id="rId3" action="ppaction://hlinksldjump"/>
            <a:extLst>
              <a:ext uri="{FF2B5EF4-FFF2-40B4-BE49-F238E27FC236}">
                <a16:creationId xmlns="" xmlns:a16="http://schemas.microsoft.com/office/drawing/2014/main" id="{1706642E-BA07-654E-0A50-F16DE392A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760" y="2976073"/>
            <a:ext cx="10668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21CA2B-8D9B-EFFA-BF23-EE173BB1B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840" y="4700703"/>
            <a:ext cx="35422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xoè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19868EC-7B06-D2F9-F73F-969AE04B4409}"/>
              </a:ext>
            </a:extLst>
          </p:cNvPr>
          <p:cNvSpPr/>
          <p:nvPr/>
        </p:nvSpPr>
        <p:spPr>
          <a:xfrm>
            <a:off x="152400" y="2139939"/>
            <a:ext cx="8991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83241C5-6CFD-84C8-1027-FC09B457FDB2}"/>
              </a:ext>
            </a:extLst>
          </p:cNvPr>
          <p:cNvCxnSpPr>
            <a:cxnSpLocks/>
          </p:cNvCxnSpPr>
          <p:nvPr/>
        </p:nvCxnSpPr>
        <p:spPr>
          <a:xfrm>
            <a:off x="2781778" y="5831129"/>
            <a:ext cx="2150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310E3C4-9738-A0F0-4488-041D69B5C434}"/>
              </a:ext>
            </a:extLst>
          </p:cNvPr>
          <p:cNvSpPr txBox="1"/>
          <p:nvPr/>
        </p:nvSpPr>
        <p:spPr>
          <a:xfrm>
            <a:off x="0" y="0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4737121-FD1D-B7B9-6193-95699DD83280}"/>
              </a:ext>
            </a:extLst>
          </p:cNvPr>
          <p:cNvSpPr txBox="1"/>
          <p:nvPr/>
        </p:nvSpPr>
        <p:spPr>
          <a:xfrm>
            <a:off x="162914" y="1508105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86FF2F0-E029-457E-D934-139F891A8869}"/>
              </a:ext>
            </a:extLst>
          </p:cNvPr>
          <p:cNvSpPr txBox="1"/>
          <p:nvPr/>
        </p:nvSpPr>
        <p:spPr>
          <a:xfrm>
            <a:off x="2656546" y="29760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557F959-1A1D-4651-F831-8AAEF001EBDF}"/>
              </a:ext>
            </a:extLst>
          </p:cNvPr>
          <p:cNvSpPr txBox="1"/>
          <p:nvPr/>
        </p:nvSpPr>
        <p:spPr>
          <a:xfrm>
            <a:off x="413573" y="2817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19868EC-7B06-D2F9-F73F-969AE04B4409}"/>
              </a:ext>
            </a:extLst>
          </p:cNvPr>
          <p:cNvSpPr/>
          <p:nvPr/>
        </p:nvSpPr>
        <p:spPr>
          <a:xfrm>
            <a:off x="152400" y="2139939"/>
            <a:ext cx="11744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: Vẻ đẹp của cây cọ được tác giả cảm nhận bằng những giác quan nào 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2189C6-3BE7-54B2-428F-2B994D410616}"/>
              </a:ext>
            </a:extLst>
          </p:cNvPr>
          <p:cNvSpPr txBox="1"/>
          <p:nvPr/>
        </p:nvSpPr>
        <p:spPr>
          <a:xfrm>
            <a:off x="162914" y="2801273"/>
            <a:ext cx="8839199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i="1" dirty="0">
                <a:solidFill>
                  <a:srgbClr val="0070C0"/>
                </a:solidFill>
                <a:effectLst/>
                <a:latin typeface="+mj-lt"/>
              </a:rPr>
              <a:t>* </a:t>
            </a:r>
            <a:r>
              <a:rPr lang="vi-VN" sz="2800" b="1" i="1" dirty="0">
                <a:solidFill>
                  <a:srgbClr val="0070C0"/>
                </a:solidFill>
                <a:effectLst/>
                <a:latin typeface="+mj-lt"/>
              </a:rPr>
              <a:t>Tác giả đã cảm nhận vẻ đẹp của rừng cọ bằng nhiều giác quan khác nhau:</a:t>
            </a:r>
          </a:p>
          <a:p>
            <a:pPr algn="just">
              <a:spcBef>
                <a:spcPts val="600"/>
              </a:spcBef>
            </a:pP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Thính giác (tai): Nghe tiếng mưa trong rừng cọ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>
              <a:spcBef>
                <a:spcPts val="600"/>
              </a:spcBef>
            </a:pP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Thị giác (mắt): Ngắm nhìn vẻ đẹp của rừng cọ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37216A-67C6-D9A1-853A-3BDC273DEFD3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F4AF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608</Words>
  <Application>Microsoft Office PowerPoint</Application>
  <PresentationFormat>Custom</PresentationFormat>
  <Paragraphs>90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Le Uyen Phuong</dc:creator>
  <cp:lastModifiedBy>PC</cp:lastModifiedBy>
  <cp:revision>25</cp:revision>
  <dcterms:created xsi:type="dcterms:W3CDTF">2023-06-23T09:50:22Z</dcterms:created>
  <dcterms:modified xsi:type="dcterms:W3CDTF">2025-02-19T13:19:45Z</dcterms:modified>
</cp:coreProperties>
</file>