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0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8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8A466C9-E52E-469E-A176-2B4220D2849B}" type="slidenum">
              <a:rPr lang="en-US" altLang="en-US" sz="1200" b="0">
                <a:solidFill>
                  <a:prstClr val="black"/>
                </a:solidFill>
                <a:latin typeface="Arial" charset="0"/>
              </a:rPr>
              <a:pPr/>
              <a:t>19</a:t>
            </a:fld>
            <a:endParaRPr lang="en-US" alt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2385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9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0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02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42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8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43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75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vi-VN" smtClean="0">
                <a:solidFill>
                  <a:prstClr val="black"/>
                </a:solidFill>
              </a:rPr>
              <a:t>Đinh Thị Lan Phương - "Biện pháp: Thực hiện tốt tiết sinh hoạt chủ nhiệm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9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1FF3-8A89-47B5-835D-16076AD1B09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72EAC-97C2-4147-94D9-1217559791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3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4997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570" tIns="60770" rIns="121570" bIns="60770"/>
          <a:lstStyle/>
          <a:p>
            <a:pPr defTabSz="913810">
              <a:defRPr/>
            </a:pPr>
            <a:endParaRPr lang="en-US" sz="2400">
              <a:solidFill>
                <a:prstClr val="black"/>
              </a:solidFill>
              <a:cs typeface="Arial" pitchFamily="34" charset="0"/>
              <a:sym typeface="Arial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4" y="4853598"/>
            <a:ext cx="112776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4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3200">
                <a:solidFill>
                  <a:schemeClr val="tx2">
                    <a:shade val="75000"/>
                  </a:schemeClr>
                </a:solidFill>
              </a:defRPr>
            </a:lvl1pPr>
            <a:lvl2pPr marL="607783" indent="0" algn="ctr">
              <a:buNone/>
            </a:lvl2pPr>
            <a:lvl3pPr marL="1215616" indent="0" algn="ctr">
              <a:buNone/>
            </a:lvl3pPr>
            <a:lvl4pPr marL="1823418" indent="0" algn="ctr">
              <a:buNone/>
            </a:lvl4pPr>
            <a:lvl5pPr marL="2431238" indent="0" algn="ctr">
              <a:buNone/>
            </a:lvl5pPr>
            <a:lvl6pPr marL="3039025" indent="0" algn="ctr">
              <a:buNone/>
            </a:lvl6pPr>
            <a:lvl7pPr marL="3646807" indent="0" algn="ctr">
              <a:buNone/>
            </a:lvl7pPr>
            <a:lvl8pPr marL="4254642" indent="0" algn="ctr">
              <a:buNone/>
            </a:lvl8pPr>
            <a:lvl9pPr marL="4862448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45" y="6475421"/>
            <a:ext cx="1011767" cy="247651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DAC8AA8-BC4A-405B-B1AE-1B3974EC520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0102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5D2D58CB-F94B-D2D8-7977-78F35B3E759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6" y="1238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e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audio" Target="Thuong-qua-viet-nam.mid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Relationship Id="rId9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8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4" y="44670"/>
            <a:ext cx="2209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30657" y="-42862"/>
            <a:ext cx="18002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1012" y="4382294"/>
            <a:ext cx="29718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00470" y="3962400"/>
            <a:ext cx="20923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ave 9"/>
          <p:cNvSpPr/>
          <p:nvPr/>
        </p:nvSpPr>
        <p:spPr>
          <a:xfrm>
            <a:off x="2034449" y="1484052"/>
            <a:ext cx="8026266" cy="2604138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u="sng" spc="50" dirty="0" err="1" smtClean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spc="50" dirty="0" smtClean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spc="50" dirty="0" err="1" smtClean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u="sng" spc="50" dirty="0" smtClean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800" u="sng" dirty="0" smtClean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LTVC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54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05458" y="3984195"/>
            <a:ext cx="4992124" cy="23482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smtClean="0">
                <a:solidFill>
                  <a:srgbClr val="002060"/>
                </a:solidFill>
              </a:rPr>
              <a:t>: </a:t>
            </a:r>
            <a:r>
              <a:rPr lang="en-US" sz="2800" b="1" i="1" smtClean="0">
                <a:solidFill>
                  <a:srgbClr val="002060"/>
                </a:solidFill>
                <a:latin typeface="HP001 5H" panose="020B0603050302020204" pitchFamily="34" charset="0"/>
              </a:rPr>
              <a:t>Đỗ Thị Tuyết</a:t>
            </a:r>
            <a:endParaRPr lang="en-US" sz="2800" b="1" i="1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14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027">
            <a:off x="3167034" y="4404928"/>
            <a:ext cx="1074369" cy="136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323">
            <a:off x="2817824" y="4412756"/>
            <a:ext cx="892934" cy="13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360">
            <a:off x="3519095" y="4557762"/>
            <a:ext cx="892934" cy="131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441">
            <a:off x="2672402" y="4319800"/>
            <a:ext cx="892934" cy="113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5067">
            <a:off x="3842778" y="4679894"/>
            <a:ext cx="892934" cy="129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4525">
            <a:off x="2407230" y="4475796"/>
            <a:ext cx="892934" cy="111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4525">
            <a:off x="2025975" y="4618329"/>
            <a:ext cx="892934" cy="113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4573">
            <a:off x="1745291" y="4692836"/>
            <a:ext cx="892934" cy="113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08729">
            <a:off x="1833444" y="5110246"/>
            <a:ext cx="892934" cy="107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027">
            <a:off x="2751043" y="4954438"/>
            <a:ext cx="892934" cy="65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7250" y="660509"/>
            <a:ext cx="5978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BẮC HƯNG</a:t>
            </a:r>
            <a:endParaRPr lang="en-US" sz="2800" b="1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2727" y="152020"/>
            <a:ext cx="4930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PGD&amp;ĐT HUYỆN TIÊN LÃNG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027">
            <a:off x="10443557" y="1186959"/>
            <a:ext cx="1074369" cy="123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323">
            <a:off x="10078488" y="1188306"/>
            <a:ext cx="892934" cy="123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360">
            <a:off x="10779730" y="1299084"/>
            <a:ext cx="810482" cy="131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441">
            <a:off x="9907665" y="1094317"/>
            <a:ext cx="892934" cy="102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5067">
            <a:off x="10987884" y="1517703"/>
            <a:ext cx="810482" cy="129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4525">
            <a:off x="9636000" y="1252028"/>
            <a:ext cx="892934" cy="101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4525">
            <a:off x="9238599" y="1403224"/>
            <a:ext cx="892934" cy="102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4573">
            <a:off x="8949452" y="1486196"/>
            <a:ext cx="892934" cy="102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08729">
            <a:off x="9137257" y="1846515"/>
            <a:ext cx="810482" cy="107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6" descr="Hinh d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027">
            <a:off x="10096548" y="1761451"/>
            <a:ext cx="892934" cy="59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7" descr="FIREWRK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6" y="766451"/>
            <a:ext cx="38608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6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8916" y="2583699"/>
            <a:ext cx="4774016" cy="62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8"/>
          <a:stretch/>
        </p:blipFill>
        <p:spPr bwMode="auto">
          <a:xfrm>
            <a:off x="408516" y="1418893"/>
            <a:ext cx="11541745" cy="99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93657" y="2412124"/>
          <a:ext cx="11541744" cy="4193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0426"/>
                <a:gridCol w="8141318"/>
              </a:tblGrid>
              <a:tr h="209681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ruộm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nồng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sẫm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rực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mướt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um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tùm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40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baseline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4000" b="1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nhỏ.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20968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0" b="1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000" b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thoăn</a:t>
                      </a:r>
                      <a:r>
                        <a:rPr lang="en-US" sz="40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thoắt</a:t>
                      </a:r>
                      <a:r>
                        <a:rPr lang="en-US" sz="40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nhè</a:t>
                      </a:r>
                      <a:r>
                        <a:rPr lang="en-US" sz="40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40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baseline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4000" b="1" baseline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rãi, cao, kín đáo.</a:t>
                      </a:r>
                      <a:endParaRPr lang="en-US" sz="4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1" t="53570" b="19509"/>
          <a:stretch/>
        </p:blipFill>
        <p:spPr bwMode="auto">
          <a:xfrm>
            <a:off x="510117" y="4619297"/>
            <a:ext cx="3247695" cy="186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1" t="20091" b="52821"/>
          <a:stretch/>
        </p:blipFill>
        <p:spPr bwMode="auto">
          <a:xfrm>
            <a:off x="510117" y="2523685"/>
            <a:ext cx="3247695" cy="189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79686" y="98130"/>
            <a:ext cx="6601042" cy="11491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Việt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từ và 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8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8916" y="2583699"/>
            <a:ext cx="4774016" cy="62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7" y="1902627"/>
            <a:ext cx="11263221" cy="202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9686" y="98130"/>
            <a:ext cx="6232553" cy="1320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Việt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từ và 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2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418" name="Group 10"/>
          <p:cNvGrpSpPr>
            <a:grpSpLocks/>
          </p:cNvGrpSpPr>
          <p:nvPr/>
        </p:nvGrpSpPr>
        <p:grpSpPr bwMode="auto">
          <a:xfrm>
            <a:off x="1085851" y="102911"/>
            <a:ext cx="9738360" cy="5817871"/>
            <a:chOff x="1008" y="816"/>
            <a:chExt cx="4032" cy="2544"/>
          </a:xfrm>
        </p:grpSpPr>
        <p:pic>
          <p:nvPicPr>
            <p:cNvPr id="1884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816"/>
              <a:ext cx="4032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5" name="Rectangle 9"/>
            <p:cNvSpPr>
              <a:spLocks noChangeArrowheads="1"/>
            </p:cNvSpPr>
            <p:nvPr/>
          </p:nvSpPr>
          <p:spPr bwMode="auto">
            <a:xfrm>
              <a:off x="1977" y="1178"/>
              <a:ext cx="903" cy="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defTabSz="12183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FF0000"/>
                  </a:solidFill>
                  <a:sym typeface="Arial"/>
                </a:rPr>
                <a:t/>
              </a:r>
              <a:br>
                <a:rPr lang="en-US" sz="2000" b="1" dirty="0">
                  <a:solidFill>
                    <a:srgbClr val="FF0000"/>
                  </a:solidFill>
                  <a:sym typeface="Arial"/>
                </a:rPr>
              </a:b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Hoạt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algn="ctr" defTabSz="12183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động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algn="ctr" defTabSz="12183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thực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algn="ctr" defTabSz="12183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hành</a:t>
              </a:r>
              <a:endPara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88419" name="Picture 136" descr="arrow0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465">
            <a:off x="5033963" y="725488"/>
            <a:ext cx="167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Picture 11" descr="Bauernbar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264" y="5806476"/>
            <a:ext cx="12192000" cy="819509"/>
          </a:xfrm>
        </p:spPr>
      </p:pic>
      <p:pic>
        <p:nvPicPr>
          <p:cNvPr id="188421" name="Picture 19" descr="200709100131479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72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20" descr="200709100131479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-228600"/>
            <a:ext cx="172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48" y="1093471"/>
            <a:ext cx="2707005" cy="318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3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8916" y="2583699"/>
            <a:ext cx="4774016" cy="62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1529255"/>
            <a:ext cx="11401754" cy="212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8517" y="3686687"/>
            <a:ext cx="114313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sáng của em hôm nay có món xôi gấc óng ả thơm lừng mùi gấc chín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quần áo em thích trong cửa hàng đó có cái giá quá đắt đỏ</a:t>
            </a:r>
            <a:r>
              <a:rPr lang="vi-VN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giờ sinh hoạt lớp 4A, các bạn đang bàn luận xôn xao về chủ đề cô vừa mới đưa ra.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9686" y="98130"/>
            <a:ext cx="5297213" cy="1320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Việt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từ và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câu: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6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8916" y="2583699"/>
            <a:ext cx="4774016" cy="62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6" y="1508357"/>
            <a:ext cx="11670761" cy="487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9686" y="98130"/>
            <a:ext cx="6205257" cy="1320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Việt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từ và 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6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EJ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itle 1"/>
          <p:cNvSpPr>
            <a:spLocks noGrp="1"/>
          </p:cNvSpPr>
          <p:nvPr>
            <p:ph type="title"/>
          </p:nvPr>
        </p:nvSpPr>
        <p:spPr>
          <a:xfrm>
            <a:off x="1219200" y="2438400"/>
            <a:ext cx="10668000" cy="3505200"/>
          </a:xfrm>
        </p:spPr>
        <p:txBody>
          <a:bodyPr/>
          <a:lstStyle/>
          <a:p>
            <a:endParaRPr lang="en-US" sz="31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hi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2362200"/>
            <a:ext cx="975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100395" y="2720978"/>
            <a:ext cx="5981700" cy="255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718" rIns="91378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8480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Hoạt</a:t>
            </a:r>
            <a:r>
              <a:rPr lang="en-US" alt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 </a:t>
            </a: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động</a:t>
            </a:r>
            <a:r>
              <a:rPr lang="en-US" alt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 </a:t>
            </a: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vận</a:t>
            </a:r>
            <a:r>
              <a:rPr lang="en-US" alt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 </a:t>
            </a:r>
            <a:r>
              <a:rPr lang="en-US" altLang="en-US" sz="8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itchFamily="34" charset="0"/>
                <a:sym typeface="Arial"/>
              </a:rPr>
              <a:t>dụng</a:t>
            </a:r>
            <a:endParaRPr lang="en-US" altLang="en-US" sz="8000" b="1" dirty="0">
              <a:solidFill>
                <a:srgbClr val="0000FF"/>
              </a:solidFill>
              <a:latin typeface="Times New Roman" panose="02020603050405020304" pitchFamily="18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95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23" y="-246122"/>
            <a:ext cx="245908" cy="4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33" tIns="60865" rIns="121733" bIns="60865" anchor="ctr">
            <a:spAutoFit/>
          </a:bodyPr>
          <a:lstStyle/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23" y="-274698"/>
            <a:ext cx="245908" cy="4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33" tIns="60865" rIns="121733" bIns="60865" anchor="ctr">
            <a:spAutoFit/>
          </a:bodyPr>
          <a:lstStyle/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23" y="2954325"/>
            <a:ext cx="245908" cy="4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33" tIns="60865" rIns="121733" bIns="60865" anchor="ctr">
            <a:spAutoFit/>
          </a:bodyPr>
          <a:lstStyle/>
          <a:p>
            <a:pPr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1461498" y="2824368"/>
            <a:ext cx="10583357" cy="67691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7158" name="Text Box 7"/>
          <p:cNvSpPr txBox="1">
            <a:spLocks noChangeArrowheads="1"/>
          </p:cNvSpPr>
          <p:nvPr/>
        </p:nvSpPr>
        <p:spPr bwMode="auto">
          <a:xfrm>
            <a:off x="0" y="3200424"/>
            <a:ext cx="3149600" cy="123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1625600" y="3785611"/>
            <a:ext cx="10229851" cy="67691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/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1625600" y="4763607"/>
            <a:ext cx="10229851" cy="676917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51" name="Picture 11" descr="dong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3" y="5562600"/>
            <a:ext cx="14012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2032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1</a:t>
            </a:r>
          </a:p>
        </p:txBody>
      </p:sp>
      <p:sp>
        <p:nvSpPr>
          <p:cNvPr id="215054" name="Rectangle 14"/>
          <p:cNvSpPr>
            <a:spLocks noChangeArrowheads="1"/>
          </p:cNvSpPr>
          <p:nvPr/>
        </p:nvSpPr>
        <p:spPr bwMode="auto">
          <a:xfrm>
            <a:off x="3149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2</a:t>
            </a:r>
          </a:p>
        </p:txBody>
      </p:sp>
      <p:sp>
        <p:nvSpPr>
          <p:cNvPr id="215055" name="Rectangle 15"/>
          <p:cNvSpPr>
            <a:spLocks noChangeArrowheads="1"/>
          </p:cNvSpPr>
          <p:nvPr/>
        </p:nvSpPr>
        <p:spPr bwMode="auto">
          <a:xfrm>
            <a:off x="4267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3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53848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4</a:t>
            </a: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65024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5</a:t>
            </a:r>
          </a:p>
        </p:txBody>
      </p:sp>
      <p:sp>
        <p:nvSpPr>
          <p:cNvPr id="215058" name="Rectangle 18"/>
          <p:cNvSpPr>
            <a:spLocks noChangeArrowheads="1"/>
          </p:cNvSpPr>
          <p:nvPr/>
        </p:nvSpPr>
        <p:spPr bwMode="auto">
          <a:xfrm>
            <a:off x="7620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6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737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7</a:t>
            </a:r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9855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8</a:t>
            </a:r>
          </a:p>
        </p:txBody>
      </p:sp>
      <p:sp>
        <p:nvSpPr>
          <p:cNvPr id="215063" name="Oval 23"/>
          <p:cNvSpPr>
            <a:spLocks noChangeArrowheads="1"/>
          </p:cNvSpPr>
          <p:nvPr/>
        </p:nvSpPr>
        <p:spPr bwMode="auto">
          <a:xfrm>
            <a:off x="491704" y="2934173"/>
            <a:ext cx="812800" cy="512441"/>
          </a:xfrm>
          <a:prstGeom prst="ellipse">
            <a:avLst/>
          </a:prstGeom>
          <a:solidFill>
            <a:srgbClr val="FF99FF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A</a:t>
            </a:r>
          </a:p>
        </p:txBody>
      </p:sp>
      <p:sp>
        <p:nvSpPr>
          <p:cNvPr id="215064" name="Oval 24"/>
          <p:cNvSpPr>
            <a:spLocks noChangeArrowheads="1"/>
          </p:cNvSpPr>
          <p:nvPr/>
        </p:nvSpPr>
        <p:spPr bwMode="auto">
          <a:xfrm>
            <a:off x="537999" y="4837761"/>
            <a:ext cx="916516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</a:t>
            </a:r>
          </a:p>
        </p:txBody>
      </p:sp>
      <p:sp>
        <p:nvSpPr>
          <p:cNvPr id="215065" name="Oval 25"/>
          <p:cNvSpPr>
            <a:spLocks noChangeArrowheads="1"/>
          </p:cNvSpPr>
          <p:nvPr/>
        </p:nvSpPr>
        <p:spPr bwMode="auto">
          <a:xfrm>
            <a:off x="544980" y="3850240"/>
            <a:ext cx="916517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B</a:t>
            </a:r>
          </a:p>
        </p:txBody>
      </p:sp>
      <p:sp>
        <p:nvSpPr>
          <p:cNvPr id="215066" name="Oval 26"/>
          <p:cNvSpPr>
            <a:spLocks noChangeArrowheads="1"/>
          </p:cNvSpPr>
          <p:nvPr/>
        </p:nvSpPr>
        <p:spPr bwMode="auto">
          <a:xfrm>
            <a:off x="409997" y="2830613"/>
            <a:ext cx="1016995" cy="642160"/>
          </a:xfrm>
          <a:prstGeom prst="ellipse">
            <a:avLst/>
          </a:prstGeom>
          <a:solidFill>
            <a:srgbClr val="FF0000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33" tIns="60865" rIns="121733" bIns="60865" anchor="ctr"/>
          <a:lstStyle/>
          <a:p>
            <a:pPr algn="ctr" defTabSz="121839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A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07676" y="304800"/>
            <a:ext cx="11250253" cy="77854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lIns="121454" tIns="60716" rIns="121454" bIns="60716">
            <a:prstTxWarp prst="textPlain">
              <a:avLst/>
            </a:prstTxWarp>
            <a:spAutoFit/>
          </a:bodyPr>
          <a:lstStyle/>
          <a:p>
            <a:pPr algn="ctr" defTabSz="1218390" fontAlgn="base">
              <a:spcBef>
                <a:spcPct val="20000"/>
              </a:spcBef>
              <a:spcAft>
                <a:spcPct val="0"/>
              </a:spcAft>
              <a:buClr>
                <a:srgbClr val="56C7AA"/>
              </a:buClr>
              <a:buSzPct val="120000"/>
              <a:defRPr/>
            </a:pP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Trò chơi: AI </a:t>
            </a:r>
            <a:r>
              <a:rPr lang="en-US" sz="5300" b="1" noProof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NHANH, </a:t>
            </a: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AI ĐÚNG!</a:t>
            </a:r>
            <a:endParaRPr sz="5300" b="1" noProof="1">
              <a:ln w="10541" cmpd="sng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Arial" pitchFamily="34" charset="0"/>
              <a:sym typeface="Arial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461498" y="2843191"/>
            <a:ext cx="10583358" cy="67691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33" tIns="60865" rIns="121733" bIns="60865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8001" y="1161722"/>
            <a:ext cx="11347451" cy="861294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68" tIns="60722" rIns="121468" bIns="6072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defTabSz="12185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800" b="1" dirty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88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15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0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10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6" grpId="0" animBg="1"/>
      <p:bldP spid="215048" grpId="0" animBg="1"/>
      <p:bldP spid="215049" grpId="0" animBg="1"/>
      <p:bldP spid="215053" grpId="0" animBg="1"/>
      <p:bldP spid="215053" grpId="1" animBg="1"/>
      <p:bldP spid="215054" grpId="0" animBg="1"/>
      <p:bldP spid="215054" grpId="1" animBg="1"/>
      <p:bldP spid="215055" grpId="0" animBg="1"/>
      <p:bldP spid="215055" grpId="1" animBg="1"/>
      <p:bldP spid="215056" grpId="0" animBg="1"/>
      <p:bldP spid="215056" grpId="1" animBg="1"/>
      <p:bldP spid="215057" grpId="0" animBg="1"/>
      <p:bldP spid="215057" grpId="1" animBg="1"/>
      <p:bldP spid="215058" grpId="0" animBg="1"/>
      <p:bldP spid="215058" grpId="1" animBg="1"/>
      <p:bldP spid="215059" grpId="0" animBg="1"/>
      <p:bldP spid="215059" grpId="1" animBg="1"/>
      <p:bldP spid="215060" grpId="0" animBg="1"/>
      <p:bldP spid="215060" grpId="1" animBg="1"/>
      <p:bldP spid="215063" grpId="0" animBg="1"/>
      <p:bldP spid="215064" grpId="0" animBg="1"/>
      <p:bldP spid="215065" grpId="0" animBg="1"/>
      <p:bldP spid="215066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23" y="-246129"/>
            <a:ext cx="245934" cy="49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46" tIns="60872" rIns="121746" bIns="60872" anchor="ctr">
            <a:spAutoFit/>
          </a:bodyPr>
          <a:lstStyle/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23" y="-274705"/>
            <a:ext cx="245934" cy="49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46" tIns="60872" rIns="121746" bIns="60872" anchor="ctr">
            <a:spAutoFit/>
          </a:bodyPr>
          <a:lstStyle/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23" y="2954312"/>
            <a:ext cx="245934" cy="49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46" tIns="60872" rIns="121746" bIns="60872" anchor="ctr">
            <a:spAutoFit/>
          </a:bodyPr>
          <a:lstStyle/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>
              <a:solidFill>
                <a:srgbClr val="0000CC"/>
              </a:solidFill>
              <a:latin typeface=".VnTime" pitchFamily="34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1633275" y="2856253"/>
            <a:ext cx="10222176" cy="84620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hát</a:t>
            </a:r>
            <a:r>
              <a:rPr lang="en-US" altLang="en-US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ca</a:t>
            </a:r>
            <a:r>
              <a:rPr lang="en-US" altLang="en-US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, </a:t>
            </a: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nhảy</a:t>
            </a:r>
            <a:r>
              <a:rPr lang="en-US" altLang="en-US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múa</a:t>
            </a:r>
            <a:r>
              <a:rPr lang="en-US" altLang="en-US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, </a:t>
            </a: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kéo</a:t>
            </a:r>
            <a:r>
              <a:rPr lang="en-US" altLang="en-US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co</a:t>
            </a:r>
            <a:endParaRPr lang="en-US" altLang="en-US" sz="4700" b="1" dirty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177158" name="Text Box 7"/>
          <p:cNvSpPr txBox="1">
            <a:spLocks noChangeArrowheads="1"/>
          </p:cNvSpPr>
          <p:nvPr/>
        </p:nvSpPr>
        <p:spPr bwMode="auto">
          <a:xfrm>
            <a:off x="0" y="3200424"/>
            <a:ext cx="3149600" cy="123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</a:p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Arial"/>
              <a:sym typeface="Arial"/>
            </a:endParaRP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1625600" y="3806877"/>
            <a:ext cx="10229851" cy="84620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700" b="1" dirty="0" err="1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vườn</a:t>
            </a:r>
            <a:r>
              <a:rPr lang="en-US" altLang="zh-CN" sz="4700" b="1" dirty="0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 </a:t>
            </a:r>
            <a:r>
              <a:rPr lang="en-US" altLang="zh-CN" sz="4700" b="1" dirty="0" err="1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rau</a:t>
            </a:r>
            <a:r>
              <a:rPr lang="en-US" altLang="zh-CN" sz="4700" b="1" dirty="0" smtClean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, </a:t>
            </a: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dòng</a:t>
            </a:r>
            <a:r>
              <a:rPr lang="en-US" altLang="en-US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sông</a:t>
            </a:r>
            <a:r>
              <a:rPr lang="en-US" altLang="en-US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, </a:t>
            </a: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mái</a:t>
            </a:r>
            <a:r>
              <a:rPr lang="en-US" altLang="en-US" sz="4700" b="1" dirty="0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4700" b="1" dirty="0" err="1" smtClean="0">
                <a:solidFill>
                  <a:srgbClr val="FFFFFF"/>
                </a:solidFill>
                <a:latin typeface="Times New Roman" pitchFamily="18" charset="0"/>
                <a:cs typeface="Arial"/>
                <a:sym typeface="Arial"/>
              </a:rPr>
              <a:t>trường</a:t>
            </a:r>
            <a:endParaRPr lang="en-US" altLang="en-US" sz="4700" b="1" dirty="0" smtClean="0">
              <a:solidFill>
                <a:srgbClr val="FFFFFF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15049" name="Text Box 9"/>
          <p:cNvSpPr txBox="1">
            <a:spLocks noChangeArrowheads="1"/>
          </p:cNvSpPr>
          <p:nvPr/>
        </p:nvSpPr>
        <p:spPr bwMode="auto">
          <a:xfrm>
            <a:off x="1625600" y="4763607"/>
            <a:ext cx="10229851" cy="90430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algn="just">
              <a:lnSpc>
                <a:spcPct val="115000"/>
              </a:lnSpc>
            </a:pPr>
            <a:r>
              <a:rPr lang="vi-VN" sz="4800" b="1" dirty="0">
                <a:solidFill>
                  <a:prstClr val="white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vàng ruộm, thơm nồng, nâu sẫm</a:t>
            </a:r>
            <a:endParaRPr lang="en-US" sz="48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15051" name="Picture 11" descr="dong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6" y="5562600"/>
            <a:ext cx="140123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2032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1</a:t>
            </a:r>
          </a:p>
        </p:txBody>
      </p:sp>
      <p:sp>
        <p:nvSpPr>
          <p:cNvPr id="215054" name="Rectangle 14"/>
          <p:cNvSpPr>
            <a:spLocks noChangeArrowheads="1"/>
          </p:cNvSpPr>
          <p:nvPr/>
        </p:nvSpPr>
        <p:spPr bwMode="auto">
          <a:xfrm>
            <a:off x="3149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2</a:t>
            </a:r>
          </a:p>
        </p:txBody>
      </p:sp>
      <p:sp>
        <p:nvSpPr>
          <p:cNvPr id="215055" name="Rectangle 15"/>
          <p:cNvSpPr>
            <a:spLocks noChangeArrowheads="1"/>
          </p:cNvSpPr>
          <p:nvPr/>
        </p:nvSpPr>
        <p:spPr bwMode="auto">
          <a:xfrm>
            <a:off x="4267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3</a:t>
            </a:r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53848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4</a:t>
            </a: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65024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5</a:t>
            </a:r>
          </a:p>
        </p:txBody>
      </p:sp>
      <p:sp>
        <p:nvSpPr>
          <p:cNvPr id="215058" name="Rectangle 18"/>
          <p:cNvSpPr>
            <a:spLocks noChangeArrowheads="1"/>
          </p:cNvSpPr>
          <p:nvPr/>
        </p:nvSpPr>
        <p:spPr bwMode="auto">
          <a:xfrm>
            <a:off x="76200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6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87376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7</a:t>
            </a:r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9855200" y="6172200"/>
            <a:ext cx="11176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8</a:t>
            </a:r>
          </a:p>
        </p:txBody>
      </p:sp>
      <p:sp>
        <p:nvSpPr>
          <p:cNvPr id="215063" name="Oval 23"/>
          <p:cNvSpPr>
            <a:spLocks noChangeArrowheads="1"/>
          </p:cNvSpPr>
          <p:nvPr/>
        </p:nvSpPr>
        <p:spPr bwMode="auto">
          <a:xfrm>
            <a:off x="491704" y="2934166"/>
            <a:ext cx="812800" cy="512441"/>
          </a:xfrm>
          <a:prstGeom prst="ellipse">
            <a:avLst/>
          </a:prstGeom>
          <a:solidFill>
            <a:srgbClr val="FF99FF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A</a:t>
            </a:r>
          </a:p>
        </p:txBody>
      </p:sp>
      <p:sp>
        <p:nvSpPr>
          <p:cNvPr id="215064" name="Oval 24"/>
          <p:cNvSpPr>
            <a:spLocks noChangeArrowheads="1"/>
          </p:cNvSpPr>
          <p:nvPr/>
        </p:nvSpPr>
        <p:spPr bwMode="auto">
          <a:xfrm>
            <a:off x="537999" y="4837761"/>
            <a:ext cx="916516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</a:t>
            </a:r>
          </a:p>
        </p:txBody>
      </p:sp>
      <p:sp>
        <p:nvSpPr>
          <p:cNvPr id="215065" name="Oval 25"/>
          <p:cNvSpPr>
            <a:spLocks noChangeArrowheads="1"/>
          </p:cNvSpPr>
          <p:nvPr/>
        </p:nvSpPr>
        <p:spPr bwMode="auto">
          <a:xfrm>
            <a:off x="544980" y="3850240"/>
            <a:ext cx="916517" cy="609600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B</a:t>
            </a:r>
          </a:p>
        </p:txBody>
      </p:sp>
      <p:sp>
        <p:nvSpPr>
          <p:cNvPr id="215066" name="Oval 26"/>
          <p:cNvSpPr>
            <a:spLocks noChangeArrowheads="1"/>
          </p:cNvSpPr>
          <p:nvPr/>
        </p:nvSpPr>
        <p:spPr bwMode="auto">
          <a:xfrm>
            <a:off x="421720" y="4764853"/>
            <a:ext cx="1016995" cy="642160"/>
          </a:xfrm>
          <a:prstGeom prst="ellipse">
            <a:avLst/>
          </a:prstGeom>
          <a:solidFill>
            <a:srgbClr val="FF0000"/>
          </a:solidFill>
          <a:ln w="57150" cmpd="thickThin">
            <a:solidFill>
              <a:srgbClr val="FF99FF"/>
            </a:solidFill>
            <a:round/>
            <a:headEnd/>
            <a:tailEnd/>
          </a:ln>
        </p:spPr>
        <p:txBody>
          <a:bodyPr wrap="none" lIns="121746" tIns="60872" rIns="121746" bIns="60872" anchor="ctr"/>
          <a:lstStyle/>
          <a:p>
            <a:pPr algn="ctr" defTabSz="121854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Arial"/>
                <a:sym typeface="Arial"/>
              </a:rPr>
              <a:t>C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07676" y="304800"/>
            <a:ext cx="11250253" cy="77854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lIns="121468" tIns="60722" rIns="121468" bIns="60722">
            <a:prstTxWarp prst="textPlain">
              <a:avLst/>
            </a:prstTxWarp>
            <a:spAutoFit/>
          </a:bodyPr>
          <a:lstStyle/>
          <a:p>
            <a:pPr algn="ctr" defTabSz="1218540" fontAlgn="base">
              <a:spcBef>
                <a:spcPct val="20000"/>
              </a:spcBef>
              <a:spcAft>
                <a:spcPct val="0"/>
              </a:spcAft>
              <a:buClr>
                <a:srgbClr val="56C7AA"/>
              </a:buClr>
              <a:buSzPct val="120000"/>
              <a:defRPr/>
            </a:pP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Trò chơi: AI </a:t>
            </a:r>
            <a:r>
              <a:rPr lang="en-US" sz="5300" b="1" noProof="1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NHANH, </a:t>
            </a:r>
            <a:r>
              <a:rPr lang="en-US" sz="5300" b="1" noProof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Arial" pitchFamily="34" charset="0"/>
                <a:sym typeface="Arial"/>
              </a:rPr>
              <a:t>AI ĐÚNG!</a:t>
            </a:r>
            <a:endParaRPr sz="5300" b="1" noProof="1">
              <a:ln w="10541" cmpd="sng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Arial" pitchFamily="34" charset="0"/>
              <a:sym typeface="Arial"/>
            </a:endParaRPr>
          </a:p>
        </p:txBody>
      </p:sp>
      <p:sp>
        <p:nvSpPr>
          <p:cNvPr id="177175" name="Text Box 5"/>
          <p:cNvSpPr txBox="1">
            <a:spLocks noChangeArrowheads="1"/>
          </p:cNvSpPr>
          <p:nvPr/>
        </p:nvSpPr>
        <p:spPr bwMode="auto">
          <a:xfrm>
            <a:off x="560708" y="1098674"/>
            <a:ext cx="11354359" cy="903998"/>
          </a:xfrm>
          <a:prstGeom prst="rect">
            <a:avLst/>
          </a:prstGeom>
          <a:gradFill rotWithShape="1">
            <a:gsLst>
              <a:gs pos="0">
                <a:srgbClr val="FF8080"/>
              </a:gs>
              <a:gs pos="50000">
                <a:srgbClr val="FFB3B3"/>
              </a:gs>
              <a:gs pos="100000">
                <a:srgbClr val="FFDADA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468" tIns="60722" rIns="121468" bIns="6072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algn="just">
              <a:lnSpc>
                <a:spcPct val="115000"/>
              </a:lnSpc>
            </a:pPr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 chỉ đặc điểm của sự </a:t>
            </a:r>
            <a:r>
              <a:rPr lang="vi-VN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625599" y="4763606"/>
            <a:ext cx="10229851" cy="90430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46" tIns="60872" rIns="121746" bIns="60872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lvl="0" algn="just">
              <a:lnSpc>
                <a:spcPct val="115000"/>
              </a:lnSpc>
            </a:pPr>
            <a:r>
              <a:rPr lang="vi-VN" sz="48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vàng ruộm, thơm nồng, nâu sẫm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56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50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150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50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2150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21504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2150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15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15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21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215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000"/>
                                        <p:tgtEl>
                                          <p:spTgt spid="215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215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10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6" grpId="0" animBg="1"/>
      <p:bldP spid="215048" grpId="0" animBg="1"/>
      <p:bldP spid="215049" grpId="0" animBg="1"/>
      <p:bldP spid="215053" grpId="0" animBg="1"/>
      <p:bldP spid="215053" grpId="1" animBg="1"/>
      <p:bldP spid="215054" grpId="0" animBg="1"/>
      <p:bldP spid="215054" grpId="1" animBg="1"/>
      <p:bldP spid="215055" grpId="0" animBg="1"/>
      <p:bldP spid="215055" grpId="1" animBg="1"/>
      <p:bldP spid="215056" grpId="0" animBg="1"/>
      <p:bldP spid="215056" grpId="1" animBg="1"/>
      <p:bldP spid="215057" grpId="0" animBg="1"/>
      <p:bldP spid="215057" grpId="1" animBg="1"/>
      <p:bldP spid="215058" grpId="0" animBg="1"/>
      <p:bldP spid="215058" grpId="1" animBg="1"/>
      <p:bldP spid="215059" grpId="0" animBg="1"/>
      <p:bldP spid="215059" grpId="1" animBg="1"/>
      <p:bldP spid="215060" grpId="0" animBg="1"/>
      <p:bldP spid="215060" grpId="1" animBg="1"/>
      <p:bldP spid="215063" grpId="0" animBg="1"/>
      <p:bldP spid="215064" grpId="0" animBg="1"/>
      <p:bldP spid="215065" grpId="0" animBg="1"/>
      <p:bldP spid="215066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20" tIns="30478" rIns="60920" bIns="30478"/>
          <a:lstStyle/>
          <a:p>
            <a:pPr defTabSz="121833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20" tIns="30478" rIns="60920" bIns="30478"/>
          <a:lstStyle/>
          <a:p>
            <a:pPr defTabSz="121833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20" tIns="30478" rIns="60920" bIns="30478"/>
          <a:lstStyle/>
          <a:p>
            <a:pPr defTabSz="121833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4336" r="-331" b="-939"/>
          <a:stretch/>
        </p:blipFill>
        <p:spPr bwMode="auto">
          <a:xfrm>
            <a:off x="8589393" y="834472"/>
            <a:ext cx="3423539" cy="443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10" y="545843"/>
            <a:ext cx="2495551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9163" y="208498"/>
            <a:ext cx="25019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flor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46368" y="5062428"/>
            <a:ext cx="1945632" cy="177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flor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976" flipH="1">
            <a:off x="8467477" y="5062428"/>
            <a:ext cx="1765355" cy="177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xplosion 2 1"/>
          <p:cNvSpPr/>
          <p:nvPr/>
        </p:nvSpPr>
        <p:spPr>
          <a:xfrm>
            <a:off x="205317" y="310092"/>
            <a:ext cx="8503255" cy="6424531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cố- dặn dò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51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8" descr="BIRDTR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" y="5849973"/>
            <a:ext cx="1344084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Thuong-qua-viet-nam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12" descr="BIRDTR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7" y="5849973"/>
            <a:ext cx="134408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5" name="Text Box 23"/>
          <p:cNvSpPr txBox="1">
            <a:spLocks noChangeArrowheads="1"/>
          </p:cNvSpPr>
          <p:nvPr/>
        </p:nvSpPr>
        <p:spPr bwMode="auto">
          <a:xfrm>
            <a:off x="-9323511" y="5819002"/>
            <a:ext cx="14236705" cy="7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5" tIns="60933" rIns="121865" bIns="60933">
            <a:spAutoFit/>
          </a:bodyPr>
          <a:lstStyle/>
          <a:p>
            <a:pPr algn="ctr" defTabSz="121872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Thiết kế bài học </a:t>
            </a:r>
            <a:r>
              <a:rPr lang="en-US" altLang="en-US" sz="40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: </a:t>
            </a:r>
            <a:r>
              <a:rPr lang="en-US" altLang="en-US" sz="4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Đỗ Thị Tuyết – Trường Tiểu học Bắc Hưng.</a:t>
            </a:r>
            <a:endParaRPr lang="en-US" altLang="en-US" sz="40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429684" y="618524"/>
            <a:ext cx="11785600" cy="192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874" tIns="60937" rIns="121874" bIns="60937">
            <a:spAutoFit/>
          </a:bodyPr>
          <a:lstStyle/>
          <a:p>
            <a:pPr algn="ctr" defTabSz="12187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Bài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học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kết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 </a:t>
            </a:r>
            <a:r>
              <a:rPr lang="en-US" altLang="en-US" sz="117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thúc</a:t>
            </a:r>
            <a:r>
              <a:rPr lang="en-US" altLang="en-US" sz="117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/>
                <a:sym typeface="Arial"/>
              </a:rPr>
              <a:t>!</a:t>
            </a:r>
          </a:p>
        </p:txBody>
      </p:sp>
      <p:pic>
        <p:nvPicPr>
          <p:cNvPr id="79899" name="Picture 27" descr="FIREWRK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7"/>
            <a:ext cx="38608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28" descr="FIREWK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17" y="76224"/>
            <a:ext cx="42672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1" name="Picture 29" descr="FIREWRK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04809"/>
            <a:ext cx="3352800" cy="192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391147" y="2369366"/>
            <a:ext cx="10951211" cy="3449636"/>
          </a:xfrm>
          <a:prstGeom prst="rect">
            <a:avLst/>
          </a:prstGeom>
        </p:spPr>
        <p:txBody>
          <a:bodyPr wrap="none" lIns="121874" tIns="60937" rIns="121874" bIns="60937" fromWordArt="1">
            <a:prstTxWarp prst="textInflate">
              <a:avLst>
                <a:gd name="adj" fmla="val 1363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12187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Kính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chúc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các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thầy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cô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giáo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luôn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mạnh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khỏe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,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hạnh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phúc</a:t>
            </a:r>
            <a:endParaRPr lang="en-US" sz="3700" b="1" kern="10" dirty="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  <a:sym typeface="Arial"/>
            </a:endParaRPr>
          </a:p>
          <a:p>
            <a:pPr algn="ctr" defTabSz="12187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Chúc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các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em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luôn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chăm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ngoan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,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học</a:t>
            </a:r>
            <a:r>
              <a:rPr lang="en-US" sz="37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 </a:t>
            </a:r>
            <a:r>
              <a:rPr lang="en-US" sz="37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  <a:sym typeface="Arial"/>
              </a:rPr>
              <a:t>giỏi</a:t>
            </a:r>
            <a:endParaRPr lang="en-US" sz="3700" b="1" kern="10" dirty="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83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 -0.2375 C -0.00156 -0.3706 0.01893 -0.50301 0.08282 -0.57037 C 0.14653 -0.63773 0.24341 -0.62639 0.36112 -0.64236 C 0.47865 -0.65857 0.68542 -0.63565 0.7882 -0.6662 C 0.89115 -0.69699 0.90105 -0.79144 0.9783 -0.82639 " pathEditMode="relative" rAng="0" ptsTypes="aaaaA">
                                      <p:cBhvr>
                                        <p:cTn id="6" dur="150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-29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46 -0.05972 C -0.04132 -0.19283 -0.02084 -0.32523 0.04306 -0.39259 C 0.10678 -0.45995 0.20365 -0.44861 0.32136 -0.46458 C 0.43889 -0.48079 0.64566 -0.45787 0.74844 -0.48843 C 0.85139 -0.51921 0.86129 -0.61366 0.93855 -0.64861 " pathEditMode="relative" rAng="0" ptsTypes="aaaaA">
                                      <p:cBhvr>
                                        <p:cTn id="8" dur="150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-294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9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9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9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9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9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1"/>
                </p:tgtEl>
              </p:cMediaNode>
            </p:audio>
          </p:childTnLst>
        </p:cTn>
      </p:par>
    </p:tnLst>
    <p:bldLst>
      <p:bldP spid="79895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770" y="162446"/>
            <a:ext cx="4734375" cy="22181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867" y="58783"/>
            <a:ext cx="1008716" cy="8640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510117" y="2544002"/>
            <a:ext cx="10983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</a:rPr>
              <a:t>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*</a:t>
            </a:r>
            <a:r>
              <a:rPr kumimoji="0" lang="vi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Sau bài học này, HS sẽ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lvl="0" algn="just" defTabSz="914400">
              <a:defRPr/>
            </a:pPr>
            <a:r>
              <a:rPr lang="en-US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vi-VN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 </a:t>
            </a:r>
            <a:r>
              <a:rPr lang="vi-VN" sz="2400" kern="0" dirty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biết được </a:t>
            </a:r>
            <a:r>
              <a:rPr lang="en-US" sz="2400" kern="0" dirty="0" err="1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tính</a:t>
            </a:r>
            <a:r>
              <a:rPr lang="en-US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400" kern="0" dirty="0" err="1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en-US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400" kern="0" dirty="0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kern="0" dirty="0" err="1" smtClean="0">
                <a:solidFill>
                  <a:srgbClr val="4472C4">
                    <a:lumMod val="50000"/>
                  </a:srgb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endParaRPr lang="vi-VN" sz="2400" kern="0" dirty="0">
              <a:solidFill>
                <a:srgbClr val="4472C4">
                  <a:lumMod val="50000"/>
                </a:srgb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63" y="2561681"/>
            <a:ext cx="530845" cy="5308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433501" y="3455897"/>
            <a:ext cx="1105985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/>
              </a:rPr>
              <a:t>      *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Năng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lực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chung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Năng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lực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giao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tiếp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hợp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tác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Trao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đổi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thảo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luận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nhiệm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vụ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).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Năng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lực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giải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quyết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vấn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đề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sáng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tạo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Sử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kiến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ứng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thực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tế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tìm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tòi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phát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hiện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giải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quyết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nhiệm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vụ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cuộc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kumimoji="0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sống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.)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63" y="3540954"/>
            <a:ext cx="505087" cy="5050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3501" y="4774412"/>
            <a:ext cx="11059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  *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lực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riêng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phát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triển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lực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ngôn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lực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(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hay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).</a:t>
            </a:r>
            <a:endParaRPr lang="en-US" sz="24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31" y="4730050"/>
            <a:ext cx="467048" cy="4670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433505" y="5635354"/>
            <a:ext cx="1107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100"/>
              </a:spcBef>
              <a:spcAft>
                <a:spcPts val="100"/>
              </a:spcAft>
            </a:pPr>
            <a:r>
              <a:rPr lang="en-US" sz="2400" b="1" dirty="0" smtClean="0">
                <a:solidFill>
                  <a:srgbClr val="4472C4">
                    <a:lumMod val="75000"/>
                  </a:srgbClr>
                </a:solidFill>
                <a:latin typeface="Times New Roman"/>
                <a:ea typeface="Calibri"/>
              </a:rPr>
              <a:t>        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*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Phẩm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chất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: </a:t>
            </a:r>
            <a:r>
              <a:rPr lang="vi-VN" sz="24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-	Bồi dưỡng tinh thần vượt khó, trân trọng cố gắng của mọi người</a:t>
            </a:r>
            <a:r>
              <a:rPr lang="vi-VN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fr-FR" sz="24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1800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29" y="560195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184384">
            <a:off x="3123153" y="597681"/>
            <a:ext cx="5598187" cy="1468399"/>
          </a:xfrm>
          <a:prstGeom prst="rect">
            <a:avLst/>
          </a:prstGeom>
          <a:noFill/>
        </p:spPr>
        <p:txBody>
          <a:bodyPr wrap="none" lIns="121805" tIns="60902" rIns="121805" bIns="60902" anchor="ctr">
            <a:prstTxWarp prst="textPlai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300" b="1" dirty="0">
                <a:ln w="1905">
                  <a:solidFill>
                    <a:srgbClr val="FF0000"/>
                  </a:solidFill>
                </a:ln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KHỞI ĐỘNG</a:t>
            </a:r>
          </a:p>
        </p:txBody>
      </p:sp>
      <p:sp>
        <p:nvSpPr>
          <p:cNvPr id="5" name="Flowchart: Punched Tape 4"/>
          <p:cNvSpPr/>
          <p:nvPr/>
        </p:nvSpPr>
        <p:spPr>
          <a:xfrm>
            <a:off x="502278" y="2398302"/>
            <a:ext cx="11462196" cy="3184634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yêu trường em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353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- Lớp 3 - Bài 8 - Âm Nhạc Lớp 3 - CD Bộ Giáo Dụ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276600" y="1783080"/>
            <a:ext cx="316992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9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8916" y="2583699"/>
            <a:ext cx="4774016" cy="62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9534" y="208492"/>
            <a:ext cx="5945373" cy="1320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Việt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từ và </a:t>
            </a:r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6" descr="Anh dep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7990" r="1245" b="7263"/>
          <a:stretch>
            <a:fillRect/>
          </a:stretch>
        </p:blipFill>
        <p:spPr bwMode="auto">
          <a:xfrm>
            <a:off x="7" y="0"/>
            <a:ext cx="123317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2133600" y="1905000"/>
            <a:ext cx="7721600" cy="3429000"/>
          </a:xfrm>
          <a:prstGeom prst="rect">
            <a:avLst/>
          </a:prstGeom>
        </p:spPr>
        <p:txBody>
          <a:bodyPr wrap="none" lIns="91338" tIns="45718" rIns="91338" bIns="45718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12181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/>
                <a:cs typeface="Times New Roman"/>
                <a:sym typeface="Arial"/>
              </a:rPr>
              <a:t>KHÁM PHÁ</a:t>
            </a:r>
          </a:p>
        </p:txBody>
      </p: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4470400" y="762008"/>
            <a:ext cx="2616200" cy="938213"/>
            <a:chOff x="2268" y="2544"/>
            <a:chExt cx="1236" cy="591"/>
          </a:xfrm>
        </p:grpSpPr>
        <p:pic>
          <p:nvPicPr>
            <p:cNvPr id="179205" name="Picture 10" descr="Tweety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206" name="Picture 11" descr="Tweety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5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8916" y="2583699"/>
            <a:ext cx="4774016" cy="62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7" y="1418893"/>
            <a:ext cx="11098799" cy="438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79686" y="98130"/>
            <a:ext cx="5297213" cy="1320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Việt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từ và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câu: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4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8916" y="2583699"/>
            <a:ext cx="4774016" cy="62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r="29659" b="82752"/>
          <a:stretch/>
        </p:blipFill>
        <p:spPr bwMode="auto">
          <a:xfrm>
            <a:off x="772510" y="1418893"/>
            <a:ext cx="6483111" cy="67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24033" r="59823" b="44304"/>
          <a:stretch/>
        </p:blipFill>
        <p:spPr bwMode="auto">
          <a:xfrm>
            <a:off x="772510" y="2093120"/>
            <a:ext cx="2617076" cy="138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2" t="22638" r="32216" b="43226"/>
          <a:stretch/>
        </p:blipFill>
        <p:spPr bwMode="auto">
          <a:xfrm>
            <a:off x="772510" y="3647378"/>
            <a:ext cx="2617076" cy="136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1" t="22997" r="1533" b="43585"/>
          <a:stretch/>
        </p:blipFill>
        <p:spPr bwMode="auto">
          <a:xfrm>
            <a:off x="772510" y="5150189"/>
            <a:ext cx="2617076" cy="146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stCxn id="10" idx="3"/>
            <a:endCxn id="4" idx="1"/>
          </p:cNvCxnSpPr>
          <p:nvPr/>
        </p:nvCxnSpPr>
        <p:spPr>
          <a:xfrm flipV="1">
            <a:off x="3389586" y="2764282"/>
            <a:ext cx="788275" cy="234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177861" y="2286001"/>
            <a:ext cx="2112581" cy="9565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400092" y="4296001"/>
            <a:ext cx="105629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614032" y="3778511"/>
            <a:ext cx="1334884" cy="9565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442130" y="5835809"/>
            <a:ext cx="105629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974317" y="2248693"/>
            <a:ext cx="1865586" cy="9565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6" t="64682" r="59346"/>
          <a:stretch/>
        </p:blipFill>
        <p:spPr bwMode="auto">
          <a:xfrm>
            <a:off x="6290443" y="2122565"/>
            <a:ext cx="2522482" cy="15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8812925" y="2764282"/>
            <a:ext cx="1161392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572000" y="5405004"/>
            <a:ext cx="1560866" cy="9565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9" t="64682" r="31789"/>
          <a:stretch/>
        </p:blipFill>
        <p:spPr bwMode="auto">
          <a:xfrm>
            <a:off x="6400803" y="3778511"/>
            <a:ext cx="2522482" cy="135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8918027" y="4330405"/>
            <a:ext cx="105629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042697" y="3909940"/>
            <a:ext cx="1334884" cy="89339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1" t="65398" r="2386"/>
          <a:stretch/>
        </p:blipFill>
        <p:spPr bwMode="auto">
          <a:xfrm>
            <a:off x="6419196" y="5289283"/>
            <a:ext cx="2646012" cy="132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Arrow Connector 27"/>
          <p:cNvCxnSpPr/>
          <p:nvPr/>
        </p:nvCxnSpPr>
        <p:spPr>
          <a:xfrm flipV="1">
            <a:off x="9015310" y="5835808"/>
            <a:ext cx="105629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071600" y="5196529"/>
            <a:ext cx="1897487" cy="12830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79686" y="98130"/>
            <a:ext cx="5297213" cy="1320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Việt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từ và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câu: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0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22" grpId="0" animBg="1"/>
      <p:bldP spid="25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AutoShape 4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2" name="AutoShape 6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1513" name="AutoShape 8" descr="Beautiful heart-fireworks set. Bright romantic salute isolated on white  background. Love decoration flat firework. Symbol of Valentine Day  celebration, holiday, wedding. Vector illustration - Buy this stock vector  and explore similar vectors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0957" tIns="30478" rIns="60957" bIns="3047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cs typeface="Arial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8916" y="2583699"/>
            <a:ext cx="4774016" cy="62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"/>
          <a:stretch/>
        </p:blipFill>
        <p:spPr bwMode="auto">
          <a:xfrm>
            <a:off x="408516" y="1418892"/>
            <a:ext cx="11541745" cy="529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79686" y="98130"/>
            <a:ext cx="5297213" cy="1320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Việt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 từ và </a:t>
            </a: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câu: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787</Words>
  <Application>Microsoft Office PowerPoint</Application>
  <PresentationFormat>Widescreen</PresentationFormat>
  <Paragraphs>111</Paragraphs>
  <Slides>19</Slides>
  <Notes>11</Notes>
  <HiddenSlides>1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SimSun</vt:lpstr>
      <vt:lpstr>.VnTime</vt:lpstr>
      <vt:lpstr>Arial</vt:lpstr>
      <vt:lpstr>Calibri</vt:lpstr>
      <vt:lpstr>HP001 5H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69</cp:revision>
  <dcterms:created xsi:type="dcterms:W3CDTF">2023-10-09T11:55:50Z</dcterms:created>
  <dcterms:modified xsi:type="dcterms:W3CDTF">2024-12-31T14:57:17Z</dcterms:modified>
</cp:coreProperties>
</file>