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sldIdLst>
    <p:sldId id="385" r:id="rId4"/>
    <p:sldId id="259" r:id="rId5"/>
    <p:sldId id="425" r:id="rId6"/>
    <p:sldId id="391" r:id="rId7"/>
    <p:sldId id="356" r:id="rId8"/>
    <p:sldId id="384" r:id="rId9"/>
    <p:sldId id="429" r:id="rId10"/>
    <p:sldId id="390" r:id="rId11"/>
    <p:sldId id="374" r:id="rId12"/>
    <p:sldId id="343" r:id="rId13"/>
    <p:sldId id="344" r:id="rId14"/>
    <p:sldId id="345" r:id="rId15"/>
    <p:sldId id="383" r:id="rId16"/>
    <p:sldId id="398" r:id="rId17"/>
    <p:sldId id="3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78"/>
      </p:cViewPr>
      <p:guideLst>
        <p:guide orient="horz" pos="2208"/>
        <p:guide pos="38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5890EB-4BB1-4D0E-8883-BB9B8B3E458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5890EB-4BB1-4D0E-8883-BB9B8B3E458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5890EB-4BB1-4D0E-8883-BB9B8B3E458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890EB-4BB1-4D0E-8883-BB9B8B3E458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890EB-4BB1-4D0E-8883-BB9B8B3E458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890EB-4BB1-4D0E-8883-BB9B8B3E458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90EB-4BB1-4D0E-8883-BB9B8B3E458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t="67000"/>
          <a:stretch>
            <a:fillRect/>
          </a:stretch>
        </p:blipFill>
        <p:spPr>
          <a:xfrm>
            <a:off x="22860" y="4892038"/>
            <a:ext cx="11902401" cy="1965961"/>
          </a:xfrm>
          <a:prstGeom prst="rect">
            <a:avLst/>
          </a:prstGeom>
        </p:spPr>
      </p:pic>
      <p:pic>
        <p:nvPicPr>
          <p:cNvPr id="5" name="图片 4"/>
          <p:cNvPicPr>
            <a:picLocks noChangeAspect="1"/>
          </p:cNvPicPr>
          <p:nvPr userDrawn="1"/>
        </p:nvPicPr>
        <p:blipFill rotWithShape="1">
          <a:blip r:embed="rId3" cstate="screen"/>
          <a:srcRect l="20108"/>
          <a:stretch>
            <a:fillRect/>
          </a:stretch>
        </p:blipFill>
        <p:spPr>
          <a:xfrm>
            <a:off x="3261399" y="0"/>
            <a:ext cx="9022041" cy="6858000"/>
          </a:xfrm>
          <a:prstGeom prst="rect">
            <a:avLst/>
          </a:prstGeom>
        </p:spPr>
      </p:pic>
      <p:pic>
        <p:nvPicPr>
          <p:cNvPr id="12" name="图片 11"/>
          <p:cNvPicPr>
            <a:picLocks noChangeAspect="1"/>
          </p:cNvPicPr>
          <p:nvPr userDrawn="1"/>
        </p:nvPicPr>
        <p:blipFill rotWithShape="1">
          <a:blip r:embed="rId4" cstate="screen"/>
          <a:srcRect r="71323"/>
          <a:stretch>
            <a:fillRect/>
          </a:stretch>
        </p:blipFill>
        <p:spPr>
          <a:xfrm>
            <a:off x="-205739" y="-182880"/>
            <a:ext cx="3017166" cy="6389370"/>
          </a:xfrm>
          <a:prstGeom prst="rect">
            <a:avLst/>
          </a:prstGeom>
        </p:spPr>
      </p:pic>
      <p:pic>
        <p:nvPicPr>
          <p:cNvPr id="7" name="图片 6"/>
          <p:cNvPicPr>
            <a:picLocks noChangeAspect="1"/>
          </p:cNvPicPr>
          <p:nvPr userDrawn="1"/>
        </p:nvPicPr>
        <p:blipFill rotWithShape="1">
          <a:blip r:embed="rId5" cstate="screen"/>
          <a:srcRect t="27667" r="71323" b="9000"/>
          <a:stretch>
            <a:fillRect/>
          </a:stretch>
        </p:blipFill>
        <p:spPr>
          <a:xfrm>
            <a:off x="-205740" y="1897380"/>
            <a:ext cx="3238461" cy="4343400"/>
          </a:xfrm>
          <a:prstGeom prst="rect">
            <a:avLst/>
          </a:prstGeom>
        </p:spPr>
      </p:pic>
      <p:pic>
        <p:nvPicPr>
          <p:cNvPr id="9" name="图片 8"/>
          <p:cNvPicPr>
            <a:picLocks noChangeAspect="1"/>
          </p:cNvPicPr>
          <p:nvPr userDrawn="1"/>
        </p:nvPicPr>
        <p:blipFill rotWithShape="1">
          <a:blip r:embed="rId6" cstate="screen"/>
          <a:srcRect/>
          <a:stretch>
            <a:fillRect/>
          </a:stretch>
        </p:blipFill>
        <p:spPr>
          <a:xfrm>
            <a:off x="-182881" y="0"/>
            <a:ext cx="2567901" cy="6858000"/>
          </a:xfrm>
          <a:prstGeom prst="rect">
            <a:avLst/>
          </a:prstGeom>
        </p:spPr>
      </p:pic>
      <p:pic>
        <p:nvPicPr>
          <p:cNvPr id="16" name="图片 15"/>
          <p:cNvPicPr>
            <a:picLocks noChangeAspect="1"/>
          </p:cNvPicPr>
          <p:nvPr userDrawn="1"/>
        </p:nvPicPr>
        <p:blipFill rotWithShape="1">
          <a:blip r:embed="rId7" cstate="screen"/>
          <a:srcRect/>
          <a:stretch>
            <a:fillRect/>
          </a:stretch>
        </p:blipFill>
        <p:spPr>
          <a:xfrm>
            <a:off x="9067839" y="3429000"/>
            <a:ext cx="3238461" cy="3429000"/>
          </a:xfrm>
          <a:prstGeom prst="rect">
            <a:avLst/>
          </a:prstGeom>
        </p:spPr>
      </p:pic>
      <p:pic>
        <p:nvPicPr>
          <p:cNvPr id="22" name="图片 21"/>
          <p:cNvPicPr>
            <a:picLocks noChangeAspect="1"/>
          </p:cNvPicPr>
          <p:nvPr userDrawn="1"/>
        </p:nvPicPr>
        <p:blipFill rotWithShape="1">
          <a:blip r:embed="rId8" cstate="screen"/>
          <a:srcRect/>
          <a:stretch>
            <a:fillRect/>
          </a:stretch>
        </p:blipFill>
        <p:spPr>
          <a:xfrm>
            <a:off x="891539" y="4892040"/>
            <a:ext cx="2141181" cy="19659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5890EB-4BB1-4D0E-8883-BB9B8B3E458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5890EB-4BB1-4D0E-8883-BB9B8B3E458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5890EB-4BB1-4D0E-8883-BB9B8B3E458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890EB-4BB1-4D0E-8883-BB9B8B3E458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890EB-4BB1-4D0E-8883-BB9B8B3E458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890EB-4BB1-4D0E-8883-BB9B8B3E458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4DFE-C3E5-4D0A-BAC6-93FFE2A2FE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890EB-4BB1-4D0E-8883-BB9B8B3E4584}" type="datetimeFigureOut">
              <a:rPr lang="en-US" smtClean="0"/>
              <a:t>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4DFE-C3E5-4D0A-BAC6-93FFE2A2FE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890EB-4BB1-4D0E-8883-BB9B8B3E4584}" type="datetimeFigureOut">
              <a:rPr lang="en-US" smtClean="0"/>
              <a:t>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4DFE-C3E5-4D0A-BAC6-93FFE2A2FE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8.wmf"/><Relationship Id="rId1" Type="http://schemas.openxmlformats.org/officeDocument/2006/relationships/slideLayout" Target="../slideLayouts/slideLayout18.xm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30.png"/><Relationship Id="rId5" Type="http://schemas.openxmlformats.org/officeDocument/2006/relationships/image" Target="../media/image44.svg"/><Relationship Id="rId10" Type="http://schemas.openxmlformats.org/officeDocument/2006/relationships/image" Target="../media/image49.sv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51.sv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PC\Downloads\%5bKARAOKE%5d%20C&#212;%20GI&#193;O%20EM%20(BEAT%20CHU&#7848;N)%20L&#7898;P%201%20-%20Ch&#226;n%20Tr&#7901;i%20S&#225;ng%20T&#7841;o.mp4" TargetMode="External"/><Relationship Id="rId1" Type="http://schemas.microsoft.com/office/2007/relationships/media" Target="file:///C:\Users\PC\Downloads\%5bKARAOKE%5d%20C&#212;%20GI&#193;O%20EM%20(BEAT%20CHU&#7848;N)%20L&#7898;P%201%20-%20Ch&#226;n%20Tr&#7901;i%20S&#225;ng%20T&#7841;o.mp4"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18.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26.svg"/><Relationship Id="rId5" Type="http://schemas.openxmlformats.org/officeDocument/2006/relationships/image" Target="../media/image22.pn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8287" y="3833910"/>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2394857" y="542926"/>
            <a:ext cx="7518400" cy="51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dirty="0">
                <a:solidFill>
                  <a:srgbClr val="FF0066"/>
                </a:solidFill>
                <a:latin typeface="Times New Roman" panose="02020603050405020304" pitchFamily="18" charset="0"/>
              </a:rPr>
              <a:t>TRƯỜNG TIỂU HỌC BẮC HƯNG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0826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551"/>
            <a:ext cx="8186057" cy="136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a:p>
            <a:pPr algn="ctr" eaLnBrk="1" hangingPunct="1">
              <a:spcBef>
                <a:spcPts val="1350"/>
              </a:spcBef>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13: BÀN TAY CÔ GIÁO (T1)</a:t>
            </a:r>
          </a:p>
        </p:txBody>
      </p:sp>
      <p:sp>
        <p:nvSpPr>
          <p:cNvPr id="2059" name="Text Box 17"/>
          <p:cNvSpPr txBox="1">
            <a:spLocks noChangeArrowheads="1"/>
          </p:cNvSpPr>
          <p:nvPr/>
        </p:nvSpPr>
        <p:spPr bwMode="auto">
          <a:xfrm>
            <a:off x="1857829" y="1543050"/>
            <a:ext cx="8592457" cy="149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p>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anose="02020603050405020304" pitchFamily="18" charset="0"/>
              </a:rPr>
              <a:t>VỀ DỰ GIỜ THĂM LỚP</a:t>
            </a:r>
          </a:p>
        </p:txBody>
      </p:sp>
      <p:sp>
        <p:nvSpPr>
          <p:cNvPr id="2054" name="Text Box 18"/>
          <p:cNvSpPr txBox="1">
            <a:spLocks noChangeArrowheads="1"/>
          </p:cNvSpPr>
          <p:nvPr/>
        </p:nvSpPr>
        <p:spPr bwMode="auto">
          <a:xfrm>
            <a:off x="3307968" y="5307264"/>
            <a:ext cx="5969157" cy="97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dirty="0" err="1">
                <a:solidFill>
                  <a:srgbClr val="FF0066"/>
                </a:solidFill>
                <a:latin typeface="Times New Roman" panose="02020603050405020304" pitchFamily="18" charset="0"/>
              </a:rPr>
              <a:t>Giáo</a:t>
            </a:r>
            <a:r>
              <a:rPr lang="en-US" altLang="en-US" sz="2800" b="1" i="1" dirty="0">
                <a:solidFill>
                  <a:srgbClr val="FF0066"/>
                </a:solidFill>
                <a:latin typeface="Times New Roman" panose="02020603050405020304" pitchFamily="18" charset="0"/>
              </a:rPr>
              <a:t> </a:t>
            </a:r>
            <a:r>
              <a:rPr lang="en-US" altLang="en-US" sz="2800" b="1" i="1" dirty="0" err="1">
                <a:solidFill>
                  <a:srgbClr val="FF0066"/>
                </a:solidFill>
                <a:latin typeface="Times New Roman" panose="02020603050405020304" pitchFamily="18" charset="0"/>
              </a:rPr>
              <a:t>viên</a:t>
            </a:r>
            <a:r>
              <a:rPr lang="en-US" altLang="en-US" sz="2800" b="1" i="1" dirty="0">
                <a:solidFill>
                  <a:srgbClr val="FF0066"/>
                </a:solidFill>
                <a:latin typeface="Times New Roman" panose="02020603050405020304" pitchFamily="18" charset="0"/>
              </a:rPr>
              <a:t>: </a:t>
            </a:r>
            <a:r>
              <a:rPr lang="en-US" altLang="en-US" sz="2800" b="1" i="1" dirty="0" err="1">
                <a:solidFill>
                  <a:srgbClr val="FF0066"/>
                </a:solidFill>
                <a:latin typeface="Times New Roman" panose="02020603050405020304" pitchFamily="18" charset="0"/>
              </a:rPr>
              <a:t>Phạm</a:t>
            </a:r>
            <a:r>
              <a:rPr lang="en-US" altLang="en-US" sz="2800" b="1" i="1" dirty="0">
                <a:solidFill>
                  <a:srgbClr val="FF0066"/>
                </a:solidFill>
                <a:latin typeface="Times New Roman" panose="02020603050405020304" pitchFamily="18" charset="0"/>
              </a:rPr>
              <a:t> </a:t>
            </a:r>
            <a:r>
              <a:rPr lang="en-US" altLang="en-US" sz="2800" b="1" i="1" dirty="0" err="1">
                <a:solidFill>
                  <a:srgbClr val="FF0066"/>
                </a:solidFill>
                <a:latin typeface="Times New Roman" panose="02020603050405020304" pitchFamily="18" charset="0"/>
              </a:rPr>
              <a:t>Hữu</a:t>
            </a:r>
            <a:r>
              <a:rPr lang="en-US" altLang="en-US" sz="2800" b="1" i="1" dirty="0">
                <a:solidFill>
                  <a:srgbClr val="FF0066"/>
                </a:solidFill>
                <a:latin typeface="Times New Roman" panose="02020603050405020304" pitchFamily="18" charset="0"/>
              </a:rPr>
              <a:t> </a:t>
            </a:r>
            <a:r>
              <a:rPr lang="en-US" altLang="en-US" sz="2800" b="1" i="1" dirty="0" err="1">
                <a:solidFill>
                  <a:srgbClr val="FF0066"/>
                </a:solidFill>
                <a:latin typeface="Times New Roman" panose="02020603050405020304" pitchFamily="18" charset="0"/>
              </a:rPr>
              <a:t>Cường</a:t>
            </a:r>
            <a:endParaRPr lang="en-US" altLang="en-US" sz="2800" b="1" i="1" dirty="0">
              <a:solidFill>
                <a:srgbClr val="FF0066"/>
              </a:solidFill>
              <a:latin typeface="Times New Roman" panose="02020603050405020304" pitchFamily="18" charset="0"/>
            </a:endParaRPr>
          </a:p>
          <a:p>
            <a:pPr eaLnBrk="1" hangingPunct="1"/>
            <a:r>
              <a:rPr lang="en-US" altLang="en-US" sz="2800" b="1" i="1" dirty="0" err="1">
                <a:solidFill>
                  <a:srgbClr val="FF0066"/>
                </a:solidFill>
                <a:latin typeface="Times New Roman" panose="02020603050405020304" pitchFamily="18" charset="0"/>
              </a:rPr>
              <a:t>Lớp</a:t>
            </a:r>
            <a:r>
              <a:rPr lang="en-US" altLang="en-US" sz="2800" b="1" i="1" dirty="0">
                <a:solidFill>
                  <a:srgbClr val="FF0066"/>
                </a:solidFill>
                <a:latin typeface="Times New Roman" panose="02020603050405020304" pitchFamily="18" charset="0"/>
              </a:rPr>
              <a:t>:  3C</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2490"/>
            <a:ext cx="4206724" cy="1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2446" y="249891"/>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8326" y="311018"/>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5850"/>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835848" y="738188"/>
            <a:ext cx="1104295"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909838" y="4473180"/>
            <a:ext cx="1060752"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21" r="70088" b="8305"/>
          <a:stretch>
            <a:fillRect/>
          </a:stretch>
        </p:blipFill>
        <p:spPr>
          <a:xfrm>
            <a:off x="755015" y="1568450"/>
            <a:ext cx="2941955" cy="3543935"/>
          </a:xfrm>
          <a:prstGeom prst="rect">
            <a:avLst/>
          </a:prstGeom>
        </p:spPr>
      </p:pic>
      <p:sp>
        <p:nvSpPr>
          <p:cNvPr id="3" name="TextBox 2"/>
          <p:cNvSpPr txBox="1"/>
          <p:nvPr/>
        </p:nvSpPr>
        <p:spPr>
          <a:xfrm>
            <a:off x="178435" y="165100"/>
            <a:ext cx="10920095" cy="119264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3200" b="1"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Câu 2</a:t>
            </a:r>
            <a:r>
              <a:rPr lang="en-US" sz="3200" b="1"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p>
          <a:p>
            <a:pPr algn="ct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cột</a:t>
            </a:r>
            <a:r>
              <a:rPr lang="en-US" sz="3200" b="1" dirty="0">
                <a:latin typeface="Times New Roman" panose="02020603050405020304" pitchFamily="18" charset="0"/>
                <a:cs typeface="Times New Roman" panose="02020603050405020304" pitchFamily="18" charset="0"/>
              </a:rPr>
              <a:t> A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phù</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cột</a:t>
            </a:r>
            <a:r>
              <a:rPr lang="en-US" sz="3200" b="1" dirty="0">
                <a:latin typeface="Times New Roman" panose="02020603050405020304" pitchFamily="18" charset="0"/>
                <a:cs typeface="Times New Roman" panose="02020603050405020304" pitchFamily="18" charset="0"/>
              </a:rPr>
              <a:t> B)</a:t>
            </a:r>
            <a:endParaRPr lang="en-US" sz="3200" b="1" dirty="0">
              <a:latin typeface="Times New Roman" panose="02020603050405020304" pitchFamily="18" charset="0"/>
              <a:ea typeface="Open Sans" panose="020B0606030504020204" pitchFamily="34" charset="0"/>
              <a:cs typeface="Times New Roman" panose="02020603050405020304" pitchFamily="18" charset="0"/>
            </a:endParaRPr>
          </a:p>
        </p:txBody>
      </p:sp>
      <p:cxnSp>
        <p:nvCxnSpPr>
          <p:cNvPr id="8" name="Straight Arrow Connector 7"/>
          <p:cNvCxnSpPr/>
          <p:nvPr/>
        </p:nvCxnSpPr>
        <p:spPr>
          <a:xfrm>
            <a:off x="3644265" y="2693670"/>
            <a:ext cx="2446020" cy="20173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670935" y="2904490"/>
            <a:ext cx="2489200" cy="8216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99180" y="3642995"/>
            <a:ext cx="2571750" cy="9588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srcRect l="51497" r="8619"/>
          <a:stretch>
            <a:fillRect/>
          </a:stretch>
        </p:blipFill>
        <p:spPr>
          <a:xfrm>
            <a:off x="6134100" y="1482725"/>
            <a:ext cx="4252595" cy="3665220"/>
          </a:xfrm>
          <a:prstGeom prst="rect">
            <a:avLst/>
          </a:prstGeom>
        </p:spPr>
      </p:pic>
      <p:pic>
        <p:nvPicPr>
          <p:cNvPr id="11"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863988" y="4424392"/>
            <a:ext cx="3328012" cy="2433608"/>
          </a:xfrm>
          <a:prstGeom prst="rect">
            <a:avLst/>
          </a:prstGeom>
        </p:spPr>
      </p:pic>
      <p:pic>
        <p:nvPicPr>
          <p:cNvPr id="5" name="Picture 4"/>
          <p:cNvPicPr>
            <a:picLocks noChangeAspect="1"/>
          </p:cNvPicPr>
          <p:nvPr/>
        </p:nvPicPr>
        <p:blipFill>
          <a:blip r:embed="rId7"/>
          <a:stretch>
            <a:fillRect/>
          </a:stretch>
        </p:blipFill>
        <p:spPr>
          <a:xfrm>
            <a:off x="0" y="4894338"/>
            <a:ext cx="1949851" cy="20124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949" y="2945375"/>
            <a:ext cx="6096000" cy="1384995"/>
          </a:xfrm>
          <a:prstGeom prst="rect">
            <a:avLst/>
          </a:prstGeom>
        </p:spPr>
        <p:txBody>
          <a:bodyPr>
            <a:spAutoFit/>
          </a:bodyPr>
          <a:lstStyle/>
          <a:p>
            <a:pPr algn="just"/>
            <a:r>
              <a:rPr lang="en-US" sz="2800">
                <a:solidFill>
                  <a:srgbClr val="000000"/>
                </a:solidFill>
                <a:latin typeface="Nunito Black" pitchFamily="2" charset="0"/>
              </a:rPr>
              <a:t>a. Cô có phép màu</a:t>
            </a:r>
          </a:p>
          <a:p>
            <a:pPr algn="just"/>
            <a:r>
              <a:rPr lang="en-US" sz="2800">
                <a:solidFill>
                  <a:srgbClr val="000000"/>
                </a:solidFill>
                <a:latin typeface="Nunito Black" pitchFamily="2" charset="0"/>
              </a:rPr>
              <a:t>b. Cô rất khéo tay</a:t>
            </a:r>
          </a:p>
          <a:p>
            <a:pPr algn="just"/>
            <a:r>
              <a:rPr lang="en-US" sz="2800">
                <a:solidFill>
                  <a:srgbClr val="000000"/>
                </a:solidFill>
                <a:latin typeface="Nunito Black" pitchFamily="2" charset="0"/>
              </a:rPr>
              <a:t>c. Nêu ý kiến khác của em</a:t>
            </a:r>
          </a:p>
        </p:txBody>
      </p:sp>
      <p:pic>
        <p:nvPicPr>
          <p:cNvPr id="8"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94015" y="2227048"/>
            <a:ext cx="5571308" cy="2821646"/>
          </a:xfrm>
          <a:prstGeom prst="rect">
            <a:avLst/>
          </a:prstGeom>
        </p:spPr>
      </p:pic>
      <p:sp>
        <p:nvSpPr>
          <p:cNvPr id="4" name="Flowchart: Connector 3"/>
          <p:cNvSpPr/>
          <p:nvPr/>
        </p:nvSpPr>
        <p:spPr>
          <a:xfrm>
            <a:off x="1417949" y="3396209"/>
            <a:ext cx="413658" cy="48332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210" y="-34290"/>
            <a:ext cx="12162155" cy="1543050"/>
          </a:xfrm>
          <a:prstGeom prst="rect">
            <a:avLst/>
          </a:prstGeom>
        </p:spPr>
      </p:pic>
      <p:sp>
        <p:nvSpPr>
          <p:cNvPr id="3" name="TextBox 2"/>
          <p:cNvSpPr txBox="1"/>
          <p:nvPr/>
        </p:nvSpPr>
        <p:spPr>
          <a:xfrm>
            <a:off x="443759" y="132195"/>
            <a:ext cx="11654075" cy="119146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3200" b="1" dirty="0">
                <a:solidFill>
                  <a:schemeClr val="tx1">
                    <a:lumMod val="85000"/>
                    <a:lumOff val="15000"/>
                  </a:schemeClr>
                </a:solidFill>
                <a:latin typeface="+mj-lt"/>
                <a:ea typeface="Open Sans" panose="020B0606030504020204" pitchFamily="34" charset="0"/>
                <a:cs typeface="Open Sans" panose="020B0606030504020204" pitchFamily="34" charset="0"/>
              </a:rPr>
              <a:t>Câu </a:t>
            </a:r>
            <a:r>
              <a:rPr lang="en-US" sz="3200" b="1" dirty="0">
                <a:solidFill>
                  <a:schemeClr val="tx1">
                    <a:lumMod val="85000"/>
                    <a:lumOff val="15000"/>
                  </a:schemeClr>
                </a:solidFill>
                <a:latin typeface="+mj-lt"/>
                <a:ea typeface="Open Sans" panose="020B0606030504020204" pitchFamily="34" charset="0"/>
                <a:cs typeface="Open Sans" panose="020B0606030504020204" pitchFamily="34" charset="0"/>
              </a:rPr>
              <a:t>3 : </a:t>
            </a:r>
            <a:r>
              <a:rPr lang="vi-VN" sz="3200" b="1" dirty="0">
                <a:solidFill>
                  <a:schemeClr val="tx1">
                    <a:lumMod val="85000"/>
                    <a:lumOff val="15000"/>
                  </a:schemeClr>
                </a:solidFill>
                <a:latin typeface="+mj-lt"/>
              </a:rPr>
              <a:t>Theo em, 2 dòng thơ "Biết bao điều lạ/Từ bàn tay cô" muốn nói điều gì? Chọn câu trả lời hoặc nên ý kiến khác của em.</a:t>
            </a:r>
            <a:endParaRPr lang="vi-VN" sz="3200" b="1"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6"/>
          <a:stretch>
            <a:fillRect/>
          </a:stretch>
        </p:blipFill>
        <p:spPr>
          <a:xfrm>
            <a:off x="9037239" y="1618675"/>
            <a:ext cx="2904389" cy="5105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390" y="-34272"/>
            <a:ext cx="11912238" cy="1542996"/>
          </a:xfrm>
          <a:prstGeom prst="rect">
            <a:avLst/>
          </a:prstGeom>
        </p:spPr>
      </p:pic>
      <p:sp>
        <p:nvSpPr>
          <p:cNvPr id="11" name="TextBox 10"/>
          <p:cNvSpPr txBox="1"/>
          <p:nvPr/>
        </p:nvSpPr>
        <p:spPr>
          <a:xfrm>
            <a:off x="604911" y="304603"/>
            <a:ext cx="10874325" cy="954107"/>
          </a:xfrm>
          <a:prstGeom prst="rect">
            <a:avLst/>
          </a:prstGeom>
          <a:noFill/>
        </p:spPr>
        <p:txBody>
          <a:bodyPr wrap="square">
            <a:spAutoFit/>
          </a:bodyPr>
          <a:lstStyle/>
          <a:p>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4 : </a:t>
            </a:r>
            <a:r>
              <a:rPr lang="vi-VN" sz="2800" b="1" dirty="0">
                <a:latin typeface="+mj-lt"/>
              </a:rPr>
              <a:t>Tìm những câu thơ nói về sự khéo léo của cô giáo khi hướng dẫn học sinh làm thủ công.</a:t>
            </a:r>
            <a:endParaRPr lang="vi-VN" sz="2800" b="1" dirty="0">
              <a:latin typeface="+mj-lt"/>
              <a:ea typeface="Open Sans" panose="020B0606030504020204" pitchFamily="34" charset="0"/>
              <a:cs typeface="Open Sans" panose="020B0606030504020204" pitchFamily="34" charset="0"/>
            </a:endParaRPr>
          </a:p>
        </p:txBody>
      </p:sp>
      <p:pic>
        <p:nvPicPr>
          <p:cNvPr id="14" name="Picture 3"/>
          <p:cNvPicPr>
            <a:picLocks noChangeAspect="1"/>
          </p:cNvPicPr>
          <p:nvPr/>
        </p:nvPicPr>
        <p:blipFill>
          <a:blip r:embed="rId4"/>
          <a:srcRect/>
          <a:stretch>
            <a:fillRect/>
          </a:stretch>
        </p:blipFill>
        <p:spPr>
          <a:xfrm>
            <a:off x="711200" y="1437102"/>
            <a:ext cx="9985829" cy="5420897"/>
          </a:xfrm>
          <a:prstGeom prst="rect">
            <a:avLst/>
          </a:prstGeom>
        </p:spPr>
      </p:pic>
      <p:sp>
        <p:nvSpPr>
          <p:cNvPr id="5" name="TextBox 4"/>
          <p:cNvSpPr txBox="1"/>
          <p:nvPr/>
        </p:nvSpPr>
        <p:spPr>
          <a:xfrm>
            <a:off x="3950497" y="2325703"/>
            <a:ext cx="3851524" cy="1055608"/>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gấp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cong</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Thoắt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xong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0497" y="3168587"/>
            <a:ext cx="3833403" cy="578882"/>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Mềm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50497" y="3590380"/>
            <a:ext cx="3851524" cy="578882"/>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Nunito Black" pitchFamily="2"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nhanh</a:t>
            </a:r>
            <a:endParaRPr lang="en-US" sz="4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p:nvPr/>
        </p:nvGrpSpPr>
        <p:grpSpPr>
          <a:xfrm>
            <a:off x="2164722" y="4626717"/>
            <a:ext cx="7637473" cy="2060823"/>
            <a:chOff x="0" y="180975"/>
            <a:chExt cx="15274946" cy="4121645"/>
          </a:xfrm>
        </p:grpSpPr>
        <p:sp>
          <p:nvSpPr>
            <p:cNvPr id="3" name="TextBox 3"/>
            <p:cNvSpPr txBox="1"/>
            <p:nvPr/>
          </p:nvSpPr>
          <p:spPr>
            <a:xfrm>
              <a:off x="0" y="180975"/>
              <a:ext cx="15274946" cy="1350882"/>
            </a:xfrm>
            <a:prstGeom prst="rect">
              <a:avLst/>
            </a:prstGeom>
          </p:spPr>
          <p:txBody>
            <a:bodyPr lIns="0" tIns="0" rIns="0" bIns="0" rtlCol="0" anchor="t">
              <a:spAutoFit/>
            </a:bodyPr>
            <a:lstStyle/>
            <a:p>
              <a:pPr algn="ctr" defTabSz="609600">
                <a:lnSpc>
                  <a:spcPts val="6615"/>
                </a:lnSpc>
              </a:pPr>
              <a:endParaRPr sz="1200">
                <a:solidFill>
                  <a:prstClr val="black"/>
                </a:solidFill>
                <a:latin typeface="Calibri" panose="020F0502020204030204"/>
              </a:endParaRPr>
            </a:p>
          </p:txBody>
        </p:sp>
        <p:pic>
          <p:nvPicPr>
            <p:cNvPr id="4" name="Picture 4"/>
            <p:cNvPicPr>
              <a:picLocks noChangeAspect="1"/>
            </p:cNvPicPr>
            <p:nvPr/>
          </p:nvPicPr>
          <p:blipFill>
            <a:blip r:embed="rId2"/>
            <a:srcRect/>
            <a:stretch>
              <a:fillRect/>
            </a:stretch>
          </p:blipFill>
          <p:spPr>
            <a:xfrm>
              <a:off x="5157066" y="2963200"/>
              <a:ext cx="4960814" cy="1339420"/>
            </a:xfrm>
            <a:prstGeom prst="rect">
              <a:avLst/>
            </a:prstGeom>
          </p:spPr>
        </p:pic>
      </p:grpSp>
      <p:pic>
        <p:nvPicPr>
          <p:cNvPr id="5" name="Picture 5"/>
          <p:cNvPicPr>
            <a:picLocks noChangeAspect="1"/>
          </p:cNvPicPr>
          <p:nvPr/>
        </p:nvPicPr>
        <p:blipFill>
          <a:blip r:embed="rId3"/>
          <a:srcRect/>
          <a:stretch>
            <a:fillRect/>
          </a:stretch>
        </p:blipFill>
        <p:spPr>
          <a:xfrm rot="-5784786">
            <a:off x="-553573" y="-893137"/>
            <a:ext cx="3727869" cy="3741902"/>
          </a:xfrm>
          <a:prstGeom prst="rect">
            <a:avLst/>
          </a:prstGeom>
        </p:spPr>
      </p:pic>
      <p:pic>
        <p:nvPicPr>
          <p:cNvPr id="6" name="Picture 6"/>
          <p:cNvPicPr>
            <a:picLocks noChangeAspect="1"/>
          </p:cNvPicPr>
          <p:nvPr/>
        </p:nvPicPr>
        <p:blipFill>
          <a:blip r:embed="rId3"/>
          <a:srcRect/>
          <a:stretch>
            <a:fillRect/>
          </a:stretch>
        </p:blipFill>
        <p:spPr>
          <a:xfrm rot="5400000">
            <a:off x="8795326" y="4301250"/>
            <a:ext cx="3727869" cy="37419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7064" y="3944340"/>
            <a:ext cx="2814851" cy="27432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547" y="57743"/>
            <a:ext cx="1637714" cy="1572205"/>
          </a:xfrm>
          <a:prstGeom prst="rect">
            <a:avLst/>
          </a:prstGeom>
        </p:spPr>
      </p:pic>
      <p:pic>
        <p:nvPicPr>
          <p:cNvPr id="9" name="Picture 9"/>
          <p:cNvPicPr>
            <a:picLocks noChangeAspect="1"/>
          </p:cNvPicPr>
          <p:nvPr/>
        </p:nvPicPr>
        <p:blipFill>
          <a:blip r:embed="rId8"/>
          <a:srcRect/>
          <a:stretch>
            <a:fillRect/>
          </a:stretch>
        </p:blipFill>
        <p:spPr>
          <a:xfrm>
            <a:off x="-25692" y="1124885"/>
            <a:ext cx="2692000" cy="12988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61222" y="5040744"/>
            <a:ext cx="1582457" cy="1131457"/>
          </a:xfrm>
          <a:prstGeom prst="rect">
            <a:avLst/>
          </a:prstGeom>
        </p:spPr>
      </p:pic>
      <p:pic>
        <p:nvPicPr>
          <p:cNvPr id="11"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009348" y="57743"/>
            <a:ext cx="9334331" cy="1298890"/>
          </a:xfrm>
          <a:prstGeom prst="rect">
            <a:avLst/>
          </a:prstGeom>
        </p:spPr>
      </p:pic>
      <p:sp>
        <p:nvSpPr>
          <p:cNvPr id="12" name="TextBox 11"/>
          <p:cNvSpPr txBox="1"/>
          <p:nvPr/>
        </p:nvSpPr>
        <p:spPr>
          <a:xfrm>
            <a:off x="3494997" y="208745"/>
            <a:ext cx="8363032" cy="954107"/>
          </a:xfrm>
          <a:prstGeom prst="rect">
            <a:avLst/>
          </a:prstGeom>
          <a:noFill/>
        </p:spPr>
        <p:txBody>
          <a:bodyPr wrap="square">
            <a:spAutoFit/>
          </a:bodyPr>
          <a:lstStyle/>
          <a:p>
            <a:pPr algn="ctr"/>
            <a:r>
              <a:rPr lang="vi-VN" sz="2800" b="1">
                <a:latin typeface="Nunito Black" pitchFamily="2" charset="0"/>
                <a:ea typeface="Open Sans" panose="020B0606030504020204" pitchFamily="34" charset="0"/>
                <a:cs typeface="Open Sans" panose="020B0606030504020204" pitchFamily="34" charset="0"/>
              </a:rPr>
              <a:t>Câu </a:t>
            </a:r>
            <a:r>
              <a:rPr lang="en-US" sz="2800" b="1">
                <a:latin typeface="Nunito Black" pitchFamily="2" charset="0"/>
                <a:ea typeface="Open Sans" panose="020B0606030504020204" pitchFamily="34" charset="0"/>
                <a:cs typeface="Open Sans" panose="020B0606030504020204" pitchFamily="34" charset="0"/>
              </a:rPr>
              <a:t>5</a:t>
            </a:r>
            <a:r>
              <a:rPr lang="en-US" sz="2800">
                <a:latin typeface="Nunito Black" pitchFamily="2" charset="0"/>
                <a:ea typeface="Open Sans" panose="020B0606030504020204" pitchFamily="34" charset="0"/>
                <a:cs typeface="Open Sans" panose="020B0606030504020204" pitchFamily="34" charset="0"/>
              </a:rPr>
              <a:t> </a:t>
            </a:r>
            <a:r>
              <a:rPr lang="en-US" sz="2800" b="1">
                <a:latin typeface="Nunito Black" pitchFamily="2" charset="0"/>
                <a:ea typeface="Open Sans" panose="020B0606030504020204" pitchFamily="34" charset="0"/>
                <a:cs typeface="Open Sans" panose="020B0606030504020204" pitchFamily="34" charset="0"/>
              </a:rPr>
              <a:t>: </a:t>
            </a:r>
            <a:r>
              <a:rPr lang="vi-VN" sz="2800" b="1">
                <a:latin typeface="Nunito Black" pitchFamily="2" charset="0"/>
              </a:rPr>
              <a:t>Dựa vào bài thơ, em hãy giới thiệu bức tranh mà cô giáo đã tạo ra.</a:t>
            </a:r>
            <a:endParaRPr lang="vi-VN" sz="2800" b="1">
              <a:latin typeface="Nunito Black" pitchFamily="2" charset="0"/>
              <a:ea typeface="Open Sans" panose="020B0606030504020204" pitchFamily="34" charset="0"/>
              <a:cs typeface="Open Sans" panose="020B0606030504020204" pitchFamily="34" charset="0"/>
            </a:endParaRPr>
          </a:p>
        </p:txBody>
      </p:sp>
      <p:grpSp>
        <p:nvGrpSpPr>
          <p:cNvPr id="13" name="Group 8"/>
          <p:cNvGrpSpPr/>
          <p:nvPr/>
        </p:nvGrpSpPr>
        <p:grpSpPr>
          <a:xfrm>
            <a:off x="2389805" y="1325682"/>
            <a:ext cx="7949949" cy="4294927"/>
            <a:chOff x="30529" y="111036"/>
            <a:chExt cx="6820832" cy="1978041"/>
          </a:xfrm>
        </p:grpSpPr>
        <p:pic>
          <p:nvPicPr>
            <p:cNvPr id="14"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2479">
              <a:off x="30529" y="111036"/>
              <a:ext cx="6820832" cy="1978041"/>
            </a:xfrm>
            <a:prstGeom prst="rect">
              <a:avLst/>
            </a:prstGeom>
          </p:spPr>
        </p:pic>
        <p:sp>
          <p:nvSpPr>
            <p:cNvPr id="15" name="TextBox 10"/>
            <p:cNvSpPr txBox="1"/>
            <p:nvPr/>
          </p:nvSpPr>
          <p:spPr>
            <a:xfrm>
              <a:off x="1284577" y="670162"/>
              <a:ext cx="4312735" cy="678815"/>
            </a:xfrm>
            <a:prstGeom prst="rect">
              <a:avLst/>
            </a:prstGeom>
          </p:spPr>
          <p:txBody>
            <a:bodyPr lIns="0" tIns="0" rIns="0" bIns="0" rtlCol="0" anchor="t">
              <a:spAutoFit/>
            </a:bodyPr>
            <a:lstStyle/>
            <a:p>
              <a:pPr>
                <a:lnSpc>
                  <a:spcPts val="4160"/>
                </a:lnSpc>
              </a:pPr>
              <a:endParaRPr lang="en-US" sz="3200">
                <a:solidFill>
                  <a:srgbClr val="FFFEFE"/>
                </a:solidFill>
                <a:latin typeface="ไอติม Bold"/>
              </a:endParaRPr>
            </a:p>
          </p:txBody>
        </p:sp>
      </p:grpSp>
      <p:sp>
        <p:nvSpPr>
          <p:cNvPr id="17" name="TextBox 16"/>
          <p:cNvSpPr txBox="1"/>
          <p:nvPr/>
        </p:nvSpPr>
        <p:spPr>
          <a:xfrm>
            <a:off x="3127782" y="2101458"/>
            <a:ext cx="6646984" cy="3108543"/>
          </a:xfrm>
          <a:prstGeom prst="rect">
            <a:avLst/>
          </a:prstGeom>
          <a:noFill/>
        </p:spPr>
        <p:txBody>
          <a:bodyPr wrap="square">
            <a:spAutoFit/>
          </a:bodyPr>
          <a:lstStyle/>
          <a:p>
            <a:pPr algn="just"/>
            <a:r>
              <a:rPr lang="en-US" sz="2800">
                <a:solidFill>
                  <a:schemeClr val="bg1"/>
                </a:solidFill>
                <a:latin typeface="Nunito Black" pitchFamily="2" charset="0"/>
              </a:rPr>
              <a:t>	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endParaRPr lang="en-US" sz="28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22" y="0"/>
            <a:ext cx="1167596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矩形 26"/>
          <p:cNvSpPr/>
          <p:nvPr/>
        </p:nvSpPr>
        <p:spPr>
          <a:xfrm>
            <a:off x="2346342" y="2782669"/>
            <a:ext cx="6887599" cy="70788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4000">
                <a:solidFill>
                  <a:srgbClr val="FF0000"/>
                </a:solidFill>
                <a:latin typeface="Sigmar One" panose="00000500000000000000" pitchFamily="2" charset="0"/>
                <a:sym typeface="+mn-lt"/>
              </a:rPr>
              <a:t>Hẹn gặp lại các em!</a:t>
            </a:r>
            <a:endParaRPr lang="zh-CN" altLang="en-US" sz="4000" dirty="0">
              <a:solidFill>
                <a:srgbClr val="FF0000"/>
              </a:solidFill>
              <a:latin typeface="Sigmar One" panose="00000500000000000000" pitchFamily="2"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20000" y="2676689"/>
            <a:ext cx="6552000" cy="1107996"/>
          </a:xfrm>
          <a:prstGeom prst="rect">
            <a:avLst/>
          </a:prstGeom>
          <a:noFill/>
        </p:spPr>
        <p:txBody>
          <a:bodyPr wrap="square" rtlCol="0">
            <a:spAutoFit/>
          </a:bodyPr>
          <a:lstStyle/>
          <a:p>
            <a:pPr algn="ctr"/>
            <a:r>
              <a:rPr lang="en-US" sz="6600" b="1">
                <a:solidFill>
                  <a:srgbClr val="FF0000"/>
                </a:solidFill>
                <a:latin typeface="Sigmar One" panose="00000500000000000000" pitchFamily="2" charset="0"/>
              </a:rPr>
              <a:t>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ARAOKE] CÔ GIÁO EM (BEAT CHUẨN) LỚP 1 - Chân Trời Sáng Tạo">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635" y="0"/>
            <a:ext cx="12191365" cy="685863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3387" y="1242200"/>
            <a:ext cx="6515100" cy="4733597"/>
          </a:xfrm>
          <a:prstGeom prst="rect">
            <a:avLst/>
          </a:prstGeom>
        </p:spPr>
      </p:pic>
      <p:pic>
        <p:nvPicPr>
          <p:cNvPr id="7"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797" y="5499970"/>
            <a:ext cx="1769603" cy="1229070"/>
          </a:xfrm>
          <a:prstGeom prst="rect">
            <a:avLst/>
          </a:prstGeom>
        </p:spPr>
      </p:pic>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47829" y="-16329"/>
            <a:ext cx="5800903" cy="3879353"/>
          </a:xfrm>
          <a:prstGeom prst="rect">
            <a:avLst/>
          </a:prstGeom>
        </p:spPr>
      </p:pic>
      <p:sp>
        <p:nvSpPr>
          <p:cNvPr id="11" name="TextBox 10"/>
          <p:cNvSpPr txBox="1"/>
          <p:nvPr/>
        </p:nvSpPr>
        <p:spPr>
          <a:xfrm>
            <a:off x="833456" y="1242200"/>
            <a:ext cx="4144944" cy="1384995"/>
          </a:xfrm>
          <a:prstGeom prst="rect">
            <a:avLst/>
          </a:prstGeom>
          <a:noFill/>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877570"/>
            <a:ext cx="3310255" cy="2606040"/>
          </a:xfrm>
          <a:prstGeom prst="rect">
            <a:avLst/>
          </a:prstGeom>
          <a:blipFill dpi="0" rotWithShape="1">
            <a:blip r:embed="rId3"/>
            <a:srcRect/>
            <a:tile tx="6350" ty="0" sx="100000" sy="99000" flip="none" algn="tl"/>
          </a:blipFill>
        </p:spPr>
      </p:pic>
      <p:pic>
        <p:nvPicPr>
          <p:cNvPr id="6" name="Picture 5"/>
          <p:cNvPicPr>
            <a:picLocks noChangeAspect="1"/>
          </p:cNvPicPr>
          <p:nvPr/>
        </p:nvPicPr>
        <p:blipFill>
          <a:blip r:embed="rId4"/>
          <a:stretch>
            <a:fillRect/>
          </a:stretch>
        </p:blipFill>
        <p:spPr>
          <a:xfrm>
            <a:off x="81718" y="15240"/>
            <a:ext cx="957155" cy="762066"/>
          </a:xfrm>
          <a:prstGeom prst="rect">
            <a:avLst/>
          </a:prstGeom>
        </p:spPr>
      </p:pic>
      <p:graphicFrame>
        <p:nvGraphicFramePr>
          <p:cNvPr id="2" name="Table 1"/>
          <p:cNvGraphicFramePr>
            <a:graphicFrameLocks noGrp="1"/>
          </p:cNvGraphicFramePr>
          <p:nvPr/>
        </p:nvGraphicFramePr>
        <p:xfrm>
          <a:off x="3464308" y="877363"/>
          <a:ext cx="7712710" cy="5640638"/>
        </p:xfrm>
        <a:graphic>
          <a:graphicData uri="http://schemas.openxmlformats.org/drawingml/2006/table">
            <a:tbl>
              <a:tblPr/>
              <a:tblGrid>
                <a:gridCol w="3883660">
                  <a:extLst>
                    <a:ext uri="{9D8B030D-6E8A-4147-A177-3AD203B41FA5}">
                      <a16:colId xmlns:a16="http://schemas.microsoft.com/office/drawing/2014/main" val="20000"/>
                    </a:ext>
                  </a:extLst>
                </a:gridCol>
                <a:gridCol w="3829050">
                  <a:extLst>
                    <a:ext uri="{9D8B030D-6E8A-4147-A177-3AD203B41FA5}">
                      <a16:colId xmlns:a16="http://schemas.microsoft.com/office/drawing/2014/main" val="20001"/>
                    </a:ext>
                  </a:extLst>
                </a:gridCol>
              </a:tblGrid>
              <a:tr h="2275840">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trắng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Cô</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gấp</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Thoắt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Chiếc</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thuyền</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xinh</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quá</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fontAlgn="t"/>
                      <a:r>
                        <a:rPr lang="vi-VN" sz="2700" b="0" dirty="0">
                          <a:solidFill>
                            <a:schemeClr val="tx1">
                              <a:lumMod val="95000"/>
                              <a:lumOff val="5000"/>
                            </a:schemeClr>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chemeClr val="tx1">
                              <a:lumMod val="95000"/>
                              <a:lumOff val="5000"/>
                            </a:schemeClr>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chemeClr val="tx1">
                              <a:lumMod val="95000"/>
                              <a:lumOff val="5000"/>
                            </a:schemeClr>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chemeClr val="tx1">
                              <a:lumMod val="95000"/>
                              <a:lumOff val="5000"/>
                            </a:schemeClr>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extLst>
                  <a:ext uri="{0D108BD9-81ED-4DB2-BD59-A6C34878D82A}">
                    <a16:rowId xmlns:a16="http://schemas.microsoft.com/office/drawing/2014/main" val="10000"/>
                  </a:ext>
                </a:extLst>
              </a:tr>
              <a:tr h="3175253">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đỏ</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Mềm</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mại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tay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Mặt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trời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phô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Nhiều</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tia</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nắng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tỏa</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fontAlgn="t"/>
                      <a:r>
                        <a:rPr lang="vi-VN" sz="2700" b="0" dirty="0">
                          <a:effectLst/>
                          <a:latin typeface="Times New Roman" panose="02020603050405020304" pitchFamily="18" charset="0"/>
                          <a:cs typeface="Times New Roman" panose="02020603050405020304" pitchFamily="18" charset="0"/>
                        </a:rPr>
                        <a:t>Như phép mầu nhiệm</a:t>
                      </a:r>
                    </a:p>
                    <a:p>
                      <a:pPr fontAlgn="t"/>
                      <a:r>
                        <a:rPr lang="vi-VN" sz="2700" b="0" dirty="0">
                          <a:effectLst/>
                          <a:latin typeface="Times New Roman" panose="02020603050405020304" pitchFamily="18" charset="0"/>
                          <a:cs typeface="Times New Roman" panose="02020603050405020304" pitchFamily="18" charset="0"/>
                        </a:rPr>
                        <a:t>Hiện trước mắt em:</a:t>
                      </a:r>
                    </a:p>
                    <a:p>
                      <a:pPr fontAlgn="t"/>
                      <a:r>
                        <a:rPr lang="vi-VN" sz="2700" b="0" dirty="0">
                          <a:effectLst/>
                          <a:latin typeface="Times New Roman" panose="02020603050405020304" pitchFamily="18" charset="0"/>
                          <a:cs typeface="Times New Roman" panose="02020603050405020304" pitchFamily="18" charset="0"/>
                        </a:rPr>
                        <a:t>Biển biếc bình minh</a:t>
                      </a:r>
                    </a:p>
                    <a:p>
                      <a:pPr fontAlgn="t"/>
                      <a:r>
                        <a:rPr lang="vi-VN" sz="2700" b="0" dirty="0">
                          <a:effectLst/>
                          <a:latin typeface="Times New Roman" panose="02020603050405020304" pitchFamily="18" charset="0"/>
                          <a:cs typeface="Times New Roman" panose="02020603050405020304" pitchFamily="18" charset="0"/>
                        </a:rPr>
                        <a:t>Rì rào sóng vỗ…</a:t>
                      </a:r>
                      <a:endParaRPr lang="en-US" sz="2700" b="0" dirty="0">
                        <a:effectLst/>
                        <a:latin typeface="Times New Roman" panose="02020603050405020304" pitchFamily="18" charset="0"/>
                        <a:cs typeface="Times New Roman" panose="02020603050405020304" pitchFamily="18" charset="0"/>
                      </a:endParaRPr>
                    </a:p>
                    <a:p>
                      <a:pPr fontAlgn="t"/>
                      <a:r>
                        <a:rPr lang="en-US" sz="2700" b="0" dirty="0">
                          <a:effectLst/>
                          <a:latin typeface="Times New Roman" panose="02020603050405020304" pitchFamily="18" charset="0"/>
                          <a:cs typeface="Times New Roman" panose="02020603050405020304" pitchFamily="18" charset="0"/>
                        </a:rPr>
                        <a:t> </a:t>
                      </a:r>
                    </a:p>
                    <a:p>
                      <a:pPr fontAlgn="t"/>
                      <a:r>
                        <a:rPr lang="en-US" sz="2700" b="0" dirty="0" err="1">
                          <a:effectLst/>
                          <a:latin typeface="Times New Roman" panose="02020603050405020304" pitchFamily="18" charset="0"/>
                          <a:cs typeface="Times New Roman" panose="02020603050405020304" pitchFamily="18" charset="0"/>
                        </a:rPr>
                        <a:t>Biết</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bao</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điều</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lạ</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err="1">
                          <a:effectLst/>
                          <a:latin typeface="Times New Roman" panose="02020603050405020304" pitchFamily="18" charset="0"/>
                          <a:cs typeface="Times New Roman" panose="02020603050405020304" pitchFamily="18" charset="0"/>
                        </a:rPr>
                        <a:t>Từ</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bàn</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tay</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cô</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a:effectLst/>
                          <a:latin typeface="Times New Roman" panose="02020603050405020304" pitchFamily="18" charset="0"/>
                          <a:cs typeface="Times New Roman" panose="02020603050405020304" pitchFamily="18" charset="0"/>
                        </a:rPr>
                        <a:t>            </a:t>
                      </a:r>
                      <a:r>
                        <a:rPr lang="en-US" sz="2000" b="0" baseline="0" dirty="0">
                          <a:effectLst/>
                          <a:latin typeface="Times New Roman" panose="02020603050405020304" pitchFamily="18" charset="0"/>
                          <a:cs typeface="Times New Roman" panose="02020603050405020304" pitchFamily="18" charset="0"/>
                        </a:rPr>
                        <a:t>(</a:t>
                      </a:r>
                      <a:r>
                        <a:rPr lang="en-US" sz="2000" b="0" baseline="0" dirty="0" err="1">
                          <a:effectLst/>
                          <a:latin typeface="Times New Roman" panose="02020603050405020304" pitchFamily="18" charset="0"/>
                          <a:cs typeface="Times New Roman" panose="02020603050405020304" pitchFamily="18" charset="0"/>
                        </a:rPr>
                        <a:t>Nguyễn</a:t>
                      </a:r>
                      <a:r>
                        <a:rPr lang="en-US" sz="2000" b="0" baseline="0" dirty="0">
                          <a:effectLst/>
                          <a:latin typeface="Times New Roman" panose="02020603050405020304" pitchFamily="18" charset="0"/>
                          <a:cs typeface="Times New Roman" panose="02020603050405020304" pitchFamily="18" charset="0"/>
                        </a:rPr>
                        <a:t> </a:t>
                      </a:r>
                      <a:r>
                        <a:rPr lang="en-US" sz="2000" b="0" baseline="0" dirty="0" err="1">
                          <a:effectLst/>
                          <a:latin typeface="Times New Roman" panose="02020603050405020304" pitchFamily="18" charset="0"/>
                          <a:cs typeface="Times New Roman" panose="02020603050405020304" pitchFamily="18" charset="0"/>
                        </a:rPr>
                        <a:t>Trọng</a:t>
                      </a:r>
                      <a:r>
                        <a:rPr lang="en-US" sz="2000" b="0" baseline="0" dirty="0">
                          <a:effectLst/>
                          <a:latin typeface="Times New Roman" panose="02020603050405020304" pitchFamily="18" charset="0"/>
                          <a:cs typeface="Times New Roman" panose="02020603050405020304" pitchFamily="18" charset="0"/>
                        </a:rPr>
                        <a:t> </a:t>
                      </a:r>
                      <a:r>
                        <a:rPr lang="en-US" sz="2000" b="0" baseline="0" dirty="0" err="1">
                          <a:effectLst/>
                          <a:latin typeface="Times New Roman" panose="02020603050405020304" pitchFamily="18" charset="0"/>
                          <a:cs typeface="Times New Roman" panose="02020603050405020304" pitchFamily="18" charset="0"/>
                        </a:rPr>
                        <a:t>Hoàn</a:t>
                      </a:r>
                      <a:r>
                        <a:rPr lang="en-US" sz="2000" b="0" baseline="0" dirty="0">
                          <a:effectLst/>
                          <a:latin typeface="Times New Roman" panose="02020603050405020304" pitchFamily="18" charset="0"/>
                          <a:cs typeface="Times New Roman" panose="02020603050405020304" pitchFamily="18" charset="0"/>
                        </a:rPr>
                        <a:t>)</a:t>
                      </a:r>
                      <a:endParaRPr lang="vi-VN" sz="2000" b="0" dirty="0">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3" name="Rectangle 2"/>
          <p:cNvSpPr/>
          <p:nvPr/>
        </p:nvSpPr>
        <p:spPr>
          <a:xfrm>
            <a:off x="4872678" y="73026"/>
            <a:ext cx="3595856" cy="646331"/>
          </a:xfrm>
          <a:prstGeom prst="rect">
            <a:avLst/>
          </a:prstGeom>
        </p:spPr>
        <p:txBody>
          <a:bodyPr wrap="none">
            <a:spAutoFit/>
          </a:bodyPr>
          <a:lstStyle/>
          <a:p>
            <a:r>
              <a:rPr lang="en-US" sz="3600" b="1" dirty="0" err="1">
                <a:solidFill>
                  <a:srgbClr val="FF0000"/>
                </a:solidFill>
                <a:latin typeface="Nunito Black" pitchFamily="2" charset="0"/>
              </a:rPr>
              <a:t>Bàn</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tay</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cô</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giáo</a:t>
            </a:r>
            <a:endParaRPr lang="en-US" sz="3600" dirty="0">
              <a:solidFill>
                <a:srgbClr val="FF0000"/>
              </a:solidFill>
              <a:latin typeface="Nunito Black"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nvGraphicFramePr>
        <p:xfrm>
          <a:off x="2638054" y="698928"/>
          <a:ext cx="10058400" cy="5638489"/>
        </p:xfrm>
        <a:graphic>
          <a:graphicData uri="http://schemas.openxmlformats.org/drawingml/2006/table">
            <a:tbl>
              <a:tblPr/>
              <a:tblGrid>
                <a:gridCol w="4951466">
                  <a:extLst>
                    <a:ext uri="{9D8B030D-6E8A-4147-A177-3AD203B41FA5}">
                      <a16:colId xmlns:a16="http://schemas.microsoft.com/office/drawing/2014/main" val="20000"/>
                    </a:ext>
                  </a:extLst>
                </a:gridCol>
                <a:gridCol w="5106934">
                  <a:extLst>
                    <a:ext uri="{9D8B030D-6E8A-4147-A177-3AD203B41FA5}">
                      <a16:colId xmlns:a16="http://schemas.microsoft.com/office/drawing/2014/main" val="20001"/>
                    </a:ext>
                  </a:extLst>
                </a:gridCol>
              </a:tblGrid>
              <a:tr h="2273691">
                <a:tc>
                  <a:txBody>
                    <a:bodyPr/>
                    <a:lstStyle/>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Một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tờ</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giấy</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trắng</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Cô</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gấp</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cong</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cong</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Thoắt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cái</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đã</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xong</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Chiếc</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thuyền</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xinh</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quá</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p>
                  </a:txBody>
                  <a:tcPr marL="36479" marR="36479" marT="36479" marB="36479">
                    <a:lnL>
                      <a:noFill/>
                    </a:lnL>
                    <a:lnR>
                      <a:noFill/>
                    </a:lnR>
                    <a:lnT>
                      <a:noFill/>
                    </a:lnT>
                    <a:lnB>
                      <a:noFill/>
                    </a:lnB>
                  </a:tcPr>
                </a:tc>
                <a:tc>
                  <a:txBody>
                    <a:bodyPr/>
                    <a:lstStyle/>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extLst>
                  <a:ext uri="{0D108BD9-81ED-4DB2-BD59-A6C34878D82A}">
                    <a16:rowId xmlns:a16="http://schemas.microsoft.com/office/drawing/2014/main" val="10000"/>
                  </a:ext>
                </a:extLst>
              </a:tr>
              <a:tr h="3175253">
                <a:tc>
                  <a:txBody>
                    <a:bodyPr/>
                    <a:lstStyle/>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Một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tờ</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giấy</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đỏ</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Mềm</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mại</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tay</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cô</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Mặt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trời</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đã</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phô</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Nhiều</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tia</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nắng</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tỏa</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p>
                  </a:txBody>
                  <a:tcPr marL="36479" marR="36479" marT="36479" marB="36479">
                    <a:lnL>
                      <a:noFill/>
                    </a:lnL>
                    <a:lnR>
                      <a:noFill/>
                    </a:lnR>
                    <a:lnT>
                      <a:noFill/>
                    </a:lnT>
                    <a:lnB>
                      <a:noFill/>
                    </a:lnB>
                  </a:tcPr>
                </a:tc>
                <a:tc>
                  <a:txBody>
                    <a:bodyPr/>
                    <a:lstStyle/>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Như phép mầu nhiệm</a:t>
                      </a:r>
                    </a:p>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Hiện trước mắt em:</a:t>
                      </a:r>
                    </a:p>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Biển biếc bình minh</a:t>
                      </a:r>
                    </a:p>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Rì rào sóng vỗ…</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fontAlgn="t"/>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p>
                    <a:p>
                      <a:pPr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Biết</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bao</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điều</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lạ</a:t>
                      </a:r>
                      <a:endPar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fontAlgn="t"/>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Từ</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bàn</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tay</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cô</a:t>
                      </a:r>
                      <a:endPar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fontAlgn="t"/>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en-US" sz="20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Nguyễn</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0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Trọng</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0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Hoàn</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vi-VN" sz="20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3" name="Rectangle 2"/>
          <p:cNvSpPr/>
          <p:nvPr/>
        </p:nvSpPr>
        <p:spPr>
          <a:xfrm>
            <a:off x="4954926" y="106681"/>
            <a:ext cx="3595856" cy="646331"/>
          </a:xfrm>
          <a:prstGeom prst="rect">
            <a:avLst/>
          </a:prstGeom>
        </p:spPr>
        <p:txBody>
          <a:bodyPr wrap="none">
            <a:spAutoFit/>
          </a:bodyPr>
          <a:lstStyle/>
          <a:p>
            <a:r>
              <a:rPr lang="en-US" sz="3600" b="1">
                <a:solidFill>
                  <a:srgbClr val="FF0000"/>
                </a:solidFill>
                <a:latin typeface="Nunito Black" pitchFamily="2" charset="0"/>
              </a:rPr>
              <a:t>Bàn tay cô giáo</a:t>
            </a:r>
            <a:endParaRPr lang="en-US" sz="3600">
              <a:solidFill>
                <a:srgbClr val="FF0000"/>
              </a:solidFill>
              <a:latin typeface="Nunito Black" pitchFamily="2" charset="0"/>
            </a:endParaRPr>
          </a:p>
        </p:txBody>
      </p:sp>
      <p:sp>
        <p:nvSpPr>
          <p:cNvPr id="9" name="Flowchart: Connector 8"/>
          <p:cNvSpPr/>
          <p:nvPr/>
        </p:nvSpPr>
        <p:spPr>
          <a:xfrm>
            <a:off x="1979140" y="741596"/>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1</a:t>
            </a:r>
          </a:p>
        </p:txBody>
      </p:sp>
      <p:sp>
        <p:nvSpPr>
          <p:cNvPr id="10" name="Flowchart: Connector 9"/>
          <p:cNvSpPr/>
          <p:nvPr/>
        </p:nvSpPr>
        <p:spPr>
          <a:xfrm>
            <a:off x="6935734" y="2957795"/>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4</a:t>
            </a:r>
          </a:p>
        </p:txBody>
      </p:sp>
      <p:sp>
        <p:nvSpPr>
          <p:cNvPr id="11" name="Flowchart: Connector 10"/>
          <p:cNvSpPr/>
          <p:nvPr/>
        </p:nvSpPr>
        <p:spPr>
          <a:xfrm>
            <a:off x="1998297" y="2891246"/>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2</a:t>
            </a:r>
          </a:p>
        </p:txBody>
      </p:sp>
      <p:sp>
        <p:nvSpPr>
          <p:cNvPr id="12" name="Flowchart: Connector 11"/>
          <p:cNvSpPr/>
          <p:nvPr/>
        </p:nvSpPr>
        <p:spPr>
          <a:xfrm>
            <a:off x="6935734" y="698928"/>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3</a:t>
            </a:r>
          </a:p>
        </p:txBody>
      </p:sp>
      <p:pic>
        <p:nvPicPr>
          <p:cNvPr id="14"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0985" y="1528445"/>
            <a:ext cx="1711325" cy="3072130"/>
          </a:xfrm>
          <a:prstGeom prst="rect">
            <a:avLst/>
          </a:prstGeom>
        </p:spPr>
      </p:pic>
      <p:sp>
        <p:nvSpPr>
          <p:cNvPr id="15" name="TextBox 14"/>
          <p:cNvSpPr txBox="1"/>
          <p:nvPr/>
        </p:nvSpPr>
        <p:spPr>
          <a:xfrm>
            <a:off x="261892" y="1886447"/>
            <a:ext cx="1711236" cy="1815882"/>
          </a:xfrm>
          <a:prstGeom prst="rect">
            <a:avLst/>
          </a:prstGeom>
          <a:noFill/>
        </p:spPr>
        <p:txBody>
          <a:bodyPr wrap="square">
            <a:spAutoFit/>
          </a:bodyPr>
          <a:lstStyle/>
          <a:p>
            <a:pPr algn="ctr"/>
            <a:r>
              <a:rPr lang="en-US" sz="2800" dirty="0" err="1">
                <a:solidFill>
                  <a:srgbClr val="FF0000"/>
                </a:solidFill>
                <a:latin typeface="Nunito Black" pitchFamily="2" charset="0"/>
                <a:cs typeface="Baloo 2 SemiBold" pitchFamily="2" charset="0"/>
              </a:rPr>
              <a:t>Bài</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thơ</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được</a:t>
            </a:r>
            <a:r>
              <a:rPr lang="en-US" sz="2800" dirty="0">
                <a:solidFill>
                  <a:srgbClr val="FF0000"/>
                </a:solidFill>
                <a:latin typeface="Nunito Black" pitchFamily="2" charset="0"/>
                <a:cs typeface="Baloo 2 SemiBold" pitchFamily="2" charset="0"/>
              </a:rPr>
              <a:t> chia </a:t>
            </a:r>
            <a:r>
              <a:rPr lang="en-US" sz="2800" dirty="0" err="1">
                <a:solidFill>
                  <a:srgbClr val="FF0000"/>
                </a:solidFill>
                <a:latin typeface="Nunito Black" pitchFamily="2" charset="0"/>
                <a:cs typeface="Baloo 2 SemiBold" pitchFamily="2" charset="0"/>
              </a:rPr>
              <a:t>thành</a:t>
            </a:r>
            <a:r>
              <a:rPr lang="en-US" sz="2800" dirty="0">
                <a:solidFill>
                  <a:srgbClr val="FF0000"/>
                </a:solidFill>
                <a:latin typeface="Nunito Black" pitchFamily="2" charset="0"/>
                <a:cs typeface="Baloo 2 SemiBold" pitchFamily="2" charset="0"/>
              </a:rPr>
              <a:t> 4 </a:t>
            </a:r>
            <a:r>
              <a:rPr lang="en-US" sz="2800" dirty="0" err="1">
                <a:solidFill>
                  <a:srgbClr val="FF0000"/>
                </a:solidFill>
                <a:latin typeface="Nunito Black" pitchFamily="2" charset="0"/>
                <a:cs typeface="Baloo 2 SemiBold" pitchFamily="2" charset="0"/>
              </a:rPr>
              <a:t>đoạn</a:t>
            </a:r>
            <a:r>
              <a:rPr lang="en-US" sz="2800" dirty="0">
                <a:solidFill>
                  <a:srgbClr val="FF0000"/>
                </a:solidFill>
                <a:latin typeface="Nunito Black" pitchFamily="2" charset="0"/>
                <a:cs typeface="Baloo 2 SemiBold"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nvGraphicFramePr>
        <p:xfrm>
          <a:off x="2648214" y="698928"/>
          <a:ext cx="10048504" cy="5638489"/>
        </p:xfrm>
        <a:graphic>
          <a:graphicData uri="http://schemas.openxmlformats.org/drawingml/2006/table">
            <a:tbl>
              <a:tblPr/>
              <a:tblGrid>
                <a:gridCol w="4941570">
                  <a:extLst>
                    <a:ext uri="{9D8B030D-6E8A-4147-A177-3AD203B41FA5}">
                      <a16:colId xmlns:a16="http://schemas.microsoft.com/office/drawing/2014/main" val="20000"/>
                    </a:ext>
                  </a:extLst>
                </a:gridCol>
                <a:gridCol w="5106934">
                  <a:extLst>
                    <a:ext uri="{9D8B030D-6E8A-4147-A177-3AD203B41FA5}">
                      <a16:colId xmlns:a16="http://schemas.microsoft.com/office/drawing/2014/main" val="20001"/>
                    </a:ext>
                  </a:extLst>
                </a:gridCol>
              </a:tblGrid>
              <a:tr h="2273691">
                <a:tc>
                  <a:txBody>
                    <a:bodyPr/>
                    <a:lstStyle/>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Một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tờ</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giấy</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trắng</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Cô</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gấp</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cong</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cong</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Thoắt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cái</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đã</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xong</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Chiếc</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thuyền</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xinh</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quá</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p>
                  </a:txBody>
                  <a:tcPr marL="36479" marR="36479" marT="36479" marB="36479">
                    <a:lnL>
                      <a:noFill/>
                    </a:lnL>
                    <a:lnR>
                      <a:noFill/>
                    </a:lnR>
                    <a:lnT>
                      <a:noFill/>
                    </a:lnT>
                    <a:lnB>
                      <a:noFill/>
                    </a:lnB>
                  </a:tcPr>
                </a:tc>
                <a:tc>
                  <a:txBody>
                    <a:bodyPr/>
                    <a:lstStyle/>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chemeClr val="accent1">
                              <a:lumMod val="50000"/>
                            </a:schemeClr>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extLst>
                  <a:ext uri="{0D108BD9-81ED-4DB2-BD59-A6C34878D82A}">
                    <a16:rowId xmlns:a16="http://schemas.microsoft.com/office/drawing/2014/main" val="10000"/>
                  </a:ext>
                </a:extLst>
              </a:tr>
              <a:tr h="3175253">
                <a:tc>
                  <a:txBody>
                    <a:bodyPr/>
                    <a:lstStyle/>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Một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tờ</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giấy</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đỏ</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Mềm</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mại</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tay</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cô</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Mặt</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trời</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đã</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phô</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Nhiều</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tia</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nắng</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tỏa</a:t>
                      </a:r>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p>
                  </a:txBody>
                  <a:tcPr marL="36479" marR="36479" marT="36479" marB="36479">
                    <a:lnL>
                      <a:noFill/>
                    </a:lnL>
                    <a:lnR>
                      <a:noFill/>
                    </a:lnR>
                    <a:lnT>
                      <a:noFill/>
                    </a:lnT>
                    <a:lnB>
                      <a:noFill/>
                    </a:lnB>
                  </a:tcPr>
                </a:tc>
                <a:tc>
                  <a:txBody>
                    <a:bodyPr/>
                    <a:lstStyle/>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Như phép mầu nhiệm</a:t>
                      </a:r>
                    </a:p>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Hiện trước mắt em:</a:t>
                      </a:r>
                    </a:p>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Biển biếc bình minh</a:t>
                      </a:r>
                    </a:p>
                    <a:p>
                      <a:pPr fontAlgn="t"/>
                      <a:r>
                        <a:rPr lang="vi-VN"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Rì rào sóng vỗ…</a:t>
                      </a:r>
                      <a:endPar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fontAlgn="t"/>
                      <a:r>
                        <a:rPr lang="en-US" sz="27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p>
                    <a:p>
                      <a:pPr fontAlgn="t"/>
                      <a:r>
                        <a:rPr lang="en-US" sz="2700" b="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Biết</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bao</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điều</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lạ</a:t>
                      </a:r>
                      <a:endPar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fontAlgn="t"/>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Từ</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bàn</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tay</a:t>
                      </a:r>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7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cô</a:t>
                      </a:r>
                      <a:endPar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p>
                      <a:pPr fontAlgn="t"/>
                      <a:r>
                        <a:rPr lang="en-US" sz="27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en-US" sz="20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Nguyễn</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0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Trọng</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000" b="0" baseline="0" dirty="0" err="1">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Hoàn</a:t>
                      </a:r>
                      <a:r>
                        <a:rPr lang="en-US" sz="2000" b="0" baseline="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vi-VN" sz="2000" b="0" dirty="0">
                        <a:solidFill>
                          <a:srgbClr val="002060"/>
                        </a:solidFill>
                        <a:effectLst/>
                        <a:latin typeface="Times New Roman" panose="02020603050405020304" pitchFamily="18" charset="0"/>
                        <a:ea typeface="SimSun-ExtB" panose="02010609060101010101" pitchFamily="49" charset="-122"/>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3" name="Rectangle 2"/>
          <p:cNvSpPr/>
          <p:nvPr/>
        </p:nvSpPr>
        <p:spPr>
          <a:xfrm>
            <a:off x="4954926" y="106681"/>
            <a:ext cx="3595856" cy="646331"/>
          </a:xfrm>
          <a:prstGeom prst="rect">
            <a:avLst/>
          </a:prstGeom>
        </p:spPr>
        <p:txBody>
          <a:bodyPr wrap="none">
            <a:spAutoFit/>
          </a:bodyPr>
          <a:lstStyle/>
          <a:p>
            <a:r>
              <a:rPr lang="en-US" sz="3600" b="1">
                <a:solidFill>
                  <a:srgbClr val="FF0000"/>
                </a:solidFill>
                <a:latin typeface="Nunito Black" pitchFamily="2" charset="0"/>
              </a:rPr>
              <a:t>Bàn tay cô giáo</a:t>
            </a:r>
            <a:endParaRPr lang="en-US" sz="3600">
              <a:solidFill>
                <a:srgbClr val="FF0000"/>
              </a:solidFill>
              <a:latin typeface="Nunito Black" pitchFamily="2" charset="0"/>
            </a:endParaRPr>
          </a:p>
        </p:txBody>
      </p:sp>
      <p:sp>
        <p:nvSpPr>
          <p:cNvPr id="9" name="Flowchart: Connector 8"/>
          <p:cNvSpPr/>
          <p:nvPr/>
        </p:nvSpPr>
        <p:spPr>
          <a:xfrm>
            <a:off x="1979140" y="741596"/>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1</a:t>
            </a:r>
          </a:p>
        </p:txBody>
      </p:sp>
      <p:sp>
        <p:nvSpPr>
          <p:cNvPr id="10" name="Flowchart: Connector 9"/>
          <p:cNvSpPr/>
          <p:nvPr/>
        </p:nvSpPr>
        <p:spPr>
          <a:xfrm>
            <a:off x="6935734" y="2957795"/>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4</a:t>
            </a:r>
          </a:p>
        </p:txBody>
      </p:sp>
      <p:sp>
        <p:nvSpPr>
          <p:cNvPr id="11" name="Flowchart: Connector 10">
            <a:hlinkClick r:id="rId3" action="ppaction://hlinksldjump"/>
          </p:cNvPr>
          <p:cNvSpPr/>
          <p:nvPr/>
        </p:nvSpPr>
        <p:spPr>
          <a:xfrm>
            <a:off x="1998297" y="2891246"/>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2</a:t>
            </a:r>
          </a:p>
        </p:txBody>
      </p:sp>
      <p:sp>
        <p:nvSpPr>
          <p:cNvPr id="12" name="Flowchart: Connector 11">
            <a:hlinkClick r:id="rId4" action="ppaction://hlinksldjump"/>
          </p:cNvPr>
          <p:cNvSpPr/>
          <p:nvPr/>
        </p:nvSpPr>
        <p:spPr>
          <a:xfrm>
            <a:off x="6935734" y="698928"/>
            <a:ext cx="613954" cy="54864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3</a:t>
            </a:r>
          </a:p>
        </p:txBody>
      </p:sp>
      <p:pic>
        <p:nvPicPr>
          <p:cNvPr id="14"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60985" y="1528445"/>
            <a:ext cx="1711325" cy="3072130"/>
          </a:xfrm>
          <a:prstGeom prst="rect">
            <a:avLst/>
          </a:prstGeom>
        </p:spPr>
      </p:pic>
      <p:sp>
        <p:nvSpPr>
          <p:cNvPr id="15" name="TextBox 14"/>
          <p:cNvSpPr txBox="1"/>
          <p:nvPr/>
        </p:nvSpPr>
        <p:spPr>
          <a:xfrm>
            <a:off x="261892" y="1886447"/>
            <a:ext cx="1711236" cy="1815882"/>
          </a:xfrm>
          <a:prstGeom prst="rect">
            <a:avLst/>
          </a:prstGeom>
          <a:noFill/>
        </p:spPr>
        <p:txBody>
          <a:bodyPr wrap="square">
            <a:spAutoFit/>
          </a:bodyPr>
          <a:lstStyle/>
          <a:p>
            <a:pPr algn="ctr"/>
            <a:r>
              <a:rPr lang="en-US" sz="2800" dirty="0" err="1">
                <a:solidFill>
                  <a:srgbClr val="FF0000"/>
                </a:solidFill>
                <a:latin typeface="Nunito Black" pitchFamily="2" charset="0"/>
                <a:cs typeface="Baloo 2 SemiBold" pitchFamily="2" charset="0"/>
              </a:rPr>
              <a:t>Bài</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thơ</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được</a:t>
            </a:r>
            <a:r>
              <a:rPr lang="en-US" sz="2800" dirty="0">
                <a:solidFill>
                  <a:srgbClr val="FF0000"/>
                </a:solidFill>
                <a:latin typeface="Nunito Black" pitchFamily="2" charset="0"/>
                <a:cs typeface="Baloo 2 SemiBold" pitchFamily="2" charset="0"/>
              </a:rPr>
              <a:t> chia </a:t>
            </a:r>
            <a:r>
              <a:rPr lang="en-US" sz="2800" dirty="0" err="1">
                <a:solidFill>
                  <a:srgbClr val="FF0000"/>
                </a:solidFill>
                <a:latin typeface="Nunito Black" pitchFamily="2" charset="0"/>
                <a:cs typeface="Baloo 2 SemiBold" pitchFamily="2" charset="0"/>
              </a:rPr>
              <a:t>thành</a:t>
            </a:r>
            <a:r>
              <a:rPr lang="en-US" sz="2800" dirty="0">
                <a:solidFill>
                  <a:srgbClr val="FF0000"/>
                </a:solidFill>
                <a:latin typeface="Nunito Black" pitchFamily="2" charset="0"/>
                <a:cs typeface="Baloo 2 SemiBold" pitchFamily="2" charset="0"/>
              </a:rPr>
              <a:t> 4 </a:t>
            </a:r>
            <a:r>
              <a:rPr lang="en-US" sz="2800" dirty="0" err="1">
                <a:solidFill>
                  <a:srgbClr val="FF0000"/>
                </a:solidFill>
                <a:latin typeface="Nunito Black" pitchFamily="2" charset="0"/>
                <a:cs typeface="Baloo 2 SemiBold" pitchFamily="2" charset="0"/>
              </a:rPr>
              <a:t>đoạn</a:t>
            </a:r>
            <a:r>
              <a:rPr lang="en-US" sz="2800" dirty="0">
                <a:solidFill>
                  <a:srgbClr val="FF0000"/>
                </a:solidFill>
                <a:latin typeface="Nunito Black" pitchFamily="2" charset="0"/>
                <a:cs typeface="Baloo 2 SemiBold" pitchFamily="2" charset="0"/>
              </a:rPr>
              <a:t>:</a:t>
            </a:r>
          </a:p>
        </p:txBody>
      </p:sp>
      <p:cxnSp>
        <p:nvCxnSpPr>
          <p:cNvPr id="5" name="Straight Connector 4"/>
          <p:cNvCxnSpPr/>
          <p:nvPr/>
        </p:nvCxnSpPr>
        <p:spPr>
          <a:xfrm flipH="1">
            <a:off x="3578860" y="81851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83175" y="81915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36010" y="122872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130800" y="120396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943985" y="163258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30800" y="162306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88180" y="203644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884545" y="203644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973445" y="203644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33035" y="429133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934460" y="429133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805045" y="390271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84600" y="390271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933315" y="350647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010660" y="3504565"/>
            <a:ext cx="100965" cy="292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748530" y="307721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05530" y="307721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2095" y="429133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1193780" y="203644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1094720" y="203644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544050" y="203644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314305" y="157734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946515" y="159766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910445" y="121348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484870" y="121348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164445" y="77724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782050" y="81851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741410" y="514096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0080625" y="429133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0014585" y="429133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454390" y="429133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442575" y="3902710"/>
            <a:ext cx="110490" cy="3295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8891270" y="388239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403205" y="343979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314305" y="343979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096375" y="350647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619740" y="305752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987155" y="3031490"/>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9605010" y="552386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9521190" y="5523865"/>
            <a:ext cx="149860" cy="309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601075" y="5539740"/>
            <a:ext cx="123825" cy="3028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Down Arrow 60">
            <a:hlinkClick r:id="rId4" action="ppaction://hlinksldjump"/>
          </p:cNvPr>
          <p:cNvSpPr/>
          <p:nvPr/>
        </p:nvSpPr>
        <p:spPr>
          <a:xfrm>
            <a:off x="11241405" y="5770245"/>
            <a:ext cx="937895" cy="997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 lịch bãi biển Bắc Mỹ An - Điểm nghỉ dưỡng lý dưởng - BestP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 y="98425"/>
            <a:ext cx="11800205" cy="6759575"/>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a:hlinkClick r:id="rId3" action="ppaction://hlinksldjump"/>
          </p:cNvPr>
          <p:cNvSpPr/>
          <p:nvPr/>
        </p:nvSpPr>
        <p:spPr>
          <a:xfrm>
            <a:off x="11461750" y="5940425"/>
            <a:ext cx="848995" cy="8782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316459" y="2763775"/>
            <a:ext cx="65520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Trả</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lời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câu</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hỏi</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502</Words>
  <Application>Microsoft Office PowerPoint</Application>
  <PresentationFormat>Widescreen</PresentationFormat>
  <Paragraphs>97</Paragraphs>
  <Slides>15</Slides>
  <Notes>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SimSun-ExtB</vt:lpstr>
      <vt:lpstr>Arial</vt:lpstr>
      <vt:lpstr>Baloo 2 SemiBold</vt:lpstr>
      <vt:lpstr>Calibri</vt:lpstr>
      <vt:lpstr>Calibri Light</vt:lpstr>
      <vt:lpstr>等线</vt:lpstr>
      <vt:lpstr>Nunito Black</vt:lpstr>
      <vt:lpstr>Open Sans</vt:lpstr>
      <vt:lpstr>Sigmar One</vt:lpstr>
      <vt:lpstr>Times New Roman</vt:lpstr>
      <vt:lpstr>ไอติม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Admin</cp:lastModifiedBy>
  <cp:revision>35</cp:revision>
  <dcterms:created xsi:type="dcterms:W3CDTF">2022-07-23T09:44:00Z</dcterms:created>
  <dcterms:modified xsi:type="dcterms:W3CDTF">2025-01-25T04:08:00Z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41AFE531FA4C4A12AD19194ADD776312</vt:lpwstr>
  </property>
  <property fmtid="{D5CDD505-2E9C-101B-9397-08002B2CF9AE}" pid="3" name="KSOProductBuildVer">
    <vt:lpwstr>1033-11.2.0.11341</vt:lpwstr>
  </property>
</Properties>
</file>