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5" r:id="rId2"/>
    <p:sldId id="256" r:id="rId3"/>
    <p:sldId id="757" r:id="rId4"/>
    <p:sldId id="759" r:id="rId5"/>
    <p:sldId id="760" r:id="rId6"/>
    <p:sldId id="761" r:id="rId7"/>
    <p:sldId id="762" r:id="rId8"/>
    <p:sldId id="266" r:id="rId9"/>
    <p:sldId id="268" r:id="rId10"/>
    <p:sldId id="763" r:id="rId11"/>
    <p:sldId id="778" r:id="rId12"/>
    <p:sldId id="765" r:id="rId13"/>
    <p:sldId id="764" r:id="rId14"/>
    <p:sldId id="766" r:id="rId15"/>
    <p:sldId id="767" r:id="rId16"/>
    <p:sldId id="768" r:id="rId17"/>
    <p:sldId id="273" r:id="rId18"/>
    <p:sldId id="770" r:id="rId19"/>
    <p:sldId id="771" r:id="rId20"/>
    <p:sldId id="773" r:id="rId21"/>
    <p:sldId id="774" r:id="rId22"/>
    <p:sldId id="775" r:id="rId23"/>
    <p:sldId id="7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34" autoAdjust="0"/>
  </p:normalViewPr>
  <p:slideViewPr>
    <p:cSldViewPr>
      <p:cViewPr varScale="1">
        <p:scale>
          <a:sx n="79" d="100"/>
          <a:sy n="79" d="100"/>
        </p:scale>
        <p:origin x="157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 says “ Hello, everyone. How are you? How’s the weather? Is it sunny? Great! Now, let’s sing a song with me.”</a:t>
            </a:r>
          </a:p>
          <a:p>
            <a:pPr marL="228600" indent="-228600">
              <a:buAutoNum type="arabicPeriod"/>
            </a:pPr>
            <a:r>
              <a:rPr lang="en-US" dirty="0"/>
              <a:t>Warm up: Sing “Hello song” – “Excellent! You sing very well.”</a:t>
            </a:r>
          </a:p>
          <a:p>
            <a:pPr marL="228600" indent="-228600">
              <a:buAutoNum type="arabicPeriod"/>
            </a:pPr>
            <a:r>
              <a:rPr lang="en-US" dirty="0"/>
              <a:t>Divide class into 2 groups (optional) – “Today, we will have 2 groups – Group 1 and Group 2. You are Group 1, you are Group 2.”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95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 using – Look, point and say</a:t>
            </a:r>
          </a:p>
          <a:p>
            <a:r>
              <a:rPr lang="en-US" dirty="0"/>
              <a:t>1. T says “Class, open your book page 21. Let’s look, point and tell me what it is.”</a:t>
            </a:r>
          </a:p>
          <a:p>
            <a:r>
              <a:rPr lang="en-US" dirty="0"/>
              <a:t>2. T points at the picture and asks “What is it?”</a:t>
            </a:r>
          </a:p>
          <a:p>
            <a:r>
              <a:rPr lang="en-US" dirty="0"/>
              <a:t>3. T gives 1 flower to each group – “Great! One flower for each group.”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46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/>
              <a:t>Game: What’s missing?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T says “Let’s play game with me.”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41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T points at the pictures and asks “Class, what is it?” 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Click to make the picture disappear and ask “What’s missing?”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Click again to make the picture appear and check the answer. – “Right!”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38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T points at the pictures and asks “Next, what is it?”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Click to make the picture disappear and ask “What’s missing?”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Click again to make the picture appear and check the answer. – “Great!”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16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T points at the pictures and says “Now, we have 3 pictures. Class, what is it?” 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Click to make the picture disappear and ask “What’s missing?”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Click again to make the picture appear and check the answer. – “Great!”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4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T points at the pictures and says “Now, we have 4 pictures. It’s harder. Are you ready? Class, what is it?” 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Click to make the picture disappear and ask “What’s missing?”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Click again to make the picture appear and check the answer. – “Great!”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14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“Excellent! One flower for each group.”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T says “Now, class! Look at the picture and tell me what it is.”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T says “Now, let’s open your book page 21, listen and trace.”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9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1. Ask </a:t>
            </a:r>
            <a:r>
              <a:rPr lang="en-US" altLang="en-US" dirty="0" err="1"/>
              <a:t>sts</a:t>
            </a:r>
            <a:r>
              <a:rPr lang="en-US" altLang="en-US" dirty="0"/>
              <a:t> to listen 2 times and trace the pictures – “Now, listen 2 time and trace the pictures.”</a:t>
            </a:r>
          </a:p>
          <a:p>
            <a:r>
              <a:rPr lang="en-US" altLang="en-US" dirty="0"/>
              <a:t>2. Ask </a:t>
            </a:r>
            <a:r>
              <a:rPr lang="en-US" altLang="en-US" dirty="0" err="1"/>
              <a:t>sts</a:t>
            </a:r>
            <a:r>
              <a:rPr lang="en-US" altLang="en-US" dirty="0"/>
              <a:t> to listen again and check the answer. – “Now, listen and check your answer. Number 1, we trace the dog? Yes! Number 2, we trace the chicken? Good!”</a:t>
            </a:r>
          </a:p>
          <a:p>
            <a:r>
              <a:rPr lang="en-US" dirty="0"/>
              <a:t>3. Give 1 flower to each group. – “You are so good. I will give you one flower.”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84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 says “Let’s move to next part – Ask and answer”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7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27B7B09A-210B-47A2-BB77-A8902AA72D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41EC4F50-F058-48C6-8D2A-BE3C0E11F7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Guessing game:</a:t>
            </a:r>
          </a:p>
          <a:p>
            <a:r>
              <a:rPr lang="en-US" altLang="en-US" dirty="0"/>
              <a:t>1. T says “Let’s play Guessing game.”</a:t>
            </a:r>
          </a:p>
          <a:p>
            <a:r>
              <a:rPr lang="en-US" altLang="en-US" dirty="0"/>
              <a:t>2. </a:t>
            </a:r>
            <a:r>
              <a:rPr lang="en-US" altLang="en-US" dirty="0" err="1"/>
              <a:t>Sts</a:t>
            </a:r>
            <a:r>
              <a:rPr lang="en-US" altLang="en-US" dirty="0"/>
              <a:t> work in groups</a:t>
            </a:r>
          </a:p>
          <a:p>
            <a:r>
              <a:rPr lang="en-US" altLang="en-US" dirty="0"/>
              <a:t>3. T asks </a:t>
            </a:r>
            <a:r>
              <a:rPr lang="en-US" altLang="en-US" dirty="0" err="1"/>
              <a:t>sts</a:t>
            </a:r>
            <a:r>
              <a:rPr lang="en-US" altLang="en-US" dirty="0"/>
              <a:t> “Group 1, what </a:t>
            </a:r>
            <a:r>
              <a:rPr lang="en-US" altLang="en-US" dirty="0" err="1"/>
              <a:t>colour</a:t>
            </a:r>
            <a:r>
              <a:rPr lang="en-US" altLang="en-US" dirty="0"/>
              <a:t> do you like?”</a:t>
            </a:r>
          </a:p>
          <a:p>
            <a:r>
              <a:rPr lang="en-US" altLang="en-US" dirty="0"/>
              <a:t>4. T clicks that </a:t>
            </a:r>
            <a:r>
              <a:rPr lang="en-US" altLang="en-US" dirty="0" err="1"/>
              <a:t>colour</a:t>
            </a:r>
            <a:r>
              <a:rPr lang="en-US" altLang="en-US" dirty="0"/>
              <a:t> and asks “What is it?”</a:t>
            </a:r>
          </a:p>
          <a:p>
            <a:r>
              <a:rPr lang="en-US" altLang="en-US" dirty="0"/>
              <a:t>5. T shows the picture and checks the answer (1 group/ one picture) – “Yeah, right.”</a:t>
            </a:r>
          </a:p>
          <a:p>
            <a:r>
              <a:rPr lang="en-US" altLang="en-US" dirty="0"/>
              <a:t>6. Group having a correct answer will get 1 flower. – “One flower for group 1”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DBB8A65C-A525-4AC6-BAD4-C01E214175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E1DC40A-352A-43C4-A7C8-864BC4454B3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2 times. – “Now, listen 2 times.”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repeat. – “Now, listen and repeat.”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57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T asks </a:t>
            </a:r>
            <a:r>
              <a:rPr lang="en-US" altLang="en-US" dirty="0" err="1"/>
              <a:t>sts</a:t>
            </a:r>
            <a:r>
              <a:rPr lang="en-US" altLang="en-US" dirty="0"/>
              <a:t> to look the pictures and practice (Teacher-Students, Group-Group, Pairs)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“ Look at the pictures, I will ask and you answer.”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“ Look at the pictures, Group 1 will ask and Group 2 will answer.”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“Let’s practice with your pair.”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en-US" altLang="en-US" dirty="0"/>
              <a:t>T call some pairs practice the dialog. – “I will call some pairs. You, please! Now, you will ask and you will answer.”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“Well done, class!”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26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Sum up – Ask “Look at these pictures again, what is it? Good!”</a:t>
            </a:r>
          </a:p>
          <a:p>
            <a:pPr marL="228600" indent="-228600">
              <a:buAutoNum type="arabicPeriod"/>
            </a:pPr>
            <a:r>
              <a:rPr lang="en-US" dirty="0"/>
              <a:t>Count the flowers of each groups – “Let’s count your flowers.”</a:t>
            </a:r>
          </a:p>
          <a:p>
            <a:pPr marL="228600" indent="-228600">
              <a:buAutoNum type="arabicPeriod"/>
            </a:pPr>
            <a:r>
              <a:rPr lang="en-US" dirty="0"/>
              <a:t>Group having more flowers will be the winner. – “So the winner is group …. Group …, you also good, too.”</a:t>
            </a:r>
          </a:p>
          <a:p>
            <a:pPr marL="228600" indent="-228600">
              <a:buAutoNum type="arabicPeriod"/>
            </a:pPr>
            <a:r>
              <a:rPr lang="en-US" dirty="0"/>
              <a:t>Say goodbye “ Now, let’s say ‘Goodbye chicken, Goodbye dog’. Now, goodbye class.”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“Group 2, what </a:t>
            </a:r>
            <a:r>
              <a:rPr lang="en-US" altLang="en-US" dirty="0" err="1"/>
              <a:t>colour</a:t>
            </a:r>
            <a:r>
              <a:rPr lang="en-US" altLang="en-US" dirty="0"/>
              <a:t> do you like?”</a:t>
            </a:r>
          </a:p>
          <a:p>
            <a:r>
              <a:rPr lang="en-US" altLang="en-US" dirty="0"/>
              <a:t>“What is it?”</a:t>
            </a:r>
          </a:p>
          <a:p>
            <a:r>
              <a:rPr lang="en-US" altLang="en-US" dirty="0"/>
              <a:t>“Good job! One flower for group 2.”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A47C7E0-DDB4-4114-AD31-130D54716D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1E1FFF7-76A5-4D37-8B24-BAA9B8E6B8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“Group 1, what </a:t>
            </a:r>
            <a:r>
              <a:rPr lang="en-US" altLang="en-US" dirty="0" err="1"/>
              <a:t>colour</a:t>
            </a:r>
            <a:r>
              <a:rPr lang="en-US" altLang="en-US" dirty="0"/>
              <a:t> do you like?”</a:t>
            </a:r>
          </a:p>
          <a:p>
            <a:r>
              <a:rPr lang="en-US" altLang="en-US" dirty="0"/>
              <a:t>“What is it?” </a:t>
            </a:r>
          </a:p>
          <a:p>
            <a:r>
              <a:rPr lang="en-US" altLang="en-US" dirty="0"/>
              <a:t>“Great! One flower for group 1.”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D83DF0A-D5FA-488C-AEB7-D2029311C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D763816-1DDA-451A-96D6-4F2ADF5ECBA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EB1C13A-DF4B-4FE6-9849-353C4AA15A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FFD1277-39FA-461B-84DE-21655293DE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“Group 2, what </a:t>
            </a:r>
            <a:r>
              <a:rPr lang="en-US" altLang="en-US" dirty="0" err="1"/>
              <a:t>colour</a:t>
            </a:r>
            <a:r>
              <a:rPr lang="en-US" altLang="en-US" dirty="0"/>
              <a:t> do you like?”</a:t>
            </a:r>
          </a:p>
          <a:p>
            <a:r>
              <a:rPr lang="en-US" altLang="en-US" dirty="0"/>
              <a:t>“What is it?”</a:t>
            </a:r>
          </a:p>
          <a:p>
            <a:r>
              <a:rPr lang="en-US" altLang="en-US" dirty="0"/>
              <a:t>“Right! One flower for group 1.”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42562660-6D2B-4FCA-9934-1FCB95ECE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3FC72B-14D0-49C4-B35C-1F6984227D5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says “Good job, everyone!”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37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Introduce new lesson “Now, class! look at the picture and tell me what it is.”</a:t>
            </a:r>
          </a:p>
          <a:p>
            <a:pPr marL="228600" indent="-228600">
              <a:buAutoNum type="arabicPeriod"/>
            </a:pPr>
            <a:r>
              <a:rPr lang="en-US" dirty="0"/>
              <a:t>T points at the pictures of duck and donkey and asks “What is it?”</a:t>
            </a:r>
          </a:p>
          <a:p>
            <a:pPr marL="228600" indent="-228600">
              <a:buAutoNum type="arabicPeriod"/>
            </a:pPr>
            <a:r>
              <a:rPr lang="en-US" dirty="0"/>
              <a:t>T says “Great! Today, we will learn Unit 4 – Lesson 4. We will meet two new friends. Who are they? Now, look and listen.”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43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Introduce picture “Class, what is it? OK! Now, listen 3 times”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3 times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 (class, group, individual) – “Listen and repeat. Class! Group 1, please! Group 2, please! You, you and you!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(or sound) to describe the word – “Look at me and listen. Dog! Class, what is it? Good!”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Click to make the word “dog” disappear – Ask “What is it?”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or sound to check </a:t>
            </a:r>
            <a:r>
              <a:rPr lang="en-US" altLang="en-US" dirty="0" err="1"/>
              <a:t>sts</a:t>
            </a:r>
            <a:r>
              <a:rPr lang="en-US" altLang="en-US" dirty="0"/>
              <a:t>’ understanding </a:t>
            </a:r>
          </a:p>
          <a:p>
            <a:pPr marL="0" indent="0">
              <a:buFontTx/>
              <a:buNone/>
            </a:pPr>
            <a:r>
              <a:rPr lang="en-US" altLang="en-US" dirty="0"/>
              <a:t>       “Look and tell me what it is./Listen and tell me what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16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Introduce picture “Class, what is it? OK! Now, listen 3 times”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3 times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 (class, group, individual) – “Listen and repeat. Class! Group 1, please! Group 2, please! You, you and you!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(or sound) to describe the word – “Look at me and listen. Chicken! Class, what is it? Good!”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Click to make the word “chicken” disappear – Ask “What is it?”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or sound to check </a:t>
            </a:r>
            <a:r>
              <a:rPr lang="en-US" altLang="en-US" dirty="0" err="1"/>
              <a:t>sts</a:t>
            </a:r>
            <a:r>
              <a:rPr lang="en-US" altLang="en-US" dirty="0"/>
              <a:t>’ understanding </a:t>
            </a:r>
          </a:p>
          <a:p>
            <a:pPr marL="0" indent="0">
              <a:buFontTx/>
              <a:buNone/>
            </a:pPr>
            <a:r>
              <a:rPr lang="en-US" altLang="en-US" dirty="0"/>
              <a:t>       “Look and tell me what it is./Listen and tell me what it 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4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8.jpe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0.jpe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757666-170F-9740-2B39-38E210510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743200"/>
            <a:ext cx="1908213" cy="829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32C61C-045A-DE93-134A-42CBDC64A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702" y="2743200"/>
            <a:ext cx="2530059" cy="829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C65D55-9C45-DA42-BA5B-763DEA51C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757791"/>
            <a:ext cx="1042506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5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rack 28 (chicken)">
            <a:hlinkClick r:id="" action="ppaction://media"/>
            <a:extLst>
              <a:ext uri="{FF2B5EF4-FFF2-40B4-BE49-F238E27FC236}">
                <a16:creationId xmlns:a16="http://schemas.microsoft.com/office/drawing/2014/main" id="{9287939C-B0C6-4789-8BD3-6A7221F8C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9901" y="1141721"/>
            <a:ext cx="812800" cy="812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F215A9-CDF8-45E4-895C-2D45C64D36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56579"/>
            <a:ext cx="6652260" cy="4688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683C1-0958-44D8-BB49-05634DC54A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25943"/>
            <a:ext cx="6598920" cy="465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800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93F6D-BF74-4D79-9790-FFDBCFEE3D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78"/>
          <a:stretch/>
        </p:blipFill>
        <p:spPr>
          <a:xfrm>
            <a:off x="29067" y="-33670"/>
            <a:ext cx="9114933" cy="68916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DEF3E1-1A4A-4B35-870C-2361F22206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A48431-CCCC-4EA9-ACD5-E11777B07CE3}"/>
              </a:ext>
            </a:extLst>
          </p:cNvPr>
          <p:cNvSpPr txBox="1"/>
          <p:nvPr/>
        </p:nvSpPr>
        <p:spPr>
          <a:xfrm>
            <a:off x="7590933" y="6265880"/>
            <a:ext cx="152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21</a:t>
            </a:r>
          </a:p>
        </p:txBody>
      </p:sp>
    </p:spTree>
    <p:extLst>
      <p:ext uri="{BB962C8B-B14F-4D97-AF65-F5344CB8AC3E}">
        <p14:creationId xmlns:p14="http://schemas.microsoft.com/office/powerpoint/2010/main" val="411984484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5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683C1-0958-44D8-BB49-05634DC54A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1429">
            <a:off x="485292" y="3334013"/>
            <a:ext cx="3187335" cy="2246557"/>
          </a:xfrm>
          <a:prstGeom prst="rect">
            <a:avLst/>
          </a:prstGeom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D53AF71A-7586-419E-B1C3-757CBD8B09C4}"/>
              </a:ext>
            </a:extLst>
          </p:cNvPr>
          <p:cNvSpPr/>
          <p:nvPr/>
        </p:nvSpPr>
        <p:spPr bwMode="auto">
          <a:xfrm>
            <a:off x="2822773" y="2242354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What’s missing?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4E0345-CD1B-4C3C-9FFB-BA1FD01135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3472">
            <a:off x="5292690" y="3339040"/>
            <a:ext cx="3143367" cy="221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612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5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D53AF71A-7586-419E-B1C3-757CBD8B09C4}"/>
              </a:ext>
            </a:extLst>
          </p:cNvPr>
          <p:cNvSpPr/>
          <p:nvPr/>
        </p:nvSpPr>
        <p:spPr bwMode="auto">
          <a:xfrm>
            <a:off x="2929151" y="1219200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What’s missing?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E611AE-AB6A-4AC5-8312-C072711FE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" y="2725747"/>
            <a:ext cx="4428179" cy="3121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8F9ED5-5893-4EF8-858A-20B4CCC473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26" y="2725747"/>
            <a:ext cx="4495800" cy="31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117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5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D53AF71A-7586-419E-B1C3-757CBD8B09C4}"/>
              </a:ext>
            </a:extLst>
          </p:cNvPr>
          <p:cNvSpPr/>
          <p:nvPr/>
        </p:nvSpPr>
        <p:spPr bwMode="auto">
          <a:xfrm>
            <a:off x="2929151" y="1219200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What’s missing?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E721D6-BA5F-4B1E-B44C-7CD875229E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40584"/>
            <a:ext cx="4236720" cy="29862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A4780-981A-4B32-9AEF-7A61985DB0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02" y="2940584"/>
            <a:ext cx="4236720" cy="29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26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5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D53AF71A-7586-419E-B1C3-757CBD8B09C4}"/>
              </a:ext>
            </a:extLst>
          </p:cNvPr>
          <p:cNvSpPr/>
          <p:nvPr/>
        </p:nvSpPr>
        <p:spPr bwMode="auto">
          <a:xfrm>
            <a:off x="2929151" y="1219200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What’s missing?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E52A7-0B18-43B0-93A8-55D7A228BE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3" y="2459808"/>
            <a:ext cx="3048000" cy="2148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17A87B-E87D-4208-8177-332D46C49B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727" y="2459809"/>
            <a:ext cx="3048000" cy="21483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15577F-013D-4FE5-8B19-2797E0F0C9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67" y="4564625"/>
            <a:ext cx="3048001" cy="21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911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5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D53AF71A-7586-419E-B1C3-757CBD8B09C4}"/>
              </a:ext>
            </a:extLst>
          </p:cNvPr>
          <p:cNvSpPr/>
          <p:nvPr/>
        </p:nvSpPr>
        <p:spPr bwMode="auto">
          <a:xfrm>
            <a:off x="2929151" y="1219200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What’s missing?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17A87B-E87D-4208-8177-332D46C49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01" y="2381322"/>
            <a:ext cx="3048000" cy="21483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15577F-013D-4FE5-8B19-2797E0F0C9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51" y="4564625"/>
            <a:ext cx="3048001" cy="2148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2D1FB3-B686-445C-969B-3CA8C6143F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2" y="2381322"/>
            <a:ext cx="3047999" cy="21483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1D1696-0062-4A9C-A64D-9E897B0E96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48" y="4472120"/>
            <a:ext cx="3048002" cy="21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394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317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5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5A7B30-6346-4D5B-A913-02D53D4CFE0F}"/>
              </a:ext>
            </a:extLst>
          </p:cNvPr>
          <p:cNvSpPr/>
          <p:nvPr/>
        </p:nvSpPr>
        <p:spPr>
          <a:xfrm>
            <a:off x="722795" y="1781364"/>
            <a:ext cx="49961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Listen and trace.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55FACB-FCBA-4726-8B86-B8F14E73E2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238">
            <a:off x="5452314" y="2247724"/>
            <a:ext cx="2931854" cy="2066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1BC4E2-EA80-4C75-9160-1852654C25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4639">
            <a:off x="584516" y="2839334"/>
            <a:ext cx="2737437" cy="19294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C9A353-0C95-406D-8720-E6D0D3E742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90" y="4777931"/>
            <a:ext cx="2828594" cy="19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677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5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5A7B30-6346-4D5B-A913-02D53D4CFE0F}"/>
              </a:ext>
            </a:extLst>
          </p:cNvPr>
          <p:cNvSpPr/>
          <p:nvPr/>
        </p:nvSpPr>
        <p:spPr>
          <a:xfrm>
            <a:off x="752475" y="1036560"/>
            <a:ext cx="49961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Listen and trace.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ECC7EA-6572-45BE-8BA1-2342EE66AF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0" b="23334"/>
          <a:stretch/>
        </p:blipFill>
        <p:spPr>
          <a:xfrm>
            <a:off x="0" y="2120302"/>
            <a:ext cx="9116271" cy="4728838"/>
          </a:xfrm>
          <a:prstGeom prst="rect">
            <a:avLst/>
          </a:prstGeom>
        </p:spPr>
      </p:pic>
      <p:pic>
        <p:nvPicPr>
          <p:cNvPr id="11" name="Track 29">
            <a:hlinkClick r:id="" action="ppaction://media"/>
            <a:extLst>
              <a:ext uri="{FF2B5EF4-FFF2-40B4-BE49-F238E27FC236}">
                <a16:creationId xmlns:a16="http://schemas.microsoft.com/office/drawing/2014/main" id="{B1FC9564-57D5-463F-831A-51E272AF93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55739" y="1162932"/>
            <a:ext cx="830997" cy="830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562179-740B-400B-9E3A-DCBBECC7F7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 t="19589" r="51996" b="9278"/>
          <a:stretch/>
        </p:blipFill>
        <p:spPr>
          <a:xfrm>
            <a:off x="958752" y="2937053"/>
            <a:ext cx="3429000" cy="3505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BACAC3-982C-46CF-84BF-A84AD33C9BB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2" t="8451" r="17921" b="42742"/>
          <a:stretch/>
        </p:blipFill>
        <p:spPr>
          <a:xfrm>
            <a:off x="4793891" y="2514600"/>
            <a:ext cx="2610838" cy="22736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DD65C1-5453-4E02-AA8D-B69AD2EBBDF2}"/>
              </a:ext>
            </a:extLst>
          </p:cNvPr>
          <p:cNvSpPr txBox="1"/>
          <p:nvPr/>
        </p:nvSpPr>
        <p:spPr>
          <a:xfrm>
            <a:off x="7592271" y="6264365"/>
            <a:ext cx="152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21</a:t>
            </a:r>
          </a:p>
        </p:txBody>
      </p:sp>
    </p:spTree>
    <p:extLst>
      <p:ext uri="{BB962C8B-B14F-4D97-AF65-F5344CB8AC3E}">
        <p14:creationId xmlns:p14="http://schemas.microsoft.com/office/powerpoint/2010/main" val="10558670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IENG ANH PHONICS -SMART\PHONICS - SMART LEVEL 1\BO SACH PHONICS SMART - LEVEL 1\5.1.2020_SGK LOP 1 SUA MOI\Trang 4-5s-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8649" r="10546" b="41937"/>
          <a:stretch/>
        </p:blipFill>
        <p:spPr bwMode="auto">
          <a:xfrm>
            <a:off x="1" y="30480"/>
            <a:ext cx="9155082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1200" y="30480"/>
            <a:ext cx="917555" cy="9175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5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5A7B30-6346-4D5B-A913-02D53D4CFE0F}"/>
              </a:ext>
            </a:extLst>
          </p:cNvPr>
          <p:cNvSpPr/>
          <p:nvPr/>
        </p:nvSpPr>
        <p:spPr>
          <a:xfrm>
            <a:off x="722795" y="1781364"/>
            <a:ext cx="49961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Listen and trace.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1BC4E2-EA80-4C75-9160-1852654C25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" y="4876929"/>
            <a:ext cx="2737437" cy="19294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C9A353-0C95-406D-8720-E6D0D3E74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41" y="4844804"/>
            <a:ext cx="2828594" cy="19937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D62D0EA-7351-49FD-B281-D843974E2896}"/>
              </a:ext>
            </a:extLst>
          </p:cNvPr>
          <p:cNvSpPr/>
          <p:nvPr/>
        </p:nvSpPr>
        <p:spPr>
          <a:xfrm>
            <a:off x="712853" y="2484928"/>
            <a:ext cx="49301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Ask and answer.</a:t>
            </a:r>
          </a:p>
        </p:txBody>
      </p:sp>
    </p:spTree>
    <p:extLst>
      <p:ext uri="{BB962C8B-B14F-4D97-AF65-F5344CB8AC3E}">
        <p14:creationId xmlns:p14="http://schemas.microsoft.com/office/powerpoint/2010/main" val="31259817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5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D62D0EA-7351-49FD-B281-D843974E2896}"/>
              </a:ext>
            </a:extLst>
          </p:cNvPr>
          <p:cNvSpPr/>
          <p:nvPr/>
        </p:nvSpPr>
        <p:spPr>
          <a:xfrm>
            <a:off x="381000" y="1040104"/>
            <a:ext cx="49301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Ask and answer.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A706F6-9030-433B-A4FA-A43E169B3A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33"/>
          <a:stretch/>
        </p:blipFill>
        <p:spPr>
          <a:xfrm>
            <a:off x="74428" y="2172701"/>
            <a:ext cx="9067800" cy="3886200"/>
          </a:xfrm>
          <a:prstGeom prst="rect">
            <a:avLst/>
          </a:prstGeom>
        </p:spPr>
      </p:pic>
      <p:pic>
        <p:nvPicPr>
          <p:cNvPr id="9" name="Track 30">
            <a:hlinkClick r:id="" action="ppaction://media"/>
            <a:extLst>
              <a:ext uri="{FF2B5EF4-FFF2-40B4-BE49-F238E27FC236}">
                <a16:creationId xmlns:a16="http://schemas.microsoft.com/office/drawing/2014/main" id="{EDD9846B-BBA8-43B0-A097-BE630FAF92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82584" y="962462"/>
            <a:ext cx="1014704" cy="10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882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5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D62D0EA-7351-49FD-B281-D843974E2896}"/>
              </a:ext>
            </a:extLst>
          </p:cNvPr>
          <p:cNvSpPr/>
          <p:nvPr/>
        </p:nvSpPr>
        <p:spPr>
          <a:xfrm>
            <a:off x="381000" y="1040104"/>
            <a:ext cx="49301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Ask and answer.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1C29C1-3B3F-478F-98BC-0D6FE4498B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80031"/>
            <a:ext cx="6522720" cy="45974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7717EE-6386-4C6E-AACF-8BF820585C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855152"/>
            <a:ext cx="6294120" cy="44363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720ACE-3704-4085-994E-5A2E6FD3F4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987280"/>
            <a:ext cx="6294120" cy="44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343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5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5A7B30-6346-4D5B-A913-02D53D4CFE0F}"/>
              </a:ext>
            </a:extLst>
          </p:cNvPr>
          <p:cNvSpPr/>
          <p:nvPr/>
        </p:nvSpPr>
        <p:spPr>
          <a:xfrm>
            <a:off x="722795" y="1781364"/>
            <a:ext cx="49961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Listen and trace.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62D0EA-7351-49FD-B281-D843974E2896}"/>
              </a:ext>
            </a:extLst>
          </p:cNvPr>
          <p:cNvSpPr/>
          <p:nvPr/>
        </p:nvSpPr>
        <p:spPr>
          <a:xfrm>
            <a:off x="712853" y="2484928"/>
            <a:ext cx="49301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Ask and answer.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B888C4-0480-49D8-89B4-98346365A0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3931920" cy="27713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B28A25-FADF-4120-81DB-F7223D9BA8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51" y="3620471"/>
            <a:ext cx="3984597" cy="28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40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EAABDD-E145-4665-9CBB-DDCD448FA1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1"/>
          <a:stretch/>
        </p:blipFill>
        <p:spPr>
          <a:xfrm>
            <a:off x="0" y="-1"/>
            <a:ext cx="9220200" cy="6858001"/>
          </a:xfrm>
          <a:prstGeom prst="rect">
            <a:avLst/>
          </a:prstGeom>
        </p:spPr>
      </p:pic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33DF4A23-FA5B-46EF-BB0A-4D8B81FDF441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7411" name="Group 3">
            <a:extLst>
              <a:ext uri="{FF2B5EF4-FFF2-40B4-BE49-F238E27FC236}">
                <a16:creationId xmlns:a16="http://schemas.microsoft.com/office/drawing/2014/main" id="{ED082856-5D16-408A-B748-584DFBE2EE5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11FD1E-B055-4DD5-BBA2-6C4953996938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9404A7-84E9-462D-A6C0-8389EE251C2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48A44B4-446D-483D-850D-FC6F06DD94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92" y="1518116"/>
            <a:ext cx="7049664" cy="4968876"/>
          </a:xfrm>
          <a:prstGeom prst="rect">
            <a:avLst/>
          </a:prstGeom>
        </p:spPr>
      </p:pic>
      <p:pic>
        <p:nvPicPr>
          <p:cNvPr id="17413" name="Picture 14">
            <a:extLst>
              <a:ext uri="{FF2B5EF4-FFF2-40B4-BE49-F238E27FC236}">
                <a16:creationId xmlns:a16="http://schemas.microsoft.com/office/drawing/2014/main" id="{5442C9B8-D4F7-4A96-992A-75DBF09E49A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1F4EFA-D55A-484A-B2BE-EE8F3992E5FF}"/>
              </a:ext>
            </a:extLst>
          </p:cNvPr>
          <p:cNvSpPr/>
          <p:nvPr/>
        </p:nvSpPr>
        <p:spPr>
          <a:xfrm>
            <a:off x="662727" y="1450704"/>
            <a:ext cx="3886200" cy="502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73863B-B7A7-4266-92A7-0847D3F755A2}"/>
              </a:ext>
            </a:extLst>
          </p:cNvPr>
          <p:cNvSpPr/>
          <p:nvPr/>
        </p:nvSpPr>
        <p:spPr>
          <a:xfrm>
            <a:off x="4572000" y="1451416"/>
            <a:ext cx="3877340" cy="50255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1E0E0D9D-9335-4303-B800-475C13506CC0}"/>
              </a:ext>
            </a:extLst>
          </p:cNvPr>
          <p:cNvSpPr/>
          <p:nvPr/>
        </p:nvSpPr>
        <p:spPr bwMode="auto">
          <a:xfrm>
            <a:off x="1981200" y="4572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Guessing game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CAF6D17-56E7-4234-B6F0-47977D3093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1"/>
          <a:stretch/>
        </p:blipFill>
        <p:spPr>
          <a:xfrm>
            <a:off x="0" y="-1"/>
            <a:ext cx="9220200" cy="6858001"/>
          </a:xfrm>
          <a:prstGeom prst="rect">
            <a:avLst/>
          </a:prstGeom>
        </p:spPr>
      </p:pic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88458-1490-4C45-852C-831A7DB101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4" y="1649583"/>
            <a:ext cx="6742386" cy="47522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4C84EBC-7528-4917-89F2-767D30FBA13A}"/>
              </a:ext>
            </a:extLst>
          </p:cNvPr>
          <p:cNvSpPr/>
          <p:nvPr/>
        </p:nvSpPr>
        <p:spPr>
          <a:xfrm>
            <a:off x="4586100" y="1578519"/>
            <a:ext cx="3459164" cy="485120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2BC798-4B1B-45B1-9FE3-FB8DFAF2DD6C}"/>
              </a:ext>
            </a:extLst>
          </p:cNvPr>
          <p:cNvSpPr/>
          <p:nvPr/>
        </p:nvSpPr>
        <p:spPr>
          <a:xfrm>
            <a:off x="1015915" y="1578519"/>
            <a:ext cx="3541986" cy="48222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7FEACA17-575B-4B4B-8C4A-91741A066372}"/>
              </a:ext>
            </a:extLst>
          </p:cNvPr>
          <p:cNvSpPr/>
          <p:nvPr/>
        </p:nvSpPr>
        <p:spPr bwMode="auto">
          <a:xfrm>
            <a:off x="1981200" y="4572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Guessing game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AC4DEC86-D1BD-4783-9CE6-FFF188D344EE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67A3FF-751F-4924-929E-5D68A79638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1"/>
          <a:stretch/>
        </p:blipFill>
        <p:spPr>
          <a:xfrm>
            <a:off x="0" y="-1"/>
            <a:ext cx="9220200" cy="6858001"/>
          </a:xfrm>
          <a:prstGeom prst="rect">
            <a:avLst/>
          </a:prstGeom>
        </p:spPr>
      </p:pic>
      <p:grpSp>
        <p:nvGrpSpPr>
          <p:cNvPr id="21507" name="Group 3">
            <a:extLst>
              <a:ext uri="{FF2B5EF4-FFF2-40B4-BE49-F238E27FC236}">
                <a16:creationId xmlns:a16="http://schemas.microsoft.com/office/drawing/2014/main" id="{E7265299-B537-4073-A141-A6A080E00597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1EDEB8-412B-482D-851C-7CF89829352E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13A560-EFF8-4C3F-9C79-8C3837B928B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6FA6730B-DE95-42C3-9AC2-3B45F23F0BDB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47AB7-64C7-4878-9112-960AB22A6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19" y="1628837"/>
            <a:ext cx="6859345" cy="48347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1B856C-098E-4F74-8AEA-8DB892CD2C8A}"/>
              </a:ext>
            </a:extLst>
          </p:cNvPr>
          <p:cNvSpPr/>
          <p:nvPr/>
        </p:nvSpPr>
        <p:spPr>
          <a:xfrm>
            <a:off x="837756" y="1615406"/>
            <a:ext cx="3600331" cy="4834731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F602C8-A2A4-47BC-98E2-2AEF47F2A2EA}"/>
              </a:ext>
            </a:extLst>
          </p:cNvPr>
          <p:cNvSpPr/>
          <p:nvPr/>
        </p:nvSpPr>
        <p:spPr>
          <a:xfrm>
            <a:off x="4461124" y="1642269"/>
            <a:ext cx="3539877" cy="48347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05323D7C-452D-4DF0-B96B-D74A318A72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F4924587-F81A-411B-BB08-7B538A8F367A}"/>
              </a:ext>
            </a:extLst>
          </p:cNvPr>
          <p:cNvSpPr/>
          <p:nvPr/>
        </p:nvSpPr>
        <p:spPr bwMode="auto">
          <a:xfrm>
            <a:off x="1981200" y="4572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Guessing </a:t>
            </a:r>
            <a:r>
              <a:rPr lang="en-US" sz="3600" b="1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gamec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3B118EEE-17BF-4202-B52C-78FF7AFE2B0B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23555" name="Group 3">
            <a:extLst>
              <a:ext uri="{FF2B5EF4-FFF2-40B4-BE49-F238E27FC236}">
                <a16:creationId xmlns:a16="http://schemas.microsoft.com/office/drawing/2014/main" id="{E9BD9224-E4E9-4F07-B3CB-A2BBD971B54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86E4C6-FEF5-4E48-8A0A-367D948DF0CB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A6209E-0344-42E9-A1BC-0726CFF827F7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DA22E57-8CBB-4555-8519-792841E68D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1"/>
          <a:stretch/>
        </p:blipFill>
        <p:spPr>
          <a:xfrm>
            <a:off x="0" y="-1"/>
            <a:ext cx="9220200" cy="6858001"/>
          </a:xfrm>
          <a:prstGeom prst="rect">
            <a:avLst/>
          </a:prstGeom>
        </p:spPr>
      </p:pic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A5E584A1-5A82-419D-8A83-F0A02BE69571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05661-1A42-40A0-BDEE-02DD38799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69" y="1873185"/>
            <a:ext cx="6096000" cy="42966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623C75-23DB-4494-A898-90A644314A6F}"/>
              </a:ext>
            </a:extLst>
          </p:cNvPr>
          <p:cNvSpPr/>
          <p:nvPr/>
        </p:nvSpPr>
        <p:spPr>
          <a:xfrm>
            <a:off x="1012147" y="1643187"/>
            <a:ext cx="3550920" cy="47585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CF5FB0-191A-49D8-B78D-2614E0D1B789}"/>
              </a:ext>
            </a:extLst>
          </p:cNvPr>
          <p:cNvSpPr/>
          <p:nvPr/>
        </p:nvSpPr>
        <p:spPr>
          <a:xfrm>
            <a:off x="4580934" y="1642269"/>
            <a:ext cx="3539446" cy="47585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D5A83F5B-EA2D-4977-9DE3-C273B35323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5C97B285-F014-4A42-9607-A6BE9DBFA5BA}"/>
              </a:ext>
            </a:extLst>
          </p:cNvPr>
          <p:cNvSpPr/>
          <p:nvPr/>
        </p:nvSpPr>
        <p:spPr bwMode="auto">
          <a:xfrm>
            <a:off x="1981200" y="4572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Guessing </a:t>
            </a:r>
            <a:r>
              <a:rPr lang="en-US" sz="3600" b="1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gamec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76B8E206-E6A5-439F-B7A7-19A61FB9FD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859B35-250E-43AB-982C-C94866C08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43" y="2286000"/>
            <a:ext cx="6088719" cy="3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CEFD3E-EF3E-4C07-B645-EB85FFD3FC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1"/>
          <a:stretch/>
        </p:blipFill>
        <p:spPr>
          <a:xfrm>
            <a:off x="0" y="-1"/>
            <a:ext cx="9220200" cy="6858001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923925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9133" y="1863804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4B620-7724-4F4F-A708-0C9BE76B61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87" b="88158" l="7218" r="691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86" t="14245" r="27822" b="12814"/>
          <a:stretch/>
        </p:blipFill>
        <p:spPr>
          <a:xfrm>
            <a:off x="990600" y="3428999"/>
            <a:ext cx="2207714" cy="1845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A3EB1E-B9C4-4D2B-9013-07946832C3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984" b="90332" l="7218" r="68710">
                        <a14:foregroundMark x1="43669" y1="21739" x2="42137" y2="36156"/>
                        <a14:foregroundMark x1="46048" y1="26373" x2="43387" y2="31350"/>
                        <a14:foregroundMark x1="44516" y1="25744" x2="47621" y2="30149"/>
                        <a14:foregroundMark x1="43387" y1="16590" x2="50847" y2="22941"/>
                        <a14:foregroundMark x1="44798" y1="16362" x2="49435" y2="20538"/>
                        <a14:foregroundMark x1="38185" y1="19394" x2="32419" y2="21739"/>
                        <a14:foregroundMark x1="32419" y1="22140" x2="29758" y2="32723"/>
                        <a14:foregroundMark x1="26653" y1="49714" x2="26653" y2="49714"/>
                        <a14:foregroundMark x1="26089" y1="50686" x2="35081" y2="50286"/>
                        <a14:foregroundMark x1="40444" y1="14359" x2="44073" y2="17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9" t="11384" r="31855" b="9954"/>
          <a:stretch/>
        </p:blipFill>
        <p:spPr>
          <a:xfrm flipH="1">
            <a:off x="7315199" y="3647630"/>
            <a:ext cx="1760365" cy="164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5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rack 28 (dog)">
            <a:hlinkClick r:id="" action="ppaction://media"/>
            <a:extLst>
              <a:ext uri="{FF2B5EF4-FFF2-40B4-BE49-F238E27FC236}">
                <a16:creationId xmlns:a16="http://schemas.microsoft.com/office/drawing/2014/main" id="{F59E2B73-B66D-4121-B94B-18A33DEAF4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48400" y="1240976"/>
            <a:ext cx="838200" cy="838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645F1B-590E-4228-8B28-79F05F489C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0737"/>
            <a:ext cx="6363805" cy="44854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9CFFCF-CBD5-498A-852E-958FCBB6D5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33" y="2070246"/>
            <a:ext cx="6363805" cy="44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1449</Words>
  <Application>Microsoft Office PowerPoint</Application>
  <PresentationFormat>On-screen Show (4:3)</PresentationFormat>
  <Paragraphs>165</Paragraphs>
  <Slides>23</Slides>
  <Notes>22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Windows</cp:lastModifiedBy>
  <cp:revision>70</cp:revision>
  <dcterms:created xsi:type="dcterms:W3CDTF">2006-08-16T00:00:00Z</dcterms:created>
  <dcterms:modified xsi:type="dcterms:W3CDTF">2024-12-30T08:30:38Z</dcterms:modified>
</cp:coreProperties>
</file>