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58" r:id="rId2"/>
    <p:sldId id="273" r:id="rId3"/>
    <p:sldId id="560" r:id="rId4"/>
    <p:sldId id="267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1" r:id="rId13"/>
    <p:sldId id="272" r:id="rId14"/>
    <p:sldId id="259" r:id="rId15"/>
    <p:sldId id="260" r:id="rId16"/>
    <p:sldId id="286" r:id="rId17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24" y="72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A091-D9D8-4572-823C-6797E69B120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CD6A-137E-4A3F-9DDD-CD2E9555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16615" y="4252913"/>
            <a:ext cx="96012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8016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801616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0080" y="1600202"/>
            <a:ext cx="565404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7480" y="1600202"/>
            <a:ext cx="565404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7480" y="3941763"/>
            <a:ext cx="565404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6248400"/>
            <a:ext cx="298704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6248400"/>
            <a:ext cx="405384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6248400"/>
            <a:ext cx="298704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F6DCCF1-B60A-4B4D-A56F-012C42D74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187181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F780-017A-499C-BE84-42841C1743E6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s://www.goodfreephotos.com/holidays/new-year-s-day/colorful-fireworks-on-new-years-day-over-the-city-celebration.jpg.php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25F8-F3FB-D59F-DFF3-51C04B5D7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F85C5-9F5B-7761-1A7A-3842328C3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BBE56822-2638-48C3-53F4-5727641D5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04800" y="-29596"/>
            <a:ext cx="12466320" cy="6858000"/>
          </a:xfrm>
          <a:prstGeom prst="rect">
            <a:avLst/>
          </a:prstGeom>
        </p:spPr>
      </p:pic>
      <p:pic>
        <p:nvPicPr>
          <p:cNvPr id="12" name="Tieng-Phao-No-www_yeualo_com">
            <a:hlinkClick r:id="" action="ppaction://media"/>
            <a:extLst>
              <a:ext uri="{FF2B5EF4-FFF2-40B4-BE49-F238E27FC236}">
                <a16:creationId xmlns:a16="http://schemas.microsoft.com/office/drawing/2014/main" id="{699FBE5B-9638-8639-7D77-627E3C779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3600" y="114301"/>
            <a:ext cx="406400" cy="15192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8FE3C-EF9E-8F30-D401-CDE67A03CA46}"/>
              </a:ext>
            </a:extLst>
          </p:cNvPr>
          <p:cNvSpPr/>
          <p:nvPr/>
        </p:nvSpPr>
        <p:spPr>
          <a:xfrm>
            <a:off x="1444610" y="4661922"/>
            <a:ext cx="104208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 defTabSz="457200">
              <a:defRPr/>
            </a:pPr>
            <a:r>
              <a:rPr lang="en-US" sz="5400" b="1" dirty="0">
                <a:ln w="22225">
                  <a:solidFill>
                    <a:srgbClr val="FAA93A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CÙNG CÁC EM</a:t>
            </a:r>
            <a:r>
              <a:rPr lang="en-US" sz="5400" b="1" dirty="0">
                <a:ln w="22225">
                  <a:solidFill>
                    <a:srgbClr val="FAA93A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71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0" y="0"/>
            <a:ext cx="4495800" cy="3505200"/>
          </a:xfrm>
          <a:prstGeom prst="cloudCallout">
            <a:avLst>
              <a:gd name="adj1" fmla="val 63884"/>
              <a:gd name="adj2" fmla="val 415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198" y="5583073"/>
            <a:ext cx="622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Cô</a:t>
            </a:r>
            <a:r>
              <a:rPr lang="en-US" sz="3600" b="1" dirty="0"/>
              <a:t> </a:t>
            </a:r>
            <a:r>
              <a:rPr lang="en-US" sz="3600" b="1" dirty="0" err="1"/>
              <a:t>tiên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cái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12378"/>
            <a:ext cx="7691965" cy="477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7696200" y="381000"/>
            <a:ext cx="4419600" cy="4876800"/>
          </a:xfrm>
          <a:prstGeom prst="cloudCallout">
            <a:avLst>
              <a:gd name="adj1" fmla="val -55676"/>
              <a:gd name="adj2" fmla="val 510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6544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bà</a:t>
            </a:r>
            <a:r>
              <a:rPr lang="en-US" sz="3600" b="1" dirty="0"/>
              <a:t> </a:t>
            </a:r>
            <a:r>
              <a:rPr lang="en-US" sz="3600" b="1" dirty="0" err="1"/>
              <a:t>mất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đã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2582"/>
            <a:ext cx="6705600" cy="422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228600" y="228600"/>
            <a:ext cx="4191000" cy="3352800"/>
          </a:xfrm>
          <a:prstGeom prst="cloudCallout">
            <a:avLst>
              <a:gd name="adj1" fmla="val 62945"/>
              <a:gd name="adj2" fmla="val 357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4878" y="5029200"/>
            <a:ext cx="769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Vắng</a:t>
            </a:r>
            <a:r>
              <a:rPr lang="en-US" sz="3600" b="1" dirty="0"/>
              <a:t> </a:t>
            </a:r>
            <a:r>
              <a:rPr lang="en-US" sz="3600" b="1" dirty="0" err="1"/>
              <a:t>bà</a:t>
            </a:r>
            <a:r>
              <a:rPr lang="en-US" sz="3600" b="1" dirty="0"/>
              <a:t>,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cảm</a:t>
            </a:r>
            <a:r>
              <a:rPr lang="en-US" sz="3600" b="1" dirty="0"/>
              <a:t> </a:t>
            </a:r>
            <a:r>
              <a:rPr lang="en-US" sz="3600" b="1" dirty="0" err="1"/>
              <a:t>thấy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07" y="533400"/>
            <a:ext cx="7091596" cy="436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6553200" y="0"/>
            <a:ext cx="5943600" cy="5715000"/>
          </a:xfrm>
          <a:prstGeom prst="cloudCallout">
            <a:avLst>
              <a:gd name="adj1" fmla="val -58775"/>
              <a:gd name="adj2" fmla="val 131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móm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dang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334000"/>
            <a:ext cx="580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truyện</a:t>
            </a:r>
            <a:r>
              <a:rPr lang="en-US" sz="3600" b="1" dirty="0"/>
              <a:t> </a:t>
            </a:r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thúc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5562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33400" y="304800"/>
            <a:ext cx="1132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70627"/>
            <a:ext cx="8415819" cy="57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940432" y="-3109831"/>
            <a:ext cx="6858000" cy="12801600"/>
          </a:xfrm>
          <a:prstGeom prst="rect">
            <a:avLst/>
          </a:prstGeom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1" y="6557554"/>
            <a:ext cx="12804234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537" y="3429001"/>
            <a:ext cx="2376460" cy="3827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446D25-2D1C-491F-8595-A097CB489840}"/>
              </a:ext>
            </a:extLst>
          </p:cNvPr>
          <p:cNvSpPr/>
          <p:nvPr/>
        </p:nvSpPr>
        <p:spPr>
          <a:xfrm>
            <a:off x="4114800" y="1762224"/>
            <a:ext cx="64008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chuyện Bà cháu cho thấy </a:t>
            </a:r>
            <a:r>
              <a:rPr lang="vi-VN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thương, gắn bó sâu sắc của </a:t>
            </a:r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vi-VN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cháu. Tình cảm ấy còn quý giá hơn cả vàng bạc. Ca ngợi sự hiếu thảo của hai người cháu dành cho bà.</a:t>
            </a:r>
            <a:br>
              <a:rPr lang="vi-VN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48" name="Picture 36" descr="TeacherDay"/>
          <p:cNvPicPr>
            <a:picLocks noChangeAspect="1" noChangeArrowheads="1"/>
          </p:cNvPicPr>
          <p:nvPr/>
        </p:nvPicPr>
        <p:blipFill>
          <a:blip r:embed="rId2">
            <a:lum bright="-2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C610BD-9BF4-6253-D503-4A6B49AD426E}"/>
              </a:ext>
            </a:extLst>
          </p:cNvPr>
          <p:cNvSpPr txBox="1"/>
          <p:nvPr/>
        </p:nvSpPr>
        <p:spPr>
          <a:xfrm>
            <a:off x="0" y="4038600"/>
            <a:ext cx="1188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Xin ch©n thµnh c¶m ¬n</a:t>
            </a:r>
          </a:p>
          <a:p>
            <a:pPr algn="ctr"/>
            <a:r>
              <a:rPr lang="en-US" sz="7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c¸c thÇy c« vµ c¸c em!</a:t>
            </a:r>
          </a:p>
        </p:txBody>
      </p:sp>
    </p:spTree>
    <p:extLst>
      <p:ext uri="{BB962C8B-B14F-4D97-AF65-F5344CB8AC3E}">
        <p14:creationId xmlns:p14="http://schemas.microsoft.com/office/powerpoint/2010/main" val="1286942602"/>
      </p:ext>
    </p:extLst>
  </p:cSld>
  <p:clrMapOvr>
    <a:masterClrMapping/>
  </p:clrMapOvr>
  <p:transition spd="slow" advTm="67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52" y="3186338"/>
            <a:ext cx="8209482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4197174" y="3953841"/>
            <a:ext cx="1801843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52784" y="4091426"/>
            <a:ext cx="1657380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822876" y="2879776"/>
            <a:ext cx="127218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" name="组合 23"/>
          <p:cNvGrpSpPr/>
          <p:nvPr/>
        </p:nvGrpSpPr>
        <p:grpSpPr>
          <a:xfrm>
            <a:off x="3776135" y="491819"/>
            <a:ext cx="5413102" cy="4896929"/>
            <a:chOff x="3084810" y="-335112"/>
            <a:chExt cx="5809496" cy="5760000"/>
          </a:xfrm>
        </p:grpSpPr>
        <p:grpSp>
          <p:nvGrpSpPr>
            <p:cNvPr id="3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491492" y="3259315"/>
            <a:ext cx="1301325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017026" y="810849"/>
            <a:ext cx="1847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77448" y="598108"/>
            <a:ext cx="932030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743463" y="1216687"/>
            <a:ext cx="565050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2687" y="3006461"/>
            <a:ext cx="441033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64E9A8-526F-4CE1-B981-8092F195DF64}"/>
              </a:ext>
            </a:extLst>
          </p:cNvPr>
          <p:cNvSpPr txBox="1"/>
          <p:nvPr/>
        </p:nvSpPr>
        <p:spPr>
          <a:xfrm>
            <a:off x="112542" y="914400"/>
            <a:ext cx="1249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030A0"/>
                </a:solidFill>
                <a:latin typeface="HP001 4 hang 1 ô ly" panose="020B0603050302020204" pitchFamily="34" charset="0"/>
              </a:rPr>
              <a:t>Tiếng Việt</a:t>
            </a:r>
          </a:p>
          <a:p>
            <a:pPr algn="ctr"/>
            <a:r>
              <a:rPr lang="en-US" sz="6000" b="1">
                <a:solidFill>
                  <a:srgbClr val="7030A0"/>
                </a:solidFill>
                <a:latin typeface="HP001 4 hang 1 ô ly" panose="020B0603050302020204" pitchFamily="34" charset="0"/>
              </a:rPr>
              <a:t>N</a:t>
            </a:r>
            <a:r>
              <a:rPr lang="en-US" sz="6000" b="1">
                <a:solidFill>
                  <a:srgbClr val="7030A0"/>
                </a:solidFill>
                <a:latin typeface="HP001 4 hàng" panose="020B0603050302020204" pitchFamily="34" charset="0"/>
              </a:rPr>
              <a:t>Ā</a:t>
            </a:r>
            <a:r>
              <a:rPr lang="en-US" sz="6000" b="1">
                <a:solidFill>
                  <a:srgbClr val="7030A0"/>
                </a:solidFill>
                <a:latin typeface="HP001 4 hang 1 ô ly" panose="020B0603050302020204" pitchFamily="34" charset="0"/>
              </a:rPr>
              <a:t> và nghe: Kể chuyện Bà cháu.</a:t>
            </a:r>
          </a:p>
        </p:txBody>
      </p:sp>
    </p:spTree>
    <p:extLst>
      <p:ext uri="{BB962C8B-B14F-4D97-AF65-F5344CB8AC3E}">
        <p14:creationId xmlns:p14="http://schemas.microsoft.com/office/powerpoint/2010/main" val="22500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0"/>
            <a:ext cx="1070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Dựa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r>
              <a:rPr lang="en-US" sz="3600" b="1" dirty="0"/>
              <a:t> </a:t>
            </a:r>
            <a:r>
              <a:rPr lang="en-US" sz="3600" b="1" dirty="0" err="1"/>
              <a:t>gợi</a:t>
            </a:r>
            <a:r>
              <a:rPr lang="en-US" sz="3600" b="1" dirty="0"/>
              <a:t> ý, </a:t>
            </a:r>
            <a:r>
              <a:rPr lang="en-US" sz="3600" b="1" dirty="0" err="1"/>
              <a:t>đoán</a:t>
            </a:r>
            <a:r>
              <a:rPr lang="en-US" sz="3600" b="1" dirty="0"/>
              <a:t> </a:t>
            </a:r>
            <a:r>
              <a:rPr lang="en-US" sz="3600" b="1" dirty="0" err="1"/>
              <a:t>nội</a:t>
            </a:r>
            <a:r>
              <a:rPr lang="en-US" sz="3600" b="1" dirty="0"/>
              <a:t> dung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từng</a:t>
            </a:r>
            <a:r>
              <a:rPr lang="en-US" sz="3600" b="1" dirty="0"/>
              <a:t> </a:t>
            </a:r>
            <a:r>
              <a:rPr lang="en-US" sz="3600" b="1" dirty="0" err="1"/>
              <a:t>tranh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5827"/>
            <a:ext cx="8415819" cy="57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943600"/>
            <a:ext cx="5853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Cô</a:t>
            </a:r>
            <a:r>
              <a:rPr lang="en-US" sz="3600" b="1" dirty="0"/>
              <a:t> </a:t>
            </a:r>
            <a:r>
              <a:rPr lang="en-US" sz="3600" b="1" dirty="0" err="1"/>
              <a:t>tiên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cái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33096"/>
            <a:ext cx="8149165" cy="5058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5715000"/>
            <a:ext cx="6544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bà</a:t>
            </a:r>
            <a:r>
              <a:rPr lang="en-US" sz="3600" b="1" dirty="0"/>
              <a:t> </a:t>
            </a:r>
            <a:r>
              <a:rPr lang="en-US" sz="3600" b="1" dirty="0" err="1"/>
              <a:t>mất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đã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37380"/>
            <a:ext cx="7391400" cy="4662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4800600"/>
            <a:ext cx="769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Vắng</a:t>
            </a:r>
            <a:r>
              <a:rPr lang="en-US" sz="3600" b="1" dirty="0"/>
              <a:t> </a:t>
            </a:r>
            <a:r>
              <a:rPr lang="en-US" sz="3600" b="1" dirty="0" err="1"/>
              <a:t>bà</a:t>
            </a:r>
            <a:r>
              <a:rPr lang="en-US" sz="3600" b="1" dirty="0"/>
              <a:t>,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cảm</a:t>
            </a:r>
            <a:r>
              <a:rPr lang="en-US" sz="3600" b="1" dirty="0"/>
              <a:t> </a:t>
            </a:r>
            <a:r>
              <a:rPr lang="en-US" sz="3600" b="1" dirty="0" err="1"/>
              <a:t>thấy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"/>
            <a:ext cx="7462603" cy="45981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257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truyện</a:t>
            </a:r>
            <a:r>
              <a:rPr lang="en-US" sz="3600" b="1" dirty="0"/>
              <a:t> </a:t>
            </a:r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thúc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8268992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66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2. </a:t>
            </a:r>
            <a:r>
              <a:rPr lang="en-US" sz="6600" b="1" dirty="0" err="1"/>
              <a:t>Nghe</a:t>
            </a:r>
            <a:r>
              <a:rPr lang="en-US" sz="6600" b="1" dirty="0"/>
              <a:t> </a:t>
            </a:r>
            <a:r>
              <a:rPr lang="en-US" sz="6600" b="1" dirty="0" err="1"/>
              <a:t>kể</a:t>
            </a:r>
            <a:r>
              <a:rPr lang="en-US" sz="6600" b="1" dirty="0"/>
              <a:t> </a:t>
            </a:r>
            <a:r>
              <a:rPr lang="en-US" sz="6600" b="1" dirty="0" err="1"/>
              <a:t>chuyện</a:t>
            </a:r>
            <a:endParaRPr lang="en-US" sz="6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295</Words>
  <Application>Microsoft Office PowerPoint</Application>
  <PresentationFormat>Custom</PresentationFormat>
  <Paragraphs>26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.VnTime</vt:lpstr>
      <vt:lpstr>Arial</vt:lpstr>
      <vt:lpstr>Arial-Rounded</vt:lpstr>
      <vt:lpstr>Calibri</vt:lpstr>
      <vt:lpstr>HP001 4 hàng</vt:lpstr>
      <vt:lpstr>HP001 4 hang 1 ô ly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HOANG-FX</dc:creator>
  <cp:lastModifiedBy>Admin</cp:lastModifiedBy>
  <cp:revision>13</cp:revision>
  <dcterms:created xsi:type="dcterms:W3CDTF">2021-12-11T07:49:31Z</dcterms:created>
  <dcterms:modified xsi:type="dcterms:W3CDTF">2025-01-25T03:56:28Z</dcterms:modified>
</cp:coreProperties>
</file>