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93" r:id="rId4"/>
    <p:sldId id="297" r:id="rId5"/>
    <p:sldId id="283" r:id="rId6"/>
    <p:sldId id="338" r:id="rId7"/>
    <p:sldId id="337" r:id="rId8"/>
    <p:sldId id="319" r:id="rId9"/>
    <p:sldId id="286" r:id="rId10"/>
    <p:sldId id="307" r:id="rId11"/>
    <p:sldId id="284" r:id="rId12"/>
    <p:sldId id="285" r:id="rId13"/>
    <p:sldId id="323" r:id="rId14"/>
    <p:sldId id="270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 showGuides="1">
      <p:cViewPr varScale="1">
        <p:scale>
          <a:sx n="69" d="100"/>
          <a:sy n="69" d="100"/>
        </p:scale>
        <p:origin x="972" y="66"/>
      </p:cViewPr>
      <p:guideLst>
        <p:guide orient="horz" pos="2160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B2E0-93A1-4AF0-BC47-475F59DC1BEC}" type="slidenum">
              <a:rPr lang="vi-VN" smtClean="0"/>
              <a:t>8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120"/>
            <a:ext cx="12230735" cy="757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/>
          <p:nvPr/>
        </p:nvSpPr>
        <p:spPr>
          <a:xfrm>
            <a:off x="514667" y="878092"/>
            <a:ext cx="11201400" cy="497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UBND </a:t>
            </a:r>
            <a:r>
              <a:rPr lang="vi-V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HUYỆN TIÊN LÃNG</a:t>
            </a:r>
            <a:endParaRPr lang="en-US" altLang="zh-CN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康俪金黑W8(P)" panose="020B0800000000000000" pitchFamily="34" charset="-122"/>
              <a:cs typeface="Times New Roman" panose="02020603050405020304" charset="0"/>
            </a:endParaRPr>
          </a:p>
          <a:p>
            <a:r>
              <a:rPr lang="vi-VN" altLang="en-US" sz="2000" b="1" dirty="0">
                <a:solidFill>
                  <a:srgbClr val="0070C0"/>
                </a:solidFill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PHÒNG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charset="0"/>
                <a:ea typeface="华康俪金黑W8(P)" panose="020B0800000000000000" pitchFamily="34" charset="-122"/>
                <a:cs typeface="Times New Roman" panose="02020603050405020304" charset="0"/>
                <a:sym typeface="+mn-ea"/>
              </a:rPr>
              <a:t> GIÁO DỤC VÀ ĐÀO TẠO</a:t>
            </a:r>
          </a:p>
          <a:p>
            <a:endParaRPr lang="en-US" altLang="en-US" sz="2000" b="1" dirty="0">
              <a:solidFill>
                <a:srgbClr val="0070C0"/>
              </a:solidFill>
              <a:latin typeface="Times New Roman" panose="02020603050405020304" charset="0"/>
              <a:ea typeface="华康俪金黑W8(P)" panose="020B0800000000000000" pitchFamily="34" charset="-122"/>
              <a:cs typeface="Times New Roman" panose="02020603050405020304" charset="0"/>
              <a:sym typeface="+mn-ea"/>
            </a:endParaRPr>
          </a:p>
          <a:p>
            <a:endParaRPr lang="vi-VN" altLang="en-US" sz="2000" b="1" dirty="0">
              <a:solidFill>
                <a:srgbClr val="0070C0"/>
              </a:solidFill>
              <a:latin typeface="Times New Roman" panose="02020603050405020304" charset="0"/>
              <a:ea typeface="华康俪金黑W8(P)" panose="020B0800000000000000" pitchFamily="34" charset="-122"/>
              <a:cs typeface="Times New Roman" panose="02020603050405020304" charset="0"/>
              <a:sym typeface="+mn-ea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HỘI THI GIÁO VIÊN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DẠY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GIỎI CẤP 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HUYỆN</a:t>
            </a:r>
            <a:endParaRPr lang="en-US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en-US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NĂM HỌC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202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- 202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 dirty="0">
              <a:solidFill>
                <a:prstClr val="black">
                  <a:tint val="75000"/>
                </a:prst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Người thực hiện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Hoa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			            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 viên trường   : Tiểu học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Bắc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Hưng</a:t>
            </a:r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vi-VN" altLang="en-US" sz="2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2863">
            <a:off x="2551307" y="145754"/>
            <a:ext cx="770960" cy="6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876307" y="5198934"/>
            <a:ext cx="1114668" cy="8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0" y="176360"/>
            <a:ext cx="2027340" cy="172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7804411" y="183124"/>
            <a:ext cx="3209366" cy="2438401"/>
          </a:xfrm>
          <a:custGeom>
            <a:avLst/>
            <a:gdLst/>
            <a:ahLst/>
            <a:cxnLst/>
            <a:rect l="l" t="t" r="r" b="b"/>
            <a:pathLst>
              <a:path w="6295311" h="3997522">
                <a:moveTo>
                  <a:pt x="0" y="0"/>
                </a:moveTo>
                <a:lnTo>
                  <a:pt x="6295311" y="0"/>
                </a:lnTo>
                <a:lnTo>
                  <a:pt x="6295311" y="3997522"/>
                </a:lnTo>
                <a:lnTo>
                  <a:pt x="0" y="399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364599" y="971438"/>
            <a:ext cx="390969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charset="0"/>
                <a:ea typeface="Noto Serif Display Bold" panose="02020802080505020204"/>
                <a:cs typeface="Times New Roman" panose="02020603050405020304" charset="0"/>
                <a:sym typeface="Noto Serif Display Bold" panose="02020802080505020204"/>
              </a:rPr>
              <a:t>HOẠT ĐỘNG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charset="0"/>
              <a:ea typeface="Noto Serif Display Bold" panose="02020802080505020204"/>
              <a:cs typeface="Times New Roman" panose="02020603050405020304" charset="0"/>
              <a:sym typeface="Noto Serif Display Bold" panose="02020802080505020204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charset="0"/>
                <a:ea typeface="Noto Serif Display Bold" panose="02020802080505020204"/>
                <a:cs typeface="Times New Roman" panose="02020603050405020304" charset="0"/>
                <a:sym typeface="Noto Serif Display Bold" panose="02020802080505020204"/>
              </a:rPr>
              <a:t>NHÓM ĐÔI</a:t>
            </a:r>
          </a:p>
        </p:txBody>
      </p:sp>
      <p:pic>
        <p:nvPicPr>
          <p:cNvPr id="2" name="Picture 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2588" y="2737485"/>
            <a:ext cx="4318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1138773"/>
            <a:chOff x="238537" y="232458"/>
            <a:chExt cx="10777433" cy="1138773"/>
          </a:xfrm>
        </p:grpSpPr>
        <p:sp>
          <p:nvSpPr>
            <p:cNvPr id="3" name="TextBox 4"/>
            <p:cNvSpPr txBox="1"/>
            <p:nvPr/>
          </p:nvSpPr>
          <p:spPr>
            <a:xfrm>
              <a:off x="722280" y="232458"/>
              <a:ext cx="1029369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Viết 3 – 4</a:t>
              </a:r>
              <a:r>
                <a:rPr lang="vi-VN" alt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câu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thể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hiện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tình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cảm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của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em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đối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với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người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thân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. 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854835" y="1224915"/>
            <a:ext cx="9691706" cy="47814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  <a:buFontTx/>
              <a:buNone/>
            </a:pPr>
            <a:r>
              <a:rPr lang="vi-VN" altLang="en-US" sz="3200" b="1" u="sng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Yêu cầu:</a:t>
            </a:r>
            <a:endParaRPr lang="en-US" sz="3200" b="1" dirty="0">
              <a:solidFill>
                <a:srgbClr val="00206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Nội dung đoạn văn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tình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cảm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cảm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xúc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đối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thân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Đoạn văn gồm từ 3 - 4 câu.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Khi viết câu, đầu câu phải viết hoa, cuối câu có dấu chấm. Câu đầu tiên của đoạn văn viết lùi vào 1 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-111390"/>
            <a:ext cx="2008444" cy="2003016"/>
          </a:xfrm>
          <a:prstGeom prst="rect">
            <a:avLst/>
          </a:prstGeom>
        </p:spPr>
      </p:pic>
      <p:pic>
        <p:nvPicPr>
          <p:cNvPr id="35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/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279189" y="2111722"/>
            <a:ext cx="7633146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6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Củng cố - dặn dò: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/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279189" y="2111722"/>
            <a:ext cx="763314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/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-7822565" y="2074545"/>
            <a:ext cx="28120975" cy="401256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altLang="en-US" sz="3200" b="1" cap="all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TIẾNG VIỆT: BÀI 26</a:t>
            </a:r>
            <a:endParaRPr lang="vi-VN" altLang="en-US" sz="20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vi-VN" altLang="en-US" sz="20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 cap="all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LUYỆN </a:t>
            </a:r>
            <a:r>
              <a:rPr lang="vi-VN" altLang="en-US" sz="2800" b="1" cap="all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TẬP: VIẾT ĐOẠN VĂN</a:t>
            </a:r>
            <a:r>
              <a:rPr lang="en-US" altLang="en-US" sz="2800" b="1" cap="all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THỂ HIỆN</a:t>
            </a:r>
          </a:p>
          <a:p>
            <a:pPr algn="ctr"/>
            <a:r>
              <a:rPr lang="en-US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TÌNH CẢM VỚI NGƯỜI THÂN</a:t>
            </a:r>
            <a:r>
              <a:rPr lang="en-US" sz="2800" b="1" cap="all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83074" y="192466"/>
            <a:ext cx="10777433" cy="645160"/>
            <a:chOff x="238537" y="232458"/>
            <a:chExt cx="10777433" cy="645160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Đọc đoạn văn sau và trả lời câu hỏi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" y="1090295"/>
            <a:ext cx="11719560" cy="4834890"/>
          </a:xfrm>
          <a:prstGeom prst="rect">
            <a:avLst/>
          </a:prstGeom>
        </p:spPr>
      </p:pic>
      <p:sp>
        <p:nvSpPr>
          <p:cNvPr id="2" name="Rectangle 15"/>
          <p:cNvSpPr/>
          <p:nvPr/>
        </p:nvSpPr>
        <p:spPr>
          <a:xfrm>
            <a:off x="299085" y="1226185"/>
            <a:ext cx="11402060" cy="37795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sz="34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sz="4000" b="1" dirty="0">
              <a:solidFill>
                <a:srgbClr val="CC66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05000" y="808990"/>
            <a:ext cx="2353945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567045" y="808990"/>
            <a:ext cx="2493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iết kế chưa có tên (1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83074" y="192466"/>
            <a:ext cx="10777433" cy="645160"/>
            <a:chOff x="238537" y="232458"/>
            <a:chExt cx="10777433" cy="645160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Đọc đoạn văn sau và trả lời câu hỏi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031476" y="1560247"/>
            <a:ext cx="1092871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a. Trong đoạn văn trên, bạn nhỏ kể về ai?</a:t>
            </a:r>
            <a:endParaRPr lang="vi-VN" sz="3200" b="1" dirty="0">
              <a:solidFill>
                <a:srgbClr val="00206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0174" y="3782093"/>
            <a:ext cx="11080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476" y="2424790"/>
            <a:ext cx="1160248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nào thể hiện rõ nhất tình cảm của bạn nhỏ đối với người đó?</a:t>
            </a:r>
            <a:endParaRPr lang="vi-VN" sz="3200" b="1" dirty="0">
              <a:solidFill>
                <a:srgbClr val="00206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8025" y="1913255"/>
            <a:ext cx="4318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5"/>
          <p:cNvSpPr/>
          <p:nvPr/>
        </p:nvSpPr>
        <p:spPr>
          <a:xfrm>
            <a:off x="1005840" y="1344930"/>
            <a:ext cx="5281295" cy="4138930"/>
          </a:xfrm>
          <a:custGeom>
            <a:avLst/>
            <a:gdLst/>
            <a:ahLst/>
            <a:cxnLst/>
            <a:rect l="l" t="t" r="r" b="b"/>
            <a:pathLst>
              <a:path w="6295311" h="3997522">
                <a:moveTo>
                  <a:pt x="0" y="0"/>
                </a:moveTo>
                <a:lnTo>
                  <a:pt x="6295311" y="0"/>
                </a:lnTo>
                <a:lnTo>
                  <a:pt x="6295311" y="3997522"/>
                </a:lnTo>
                <a:lnTo>
                  <a:pt x="0" y="3997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10"/>
          <p:cNvSpPr txBox="1"/>
          <p:nvPr/>
        </p:nvSpPr>
        <p:spPr>
          <a:xfrm>
            <a:off x="1691640" y="2966085"/>
            <a:ext cx="3909695" cy="676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vi-VN" altLang="en-US" sz="4400" b="1">
                <a:solidFill>
                  <a:srgbClr val="000000"/>
                </a:solidFill>
                <a:latin typeface="Times New Roman" panose="02020603050405020304" charset="0"/>
                <a:ea typeface="Noto Serif Display Bold" panose="02020802080505020204"/>
                <a:cs typeface="Times New Roman" panose="02020603050405020304" charset="0"/>
                <a:sym typeface="Noto Serif Display Bold" panose="02020802080505020204"/>
              </a:rPr>
              <a:t>THẢO LUẬN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6711" y="565901"/>
            <a:ext cx="1092871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a. Trong đoạn văn trên, bạn nhỏ kể về ai?</a:t>
            </a:r>
            <a:endParaRPr lang="vi-VN" sz="3200" b="1" dirty="0">
              <a:solidFill>
                <a:srgbClr val="00206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7915" y="1149350"/>
            <a:ext cx="98190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Trong đoạn văn trên, bạn nhỏ kể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.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endParaRPr lang="vi-VN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Rectangle 6"/>
          <p:cNvSpPr/>
          <p:nvPr/>
        </p:nvSpPr>
        <p:spPr>
          <a:xfrm>
            <a:off x="1100579" y="4348058"/>
            <a:ext cx="1092871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928169" y="4831742"/>
            <a:ext cx="10837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Vì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hàng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mẹ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nhỏ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nhỏ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tình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cảm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mà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mẹ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đã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dành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mình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984038" y="1669097"/>
            <a:ext cx="1083818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b. Câu nào thể hiện rõ nhất tình cảm của bạn nhỏ đối với người đó?</a:t>
            </a:r>
            <a:endParaRPr lang="vi-VN" sz="3200" b="1" dirty="0">
              <a:solidFill>
                <a:srgbClr val="00206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04800" y="2799018"/>
            <a:ext cx="1083754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hiện tình cảm của bạn nhỏ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mẹ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khen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ngay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  <a:sym typeface="+mn-ea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47844" y="61"/>
            <a:ext cx="10777433" cy="645160"/>
            <a:chOff x="238537" y="232458"/>
            <a:chExt cx="10777433" cy="645160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Đọc đoạn văn sau và trả lời câu hỏi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44" y="0"/>
            <a:ext cx="1789256" cy="2891807"/>
          </a:xfrm>
          <a:prstGeom prst="rect">
            <a:avLst/>
          </a:prstGeom>
        </p:spPr>
      </p:pic>
      <p:sp>
        <p:nvSpPr>
          <p:cNvPr id="3" name="Rectangle: Rounded Corners 30"/>
          <p:cNvSpPr/>
          <p:nvPr/>
        </p:nvSpPr>
        <p:spPr>
          <a:xfrm>
            <a:off x="3755390" y="271145"/>
            <a:ext cx="4534535" cy="10718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/>
              </a:gs>
              <a:gs pos="64000">
                <a:srgbClr val="FF3300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756285">
              <a:lnSpc>
                <a:spcPts val="3450"/>
              </a:lnSpc>
              <a:defRPr/>
            </a:pPr>
            <a:r>
              <a:rPr lang="vi-VN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  </a:t>
            </a:r>
            <a:r>
              <a:rPr lang="vi-VN" altLang="en-US" sz="28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THỂ HIỆN TÌNH CẢM VỚI </a:t>
            </a:r>
            <a:r>
              <a:rPr lang="vi-VN" altLang="en-US" sz="28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NGƯỜI THÂN </a:t>
            </a:r>
          </a:p>
        </p:txBody>
      </p:sp>
      <p:sp>
        <p:nvSpPr>
          <p:cNvPr id="5" name="Rectangle: Rounded Corners 30"/>
          <p:cNvSpPr/>
          <p:nvPr/>
        </p:nvSpPr>
        <p:spPr>
          <a:xfrm>
            <a:off x="6785834" y="4695600"/>
            <a:ext cx="2784475" cy="8432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/>
              </a:gs>
              <a:gs pos="64000">
                <a:srgbClr val="FF3300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756285">
              <a:lnSpc>
                <a:spcPts val="3450"/>
              </a:lnSpc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Yêu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quý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,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kính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trọng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…</a:t>
            </a:r>
            <a:endParaRPr lang="vi-VN" altLang="en-US" sz="3200" b="1" dirty="0">
              <a:solidFill>
                <a:prstClr val="white"/>
              </a:solidFill>
              <a:latin typeface="Times New Roman" panose="0202060305040502030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Rectangle: Rounded Corners 30"/>
          <p:cNvSpPr/>
          <p:nvPr/>
        </p:nvSpPr>
        <p:spPr>
          <a:xfrm>
            <a:off x="4164330" y="2062480"/>
            <a:ext cx="3716655" cy="20326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/>
              </a:gs>
              <a:gs pos="64000">
                <a:srgbClr val="FF3300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756285">
              <a:lnSpc>
                <a:spcPts val="3450"/>
              </a:lnSpc>
              <a:defRPr/>
            </a:pPr>
            <a:endParaRPr lang="vi-VN" altLang="en-US" sz="3200" b="1" dirty="0">
              <a:solidFill>
                <a:prstClr val="white"/>
              </a:solidFill>
              <a:latin typeface="Times New Roman" panose="02020603050405020304" charset="0"/>
              <a:cs typeface="Arial" panose="020B0604020202020204"/>
              <a:sym typeface="Arial" panose="020B0604020202020204"/>
            </a:endParaRPr>
          </a:p>
          <a:p>
            <a:pPr algn="ctr" defTabSz="756285">
              <a:lnSpc>
                <a:spcPts val="3450"/>
              </a:lnSpc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Những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việc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người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thân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đã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làm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cho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em</a:t>
            </a:r>
            <a:endParaRPr lang="vi-VN" altLang="en-US" sz="3200" b="1" dirty="0">
              <a:solidFill>
                <a:prstClr val="white"/>
              </a:solidFill>
              <a:latin typeface="Times New Roman" panose="02020603050405020304" charset="0"/>
              <a:cs typeface="Arial" panose="020B0604020202020204"/>
              <a:sym typeface="Arial" panose="020B0604020202020204"/>
            </a:endParaRPr>
          </a:p>
          <a:p>
            <a:pPr defTabSz="756285">
              <a:lnSpc>
                <a:spcPts val="3450"/>
              </a:lnSpc>
              <a:defRPr/>
            </a:pPr>
            <a:r>
              <a:rPr lang="vi-VN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19" name="Rectangle: Rounded Corners 30"/>
          <p:cNvSpPr/>
          <p:nvPr/>
        </p:nvSpPr>
        <p:spPr>
          <a:xfrm>
            <a:off x="429895" y="2165350"/>
            <a:ext cx="3237865" cy="20326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/>
              </a:gs>
              <a:gs pos="64000">
                <a:srgbClr val="FF3300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56285">
              <a:lnSpc>
                <a:spcPts val="3450"/>
              </a:lnSpc>
              <a:defRPr/>
            </a:pPr>
            <a:r>
              <a:rPr lang="vi-VN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Người thân  em muốn giới thiệu là ai?</a:t>
            </a:r>
          </a:p>
        </p:txBody>
      </p:sp>
      <p:sp>
        <p:nvSpPr>
          <p:cNvPr id="20" name="Rectangle: Rounded Corners 30"/>
          <p:cNvSpPr/>
          <p:nvPr/>
        </p:nvSpPr>
        <p:spPr>
          <a:xfrm>
            <a:off x="8377555" y="2062480"/>
            <a:ext cx="3237865" cy="20326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/>
              </a:gs>
              <a:gs pos="64000">
                <a:srgbClr val="FF3300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56285">
              <a:lnSpc>
                <a:spcPts val="3450"/>
              </a:lnSpc>
              <a:defRPr/>
            </a:pPr>
            <a:r>
              <a:rPr lang="vi-VN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Tình cảm của em đối với người được nói đến</a:t>
            </a:r>
          </a:p>
        </p:txBody>
      </p:sp>
      <p:sp>
        <p:nvSpPr>
          <p:cNvPr id="21" name="Rectangle: Rounded Corners 30"/>
          <p:cNvSpPr/>
          <p:nvPr/>
        </p:nvSpPr>
        <p:spPr>
          <a:xfrm>
            <a:off x="9936579" y="4657145"/>
            <a:ext cx="2255421" cy="9201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/>
              </a:gs>
              <a:gs pos="64000">
                <a:srgbClr val="FF3300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756285">
              <a:lnSpc>
                <a:spcPts val="3450"/>
              </a:lnSpc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Biết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ơn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charset="0"/>
                <a:cs typeface="Arial" panose="020B0604020202020204"/>
                <a:sym typeface="Arial" panose="020B0604020202020204"/>
              </a:rPr>
              <a:t>….</a:t>
            </a:r>
            <a:endParaRPr lang="vi-VN" altLang="en-US" sz="3200" b="1" dirty="0">
              <a:solidFill>
                <a:prstClr val="white"/>
              </a:solidFill>
              <a:latin typeface="Times New Roman" panose="02020603050405020304" charset="0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2" name="Straight Arrow Connector 21"/>
          <p:cNvCxnSpPr>
            <a:stCxn id="3" idx="2"/>
            <a:endCxn id="19" idx="0"/>
          </p:cNvCxnSpPr>
          <p:nvPr/>
        </p:nvCxnSpPr>
        <p:spPr>
          <a:xfrm flipH="1">
            <a:off x="2049145" y="1343025"/>
            <a:ext cx="3973830" cy="822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17" idx="0"/>
          </p:cNvCxnSpPr>
          <p:nvPr/>
        </p:nvCxnSpPr>
        <p:spPr>
          <a:xfrm>
            <a:off x="6022975" y="1343025"/>
            <a:ext cx="0" cy="719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0" idx="0"/>
          </p:cNvCxnSpPr>
          <p:nvPr/>
        </p:nvCxnSpPr>
        <p:spPr>
          <a:xfrm>
            <a:off x="5998210" y="1337310"/>
            <a:ext cx="3998595" cy="725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8862908" y="4110298"/>
            <a:ext cx="1073671" cy="546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9936579" y="4079930"/>
            <a:ext cx="932329" cy="577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5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645160"/>
            <a:chOff x="238537" y="232458"/>
            <a:chExt cx="10777433" cy="645160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Viết 3 – 4</a:t>
              </a:r>
              <a:r>
                <a:rPr lang="vi-VN" alt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câu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kể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về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tình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cảm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của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em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đối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với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người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thân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charset="0"/>
                  <a:cs typeface="Times New Roman" panose="02020603050405020304" charset="0"/>
                </a:rPr>
                <a:t>. 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15" y="1696720"/>
            <a:ext cx="8498205" cy="36836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54835" y="1612900"/>
            <a:ext cx="9556750" cy="3631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  <a:buFontTx/>
              <a:buNone/>
            </a:pPr>
            <a:r>
              <a:rPr lang="vi-VN" altLang="en-US" sz="3200" b="1" u="sng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Gợi ý:</a:t>
            </a:r>
            <a:endParaRPr lang="en-US" sz="3200" b="1" dirty="0">
              <a:solidFill>
                <a:srgbClr val="00206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Người thân mà em muốn kể là ai?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Em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23" y="3564098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904" y="3817761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5280660" y="837565"/>
            <a:ext cx="6099810" cy="8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517</Words>
  <Application>Microsoft Office PowerPoint</Application>
  <PresentationFormat>Widescreen</PresentationFormat>
  <Paragraphs>57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Cambria</vt:lpstr>
      <vt:lpstr>Noto Serif Display Bold</vt:lpstr>
      <vt:lpstr>Times New Roman</vt:lpstr>
      <vt:lpstr>华康俪金黑W8(P)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264</cp:revision>
  <dcterms:created xsi:type="dcterms:W3CDTF">2021-05-29T04:05:00Z</dcterms:created>
  <dcterms:modified xsi:type="dcterms:W3CDTF">2025-01-25T03:58:18Z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380B65D0F4774A7E9E5558A113F74DE9_13</vt:lpwstr>
  </property>
  <property fmtid="{D5CDD505-2E9C-101B-9397-08002B2CF9AE}" pid="3" name="KSOProductBuildVer">
    <vt:lpwstr>1033-12.2.0.19307</vt:lpwstr>
  </property>
</Properties>
</file>