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notesMasterIdLst>
    <p:notesMasterId r:id="rId42"/>
  </p:notesMasterIdLst>
  <p:sldIdLst>
    <p:sldId id="266" r:id="rId2"/>
    <p:sldId id="301" r:id="rId3"/>
    <p:sldId id="304" r:id="rId4"/>
    <p:sldId id="305" r:id="rId5"/>
    <p:sldId id="256" r:id="rId6"/>
    <p:sldId id="269" r:id="rId7"/>
    <p:sldId id="271" r:id="rId8"/>
    <p:sldId id="276" r:id="rId9"/>
    <p:sldId id="272" r:id="rId10"/>
    <p:sldId id="274" r:id="rId11"/>
    <p:sldId id="275" r:id="rId12"/>
    <p:sldId id="277" r:id="rId13"/>
    <p:sldId id="263" r:id="rId14"/>
    <p:sldId id="280" r:id="rId15"/>
    <p:sldId id="279" r:id="rId16"/>
    <p:sldId id="281" r:id="rId17"/>
    <p:sldId id="282" r:id="rId18"/>
    <p:sldId id="283" r:id="rId19"/>
    <p:sldId id="284" r:id="rId20"/>
    <p:sldId id="285" r:id="rId21"/>
    <p:sldId id="286" r:id="rId22"/>
    <p:sldId id="287" r:id="rId23"/>
    <p:sldId id="307" r:id="rId24"/>
    <p:sldId id="278" r:id="rId25"/>
    <p:sldId id="300" r:id="rId26"/>
    <p:sldId id="294" r:id="rId27"/>
    <p:sldId id="295" r:id="rId28"/>
    <p:sldId id="296" r:id="rId29"/>
    <p:sldId id="297" r:id="rId30"/>
    <p:sldId id="298" r:id="rId31"/>
    <p:sldId id="293" r:id="rId32"/>
    <p:sldId id="299" r:id="rId33"/>
    <p:sldId id="289" r:id="rId34"/>
    <p:sldId id="288" r:id="rId35"/>
    <p:sldId id="290" r:id="rId36"/>
    <p:sldId id="291" r:id="rId37"/>
    <p:sldId id="292" r:id="rId38"/>
    <p:sldId id="270" r:id="rId39"/>
    <p:sldId id="308" r:id="rId40"/>
    <p:sldId id="309" r:id="rId41"/>
  </p:sldIdLst>
  <p:sldSz cx="18288000" cy="10287000"/>
  <p:notesSz cx="6858000" cy="9144000"/>
  <p:embeddedFontLst>
    <p:embeddedFont>
      <p:font typeface=".VnBodoniH" panose="020B720000000000000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78495D-983F-4DDB-B65A-7001AF30C938}">
          <p14:sldIdLst>
            <p14:sldId id="266"/>
            <p14:sldId id="301"/>
            <p14:sldId id="304"/>
            <p14:sldId id="305"/>
            <p14:sldId id="256"/>
            <p14:sldId id="269"/>
            <p14:sldId id="271"/>
            <p14:sldId id="276"/>
            <p14:sldId id="272"/>
            <p14:sldId id="274"/>
            <p14:sldId id="275"/>
            <p14:sldId id="277"/>
            <p14:sldId id="263"/>
            <p14:sldId id="280"/>
            <p14:sldId id="279"/>
            <p14:sldId id="281"/>
            <p14:sldId id="282"/>
            <p14:sldId id="283"/>
            <p14:sldId id="284"/>
            <p14:sldId id="285"/>
            <p14:sldId id="286"/>
            <p14:sldId id="287"/>
            <p14:sldId id="307"/>
            <p14:sldId id="278"/>
            <p14:sldId id="300"/>
            <p14:sldId id="294"/>
            <p14:sldId id="295"/>
            <p14:sldId id="296"/>
            <p14:sldId id="297"/>
            <p14:sldId id="298"/>
            <p14:sldId id="293"/>
            <p14:sldId id="299"/>
            <p14:sldId id="289"/>
            <p14:sldId id="288"/>
            <p14:sldId id="290"/>
            <p14:sldId id="291"/>
            <p14:sldId id="292"/>
            <p14:sldId id="270"/>
            <p14:sldId id="308"/>
            <p14:sldId id="3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22" autoAdjust="0"/>
  </p:normalViewPr>
  <p:slideViewPr>
    <p:cSldViewPr>
      <p:cViewPr varScale="1">
        <p:scale>
          <a:sx n="54" d="100"/>
          <a:sy n="54" d="100"/>
        </p:scale>
        <p:origin x="758"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BE1D8-F810-4C1A-A634-2A67F29ADFC1}"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1C4E3-3135-4352-BDE0-2A4247D2EA2E}" type="slidenum">
              <a:rPr lang="en-US" smtClean="0"/>
              <a:t>‹#›</a:t>
            </a:fld>
            <a:endParaRPr lang="en-US"/>
          </a:p>
        </p:txBody>
      </p:sp>
    </p:spTree>
    <p:extLst>
      <p:ext uri="{BB962C8B-B14F-4D97-AF65-F5344CB8AC3E}">
        <p14:creationId xmlns:p14="http://schemas.microsoft.com/office/powerpoint/2010/main" val="3581217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11C4E3-3135-4352-BDE0-2A4247D2EA2E}" type="slidenum">
              <a:rPr lang="en-US" smtClean="0"/>
              <a:t>19</a:t>
            </a:fld>
            <a:endParaRPr lang="en-US"/>
          </a:p>
        </p:txBody>
      </p:sp>
    </p:spTree>
    <p:extLst>
      <p:ext uri="{BB962C8B-B14F-4D97-AF65-F5344CB8AC3E}">
        <p14:creationId xmlns:p14="http://schemas.microsoft.com/office/powerpoint/2010/main" val="330984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7" y="6683430"/>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974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610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22168"/>
            <a:ext cx="3943350" cy="86361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22167"/>
            <a:ext cx="11601450" cy="8636133"/>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09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31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95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9" y="2768601"/>
            <a:ext cx="740664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47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19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15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12/25/2024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676251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fld id="{1D8BD707-D9CF-40AE-B4C6-C98DA3205C09}" type="datetimeFigureOut">
              <a:rPr lang="en-US" smtClean="0"/>
              <a:pPr/>
              <a:t>12/25/2024</a:t>
            </a:fld>
            <a:endParaRPr lang="en-US"/>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303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7612380"/>
            <a:ext cx="15169896"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blipFill>
            <a:blip r:embed="rId2"/>
            <a:stretch>
              <a:fillRect/>
            </a:stretch>
          </a:blipFill>
        </p:spPr>
        <p:txBody>
          <a:bodyPr lIns="457200" tIns="457200" anchor="t"/>
          <a:lstStyle>
            <a:lvl1pPr marL="0" indent="0">
              <a:buNone/>
              <a:defRPr sz="48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5"/>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33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pPr>
              <a:defRPr/>
            </a:pPr>
            <a:endParaRPr lang="en-US"/>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pPr>
              <a:defRPr/>
            </a:pPr>
            <a:fld id="{E5A65AA5-9E1F-455D-A6D1-AE0EB97E8EAC}" type="slidenum">
              <a:rPr lang="en-US" smtClean="0"/>
              <a:t>‹#›</a:t>
            </a:fld>
            <a:endParaRPr lang="en-US"/>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45131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fade/>
  </p:transition>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10"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svg"/><Relationship Id="rId5" Type="http://schemas.openxmlformats.org/officeDocument/2006/relationships/image" Target="../media/image9.svg"/><Relationship Id="rId10"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10" Type="http://schemas.openxmlformats.org/officeDocument/2006/relationships/image" Target="../media/image44.png"/><Relationship Id="rId4" Type="http://schemas.openxmlformats.org/officeDocument/2006/relationships/image" Target="../media/image21.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1.svg"/><Relationship Id="rId9" Type="http://schemas.openxmlformats.org/officeDocument/2006/relationships/image" Target="../media/image45.web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svg"/><Relationship Id="rId5" Type="http://schemas.openxmlformats.org/officeDocument/2006/relationships/image" Target="../media/image9.svg"/><Relationship Id="rId10"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1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svg"/><Relationship Id="rId7" Type="http://schemas.openxmlformats.org/officeDocument/2006/relationships/image" Target="../media/image3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3.mp3"/><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slideLayout" Target="../slideLayouts/slideLayout7.xml"/><Relationship Id="rId10" Type="http://schemas.openxmlformats.org/officeDocument/2006/relationships/image" Target="../media/image53.svg"/><Relationship Id="rId4" Type="http://schemas.openxmlformats.org/officeDocument/2006/relationships/audio" Target="../media/media3.mp3"/><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3.mp3"/><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slideLayout" Target="../slideLayouts/slideLayout7.xml"/><Relationship Id="rId10" Type="http://schemas.openxmlformats.org/officeDocument/2006/relationships/image" Target="../media/image53.svg"/><Relationship Id="rId4" Type="http://schemas.openxmlformats.org/officeDocument/2006/relationships/audio" Target="../media/media3.mp3"/><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3.mp3"/><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slideLayout" Target="../slideLayouts/slideLayout7.xml"/><Relationship Id="rId10" Type="http://schemas.openxmlformats.org/officeDocument/2006/relationships/image" Target="../media/image53.svg"/><Relationship Id="rId4" Type="http://schemas.openxmlformats.org/officeDocument/2006/relationships/audio" Target="../media/media3.mp3"/><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3.mp3"/><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slideLayout" Target="../slideLayouts/slideLayout7.xml"/><Relationship Id="rId10" Type="http://schemas.openxmlformats.org/officeDocument/2006/relationships/image" Target="../media/image53.svg"/><Relationship Id="rId4" Type="http://schemas.openxmlformats.org/officeDocument/2006/relationships/audio" Target="../media/media3.mp3"/><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3.mp3"/><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5" Type="http://schemas.openxmlformats.org/officeDocument/2006/relationships/slideLayout" Target="../slideLayouts/slideLayout7.xml"/><Relationship Id="rId10" Type="http://schemas.openxmlformats.org/officeDocument/2006/relationships/image" Target="../media/image53.svg"/><Relationship Id="rId4" Type="http://schemas.openxmlformats.org/officeDocument/2006/relationships/audio" Target="../media/media3.mp3"/><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7.sv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3AD89400-9C60-4A55-D8B6-B4ACE8134A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0187" y="2573791"/>
            <a:ext cx="15332448" cy="54844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365796" y="8435534"/>
            <a:ext cx="5037995" cy="2367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92359" y="7713208"/>
            <a:ext cx="3871529" cy="309018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0693" y="7059792"/>
            <a:ext cx="10031125" cy="372405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189225" y="2228711"/>
            <a:ext cx="2815449" cy="128998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37164" y="2454605"/>
            <a:ext cx="2644272" cy="121155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523674" y="-426801"/>
            <a:ext cx="3129440" cy="143385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1905528" y="361048"/>
            <a:ext cx="2819856" cy="1292007"/>
          </a:xfrm>
          <a:prstGeom prst="rect">
            <a:avLst/>
          </a:prstGeom>
        </p:spPr>
      </p:pic>
      <p:sp>
        <p:nvSpPr>
          <p:cNvPr id="11" name="TextBox 11"/>
          <p:cNvSpPr txBox="1"/>
          <p:nvPr/>
        </p:nvSpPr>
        <p:spPr>
          <a:xfrm>
            <a:off x="1477776" y="3060384"/>
            <a:ext cx="15332448" cy="4780668"/>
          </a:xfrm>
          <a:prstGeom prst="rect">
            <a:avLst/>
          </a:prstGeom>
        </p:spPr>
        <p:txBody>
          <a:bodyPr wrap="square" lIns="0" tIns="0" rIns="0" bIns="0" rtlCol="0" anchor="t">
            <a:spAutoFit/>
          </a:bodyPr>
          <a:lstStyle/>
          <a:p>
            <a:pPr algn="ctr">
              <a:lnSpc>
                <a:spcPct val="150000"/>
              </a:lnSpc>
            </a:pPr>
            <a:r>
              <a:rPr lang="en-US" sz="7200" b="1" dirty="0">
                <a:solidFill>
                  <a:srgbClr val="000000"/>
                </a:solidFill>
                <a:latin typeface="Arial" panose="020B0604020202020204" pitchFamily="34" charset="0"/>
                <a:cs typeface="Arial" panose="020B0604020202020204" pitchFamily="34" charset="0"/>
              </a:rPr>
              <a:t>CHÀO MỪNG CÁC THẦY CÔ VỀ DỰ TIẾT CHUYÊN ĐỀ TIN HỌC LỚP 4B </a:t>
            </a:r>
          </a:p>
        </p:txBody>
      </p:sp>
    </p:spTree>
    <p:extLst>
      <p:ext uri="{BB962C8B-B14F-4D97-AF65-F5344CB8AC3E}">
        <p14:creationId xmlns:p14="http://schemas.microsoft.com/office/powerpoint/2010/main" val="35847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891777"/>
            <a:ext cx="4606412" cy="230320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2881" y="7997774"/>
            <a:ext cx="3647916" cy="2911700"/>
          </a:xfrm>
          <a:prstGeom prst="rect">
            <a:avLst/>
          </a:prstGeom>
        </p:spPr>
      </p:pic>
      <p:sp>
        <p:nvSpPr>
          <p:cNvPr id="14" name="TextBox 13">
            <a:extLst>
              <a:ext uri="{FF2B5EF4-FFF2-40B4-BE49-F238E27FC236}">
                <a16:creationId xmlns:a16="http://schemas.microsoft.com/office/drawing/2014/main" id="{135A2383-76BC-CEFC-5809-8204DE19E0CE}"/>
              </a:ext>
            </a:extLst>
          </p:cNvPr>
          <p:cNvSpPr txBox="1"/>
          <p:nvPr/>
        </p:nvSpPr>
        <p:spPr>
          <a:xfrm>
            <a:off x="1085847" y="2040392"/>
            <a:ext cx="16116302"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Em đọc nội dung phần 1 trong sách giáo khoa và thực hiện yêu cầu: </a:t>
            </a:r>
          </a:p>
        </p:txBody>
      </p:sp>
      <p:pic>
        <p:nvPicPr>
          <p:cNvPr id="16" name="Picture 9">
            <a:extLst>
              <a:ext uri="{FF2B5EF4-FFF2-40B4-BE49-F238E27FC236}">
                <a16:creationId xmlns:a16="http://schemas.microsoft.com/office/drawing/2014/main" id="{65C51B84-991D-4A89-5828-8ACE3EDC77C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4266" y="2940047"/>
            <a:ext cx="6102236" cy="6174269"/>
          </a:xfrm>
          <a:prstGeom prst="rect">
            <a:avLst/>
          </a:prstGeom>
        </p:spPr>
      </p:pic>
      <p:grpSp>
        <p:nvGrpSpPr>
          <p:cNvPr id="17" name="Group 16">
            <a:extLst>
              <a:ext uri="{FF2B5EF4-FFF2-40B4-BE49-F238E27FC236}">
                <a16:creationId xmlns:a16="http://schemas.microsoft.com/office/drawing/2014/main" id="{81A5199A-5ADB-96CF-BEC7-521308BDC161}"/>
              </a:ext>
            </a:extLst>
          </p:cNvPr>
          <p:cNvGrpSpPr/>
          <p:nvPr/>
        </p:nvGrpSpPr>
        <p:grpSpPr>
          <a:xfrm>
            <a:off x="1541498" y="3608293"/>
            <a:ext cx="7444313" cy="4213556"/>
            <a:chOff x="1744042" y="3430971"/>
            <a:chExt cx="7444313" cy="4213556"/>
          </a:xfrm>
        </p:grpSpPr>
        <p:sp>
          <p:nvSpPr>
            <p:cNvPr id="15" name="Rectangle: Rounded Corners 14">
              <a:extLst>
                <a:ext uri="{FF2B5EF4-FFF2-40B4-BE49-F238E27FC236}">
                  <a16:creationId xmlns:a16="http://schemas.microsoft.com/office/drawing/2014/main" id="{162A602F-775E-01EC-360F-76805157D290}"/>
                </a:ext>
              </a:extLst>
            </p:cNvPr>
            <p:cNvSpPr/>
            <p:nvPr/>
          </p:nvSpPr>
          <p:spPr>
            <a:xfrm>
              <a:off x="1744042" y="3868280"/>
              <a:ext cx="7444313" cy="377624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chemeClr val="tx1"/>
                  </a:solidFill>
                  <a:latin typeface="Arial" panose="020B0604020202020204" pitchFamily="34" charset="0"/>
                  <a:cs typeface="Arial" panose="020B0604020202020204" pitchFamily="34" charset="0"/>
                </a:rPr>
                <a:t>Chức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năng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chính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mềm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soạn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thảo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p>
          </p:txBody>
        </p:sp>
        <p:pic>
          <p:nvPicPr>
            <p:cNvPr id="4098" name="Picture 2" descr="Pin ">
              <a:extLst>
                <a:ext uri="{FF2B5EF4-FFF2-40B4-BE49-F238E27FC236}">
                  <a16:creationId xmlns:a16="http://schemas.microsoft.com/office/drawing/2014/main" id="{F21645C5-1C9B-156B-50D1-A88915473F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9706" y="3430971"/>
              <a:ext cx="998525" cy="9985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47230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891777"/>
            <a:ext cx="4606412" cy="230320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2881" y="7997774"/>
            <a:ext cx="3647916" cy="2911700"/>
          </a:xfrm>
          <a:prstGeom prst="rect">
            <a:avLst/>
          </a:prstGeom>
        </p:spPr>
      </p:pic>
      <p:grpSp>
        <p:nvGrpSpPr>
          <p:cNvPr id="3" name="Group 2">
            <a:extLst>
              <a:ext uri="{FF2B5EF4-FFF2-40B4-BE49-F238E27FC236}">
                <a16:creationId xmlns:a16="http://schemas.microsoft.com/office/drawing/2014/main" id="{DB1CE394-5249-6B0E-0A1F-C204A1507C78}"/>
              </a:ext>
            </a:extLst>
          </p:cNvPr>
          <p:cNvGrpSpPr/>
          <p:nvPr/>
        </p:nvGrpSpPr>
        <p:grpSpPr>
          <a:xfrm>
            <a:off x="1014010" y="2449838"/>
            <a:ext cx="6718269" cy="5994938"/>
            <a:chOff x="437519" y="2449838"/>
            <a:chExt cx="6718269" cy="5994938"/>
          </a:xfrm>
        </p:grpSpPr>
        <p:sp>
          <p:nvSpPr>
            <p:cNvPr id="4" name="TextBox 3">
              <a:extLst>
                <a:ext uri="{FF2B5EF4-FFF2-40B4-BE49-F238E27FC236}">
                  <a16:creationId xmlns:a16="http://schemas.microsoft.com/office/drawing/2014/main" id="{67158F03-F3BA-4EB9-91F6-FCBC4CDC28D0}"/>
                </a:ext>
              </a:extLst>
            </p:cNvPr>
            <p:cNvSpPr txBox="1"/>
            <p:nvPr/>
          </p:nvSpPr>
          <p:spPr>
            <a:xfrm>
              <a:off x="1283042" y="7890778"/>
              <a:ext cx="5872746" cy="553998"/>
            </a:xfrm>
            <a:prstGeom prst="rect">
              <a:avLst/>
            </a:prstGeom>
            <a:noFill/>
          </p:spPr>
          <p:txBody>
            <a:bodyPr wrap="square" rtlCol="0">
              <a:spAutoFit/>
            </a:bodyPr>
            <a:lstStyle/>
            <a:p>
              <a:r>
                <a:rPr lang="en-US" sz="3000" dirty="0" err="1">
                  <a:solidFill>
                    <a:srgbClr val="0070C0"/>
                  </a:solidFill>
                  <a:latin typeface="Arial" panose="020B0604020202020204" pitchFamily="34" charset="0"/>
                  <a:cs typeface="Arial" panose="020B0604020202020204" pitchFamily="34" charset="0"/>
                </a:rPr>
                <a:t>Phần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mềm</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soạn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thảo</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văn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bản</a:t>
              </a:r>
              <a:r>
                <a:rPr lang="en-US" sz="3000" dirty="0">
                  <a:solidFill>
                    <a:srgbClr val="0070C0"/>
                  </a:solidFill>
                  <a:latin typeface="Arial" panose="020B0604020202020204" pitchFamily="34" charset="0"/>
                  <a:cs typeface="Arial" panose="020B0604020202020204" pitchFamily="34" charset="0"/>
                </a:rPr>
                <a:t> </a:t>
              </a:r>
            </a:p>
          </p:txBody>
        </p:sp>
        <p:pic>
          <p:nvPicPr>
            <p:cNvPr id="8" name="Picture 2" descr="Microsoft Word logo and symbol, meaning, history, PNG">
              <a:extLst>
                <a:ext uri="{FF2B5EF4-FFF2-40B4-BE49-F238E27FC236}">
                  <a16:creationId xmlns:a16="http://schemas.microsoft.com/office/drawing/2014/main" id="{3218CACB-414C-BF03-9E50-135372297F5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824" r="13889"/>
            <a:stretch/>
          </p:blipFill>
          <p:spPr bwMode="auto">
            <a:xfrm>
              <a:off x="437519" y="2449838"/>
              <a:ext cx="6196642" cy="503062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Arrow: Right 9">
            <a:extLst>
              <a:ext uri="{FF2B5EF4-FFF2-40B4-BE49-F238E27FC236}">
                <a16:creationId xmlns:a16="http://schemas.microsoft.com/office/drawing/2014/main" id="{1D294418-777E-ABA1-1948-681950BF6A28}"/>
              </a:ext>
            </a:extLst>
          </p:cNvPr>
          <p:cNvSpPr/>
          <p:nvPr/>
        </p:nvSpPr>
        <p:spPr>
          <a:xfrm>
            <a:off x="8185032" y="4649414"/>
            <a:ext cx="978408" cy="1066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516E08A-6EA9-58B9-FA78-B5374C894826}"/>
              </a:ext>
            </a:extLst>
          </p:cNvPr>
          <p:cNvSpPr/>
          <p:nvPr/>
        </p:nvSpPr>
        <p:spPr>
          <a:xfrm>
            <a:off x="10614428" y="2348691"/>
            <a:ext cx="5741050" cy="9906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Gõ văn bản </a:t>
            </a:r>
          </a:p>
        </p:txBody>
      </p:sp>
      <p:sp>
        <p:nvSpPr>
          <p:cNvPr id="21" name="Rectangle: Rounded Corners 20">
            <a:extLst>
              <a:ext uri="{FF2B5EF4-FFF2-40B4-BE49-F238E27FC236}">
                <a16:creationId xmlns:a16="http://schemas.microsoft.com/office/drawing/2014/main" id="{42041277-207D-3F96-DA0A-CD4AB432A303}"/>
              </a:ext>
            </a:extLst>
          </p:cNvPr>
          <p:cNvSpPr/>
          <p:nvPr/>
        </p:nvSpPr>
        <p:spPr>
          <a:xfrm>
            <a:off x="10614428" y="4806368"/>
            <a:ext cx="5741050" cy="9906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Chỉnh sửa văn bản </a:t>
            </a:r>
          </a:p>
        </p:txBody>
      </p:sp>
      <p:sp>
        <p:nvSpPr>
          <p:cNvPr id="22" name="Rectangle: Rounded Corners 21">
            <a:extLst>
              <a:ext uri="{FF2B5EF4-FFF2-40B4-BE49-F238E27FC236}">
                <a16:creationId xmlns:a16="http://schemas.microsoft.com/office/drawing/2014/main" id="{07A6736A-567A-DC17-B7E6-B603DF19E403}"/>
              </a:ext>
            </a:extLst>
          </p:cNvPr>
          <p:cNvSpPr/>
          <p:nvPr/>
        </p:nvSpPr>
        <p:spPr>
          <a:xfrm>
            <a:off x="10616703" y="7102536"/>
            <a:ext cx="5741050" cy="9906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Trình bày, lưu văn bản</a:t>
            </a:r>
          </a:p>
        </p:txBody>
      </p:sp>
      <p:sp>
        <p:nvSpPr>
          <p:cNvPr id="23" name="TextBox 22">
            <a:extLst>
              <a:ext uri="{FF2B5EF4-FFF2-40B4-BE49-F238E27FC236}">
                <a16:creationId xmlns:a16="http://schemas.microsoft.com/office/drawing/2014/main" id="{BD57BA27-047E-0F12-9B6A-A87946B77787}"/>
              </a:ext>
            </a:extLst>
          </p:cNvPr>
          <p:cNvSpPr txBox="1"/>
          <p:nvPr/>
        </p:nvSpPr>
        <p:spPr>
          <a:xfrm>
            <a:off x="2748079" y="970198"/>
            <a:ext cx="1279184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Chức năng của phần mềm soạn thảo văn bản  </a:t>
            </a:r>
          </a:p>
        </p:txBody>
      </p:sp>
    </p:spTree>
    <p:extLst>
      <p:ext uri="{BB962C8B-B14F-4D97-AF65-F5344CB8AC3E}">
        <p14:creationId xmlns:p14="http://schemas.microsoft.com/office/powerpoint/2010/main" val="35857608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1" grpId="0" animBg="1"/>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4" name="Picture 5">
            <a:extLst>
              <a:ext uri="{FF2B5EF4-FFF2-40B4-BE49-F238E27FC236}">
                <a16:creationId xmlns:a16="http://schemas.microsoft.com/office/drawing/2014/main" id="{91742224-FF58-1088-DC56-4296894E6449}"/>
              </a:ext>
            </a:extLst>
          </p:cNvPr>
          <p:cNvPicPr>
            <a:picLocks noChangeAspect="1"/>
          </p:cNvPicPr>
          <p:nvPr/>
        </p:nvPicPr>
        <p:blipFill>
          <a:blip r:embed="rId8"/>
          <a:srcRect/>
          <a:stretch>
            <a:fillRect/>
          </a:stretch>
        </p:blipFill>
        <p:spPr>
          <a:xfrm>
            <a:off x="10820793" y="4244168"/>
            <a:ext cx="6877509" cy="5433232"/>
          </a:xfrm>
          <a:prstGeom prst="rect">
            <a:avLst/>
          </a:prstGeom>
        </p:spPr>
      </p:pic>
      <p:sp>
        <p:nvSpPr>
          <p:cNvPr id="8" name="TextBox 7">
            <a:extLst>
              <a:ext uri="{FF2B5EF4-FFF2-40B4-BE49-F238E27FC236}">
                <a16:creationId xmlns:a16="http://schemas.microsoft.com/office/drawing/2014/main" id="{EA2EB8DD-F3E4-27BA-91A1-F1C1203F6CAB}"/>
              </a:ext>
            </a:extLst>
          </p:cNvPr>
          <p:cNvSpPr txBox="1"/>
          <p:nvPr/>
        </p:nvSpPr>
        <p:spPr>
          <a:xfrm>
            <a:off x="2133598" y="1780369"/>
            <a:ext cx="14020801" cy="1839606"/>
          </a:xfrm>
          <a:prstGeom prst="rect">
            <a:avLst/>
          </a:prstGeom>
          <a:noFill/>
        </p:spPr>
        <p:txBody>
          <a:bodyPr wrap="square" rtlCol="0">
            <a:spAutoFit/>
          </a:bodyPr>
          <a:lstStyle/>
          <a:p>
            <a:pPr>
              <a:lnSpc>
                <a:spcPct val="150000"/>
              </a:lnSpc>
            </a:pPr>
            <a:r>
              <a:rPr lang="vi-VN" sz="4000" b="1" i="1" dirty="0">
                <a:effectLst/>
                <a:ea typeface="Calibri" panose="020F0502020204030204" pitchFamily="34" charset="0"/>
              </a:rPr>
              <a:t>Chọn những câu ghép đúng. Trong phần mềm soạn thảo văn bản, em có thể:</a:t>
            </a:r>
            <a:endParaRPr lang="en-US" sz="4000" b="1" i="1" dirty="0"/>
          </a:p>
        </p:txBody>
      </p:sp>
      <p:sp>
        <p:nvSpPr>
          <p:cNvPr id="10" name="Rectangle: Rounded Corners 9">
            <a:extLst>
              <a:ext uri="{FF2B5EF4-FFF2-40B4-BE49-F238E27FC236}">
                <a16:creationId xmlns:a16="http://schemas.microsoft.com/office/drawing/2014/main" id="{8099CECF-CE17-0728-657A-7FED86CFAB35}"/>
              </a:ext>
            </a:extLst>
          </p:cNvPr>
          <p:cNvSpPr/>
          <p:nvPr/>
        </p:nvSpPr>
        <p:spPr>
          <a:xfrm>
            <a:off x="1200346" y="3872168"/>
            <a:ext cx="8991600" cy="101319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rial" panose="020B0604020202020204" pitchFamily="34" charset="0"/>
                <a:cs typeface="Arial" panose="020B0604020202020204" pitchFamily="34" charset="0"/>
              </a:rPr>
              <a:t>A. Gõ và chỉnh sửa văn bản</a:t>
            </a:r>
          </a:p>
        </p:txBody>
      </p:sp>
      <p:sp>
        <p:nvSpPr>
          <p:cNvPr id="11" name="Rectangle: Rounded Corners 10">
            <a:extLst>
              <a:ext uri="{FF2B5EF4-FFF2-40B4-BE49-F238E27FC236}">
                <a16:creationId xmlns:a16="http://schemas.microsoft.com/office/drawing/2014/main" id="{C35F7731-6C0F-F54C-1A0C-3FDF8A104972}"/>
              </a:ext>
            </a:extLst>
          </p:cNvPr>
          <p:cNvSpPr/>
          <p:nvPr/>
        </p:nvSpPr>
        <p:spPr>
          <a:xfrm>
            <a:off x="1200346" y="5171912"/>
            <a:ext cx="8991600" cy="101319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rial" panose="020B0604020202020204" pitchFamily="34" charset="0"/>
                <a:cs typeface="Arial" panose="020B0604020202020204" pitchFamily="34" charset="0"/>
              </a:rPr>
              <a:t>B. Trình bày văn bản</a:t>
            </a:r>
          </a:p>
        </p:txBody>
      </p:sp>
      <p:sp>
        <p:nvSpPr>
          <p:cNvPr id="17" name="Rectangle: Rounded Corners 16">
            <a:extLst>
              <a:ext uri="{FF2B5EF4-FFF2-40B4-BE49-F238E27FC236}">
                <a16:creationId xmlns:a16="http://schemas.microsoft.com/office/drawing/2014/main" id="{4A373B63-FBD6-5B5C-7BF1-2B813CD9E1DF}"/>
              </a:ext>
            </a:extLst>
          </p:cNvPr>
          <p:cNvSpPr/>
          <p:nvPr/>
        </p:nvSpPr>
        <p:spPr>
          <a:xfrm>
            <a:off x="1200346" y="6471656"/>
            <a:ext cx="8991600" cy="101319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latin typeface="Arial" panose="020B0604020202020204" pitchFamily="34" charset="0"/>
                <a:cs typeface="Arial" panose="020B0604020202020204" pitchFamily="34" charset="0"/>
              </a:rPr>
              <a:t>C. Lưu văn bản.</a:t>
            </a:r>
            <a:endParaRPr lang="en-US" sz="400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BE276908-DF8B-27F7-8261-336392F70DCE}"/>
              </a:ext>
            </a:extLst>
          </p:cNvPr>
          <p:cNvSpPr/>
          <p:nvPr/>
        </p:nvSpPr>
        <p:spPr>
          <a:xfrm>
            <a:off x="1200346" y="7772653"/>
            <a:ext cx="8991600" cy="101319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rial" panose="020B0604020202020204" pitchFamily="34" charset="0"/>
                <a:cs typeface="Arial" panose="020B0604020202020204" pitchFamily="34" charset="0"/>
              </a:rPr>
              <a:t>D. Khám phá thế giới tự nhiên.</a:t>
            </a:r>
          </a:p>
        </p:txBody>
      </p:sp>
    </p:spTree>
    <p:extLst>
      <p:ext uri="{BB962C8B-B14F-4D97-AF65-F5344CB8AC3E}">
        <p14:creationId xmlns:p14="http://schemas.microsoft.com/office/powerpoint/2010/main" val="2366515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5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25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25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25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25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2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par>
                                <p:cTn id="28" presetID="1" presetClass="emph" presetSubtype="2" fill="hold" nodeType="withEffect">
                                  <p:stCondLst>
                                    <p:cond delay="0"/>
                                  </p:stCondLst>
                                  <p:childTnLst>
                                    <p:animClr clrSpc="rgb" dir="cw">
                                      <p:cBhvr>
                                        <p:cTn id="29" dur="2000" fill="hold"/>
                                        <p:tgtEl>
                                          <p:spTgt spid="10"/>
                                        </p:tgtEl>
                                        <p:attrNameLst>
                                          <p:attrName>fillcolor</p:attrName>
                                        </p:attrNameLst>
                                      </p:cBhvr>
                                      <p:to>
                                        <a:srgbClr val="92D050"/>
                                      </p:to>
                                    </p:animClr>
                                    <p:set>
                                      <p:cBhvr>
                                        <p:cTn id="30" dur="2000" fill="hold"/>
                                        <p:tgtEl>
                                          <p:spTgt spid="10"/>
                                        </p:tgtEl>
                                        <p:attrNameLst>
                                          <p:attrName>fill.type</p:attrName>
                                        </p:attrNameLst>
                                      </p:cBhvr>
                                      <p:to>
                                        <p:strVal val="solid"/>
                                      </p:to>
                                    </p:set>
                                    <p:set>
                                      <p:cBhvr>
                                        <p:cTn id="31" dur="2000" fill="hold"/>
                                        <p:tgtEl>
                                          <p:spTgt spid="10"/>
                                        </p:tgtEl>
                                        <p:attrNameLst>
                                          <p:attrName>fill.on</p:attrName>
                                        </p:attrNameLst>
                                      </p:cBhvr>
                                      <p:to>
                                        <p:strVal val="true"/>
                                      </p:to>
                                    </p:set>
                                  </p:childTnLst>
                                </p:cTn>
                              </p:par>
                              <p:par>
                                <p:cTn id="32" presetID="26" presetClass="emph" presetSubtype="0" fill="hold" grpId="1" nodeType="with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cTn>
                              </p:par>
                              <p:par>
                                <p:cTn id="35" presetID="1" presetClass="emph" presetSubtype="2" fill="hold" nodeType="withEffect">
                                  <p:stCondLst>
                                    <p:cond delay="0"/>
                                  </p:stCondLst>
                                  <p:childTnLst>
                                    <p:animClr clrSpc="rgb" dir="cw">
                                      <p:cBhvr>
                                        <p:cTn id="36" dur="2000" fill="hold"/>
                                        <p:tgtEl>
                                          <p:spTgt spid="11"/>
                                        </p:tgtEl>
                                        <p:attrNameLst>
                                          <p:attrName>fillcolor</p:attrName>
                                        </p:attrNameLst>
                                      </p:cBhvr>
                                      <p:to>
                                        <a:srgbClr val="92D050"/>
                                      </p:to>
                                    </p:animClr>
                                    <p:set>
                                      <p:cBhvr>
                                        <p:cTn id="37" dur="2000" fill="hold"/>
                                        <p:tgtEl>
                                          <p:spTgt spid="11"/>
                                        </p:tgtEl>
                                        <p:attrNameLst>
                                          <p:attrName>fill.type</p:attrName>
                                        </p:attrNameLst>
                                      </p:cBhvr>
                                      <p:to>
                                        <p:strVal val="solid"/>
                                      </p:to>
                                    </p:set>
                                    <p:set>
                                      <p:cBhvr>
                                        <p:cTn id="38" dur="2000" fill="hold"/>
                                        <p:tgtEl>
                                          <p:spTgt spid="11"/>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2000" fill="hold"/>
                                        <p:tgtEl>
                                          <p:spTgt spid="17"/>
                                        </p:tgtEl>
                                        <p:attrNameLst>
                                          <p:attrName>fillcolor</p:attrName>
                                        </p:attrNameLst>
                                      </p:cBhvr>
                                      <p:to>
                                        <a:srgbClr val="92D050"/>
                                      </p:to>
                                    </p:animClr>
                                    <p:set>
                                      <p:cBhvr>
                                        <p:cTn id="41" dur="2000" fill="hold"/>
                                        <p:tgtEl>
                                          <p:spTgt spid="17"/>
                                        </p:tgtEl>
                                        <p:attrNameLst>
                                          <p:attrName>fill.type</p:attrName>
                                        </p:attrNameLst>
                                      </p:cBhvr>
                                      <p:to>
                                        <p:strVal val="solid"/>
                                      </p:to>
                                    </p:set>
                                    <p:set>
                                      <p:cBhvr>
                                        <p:cTn id="42" dur="2000" fill="hold"/>
                                        <p:tgtEl>
                                          <p:spTgt spid="17"/>
                                        </p:tgtEl>
                                        <p:attrNameLst>
                                          <p:attrName>fill.on</p:attrName>
                                        </p:attrNameLst>
                                      </p:cBhvr>
                                      <p:to>
                                        <p:strVal val="true"/>
                                      </p:to>
                                    </p:set>
                                  </p:childTnLst>
                                </p:cTn>
                              </p:par>
                              <p:par>
                                <p:cTn id="43" presetID="26" presetClass="emph" presetSubtype="0" fill="hold" grpId="1" nodeType="withEffect">
                                  <p:stCondLst>
                                    <p:cond delay="0"/>
                                  </p:stCondLst>
                                  <p:childTnLst>
                                    <p:animEffect transition="out" filter="fade">
                                      <p:cBhvr>
                                        <p:cTn id="44" dur="500" tmFilter="0, 0; .2, .5; .8, .5; 1, 0"/>
                                        <p:tgtEl>
                                          <p:spTgt spid="17"/>
                                        </p:tgtEl>
                                      </p:cBhvr>
                                    </p:animEffect>
                                    <p:animScale>
                                      <p:cBhvr>
                                        <p:cTn id="4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7" grpId="0" animBg="1"/>
      <p:bldP spid="17" grpId="1"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26180" y="1028700"/>
            <a:ext cx="10638731" cy="78024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433386" y="6980056"/>
            <a:ext cx="9414765" cy="349523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3089" y="1028700"/>
            <a:ext cx="10638731" cy="7802450"/>
          </a:xfrm>
          <a:prstGeom prst="rect">
            <a:avLst/>
          </a:prstGeom>
        </p:spPr>
      </p:pic>
      <p:sp>
        <p:nvSpPr>
          <p:cNvPr id="5" name="TextBox 5"/>
          <p:cNvSpPr txBox="1"/>
          <p:nvPr/>
        </p:nvSpPr>
        <p:spPr>
          <a:xfrm>
            <a:off x="2820881" y="3881606"/>
            <a:ext cx="12864333" cy="2670603"/>
          </a:xfrm>
          <a:prstGeom prst="rect">
            <a:avLst/>
          </a:prstGeom>
        </p:spPr>
        <p:txBody>
          <a:bodyPr wrap="square" lIns="0" tIns="0" rIns="0" bIns="0" rtlCol="0" anchor="t">
            <a:spAutoFit/>
          </a:bodyPr>
          <a:lstStyle/>
          <a:p>
            <a:pPr algn="just">
              <a:lnSpc>
                <a:spcPct val="150000"/>
              </a:lnSpc>
            </a:pPr>
            <a:r>
              <a:rPr lang="vi-VN" sz="4000">
                <a:solidFill>
                  <a:srgbClr val="000000"/>
                </a:solidFill>
              </a:rPr>
              <a:t>Phần mềm soạn thảo văn bản giúp em gõ, chỉnh sửa, trình bày và lưu văn bản. Khi gõ phím, kí tự sẽ xuất hiện tại vị trí con trỏ soạn thảo.</a:t>
            </a:r>
            <a:endParaRPr lang="en-US" sz="4000">
              <a:solidFill>
                <a:srgbClr val="000000"/>
              </a:solidFill>
            </a:endParaRPr>
          </a:p>
        </p:txBody>
      </p:sp>
      <p:grpSp>
        <p:nvGrpSpPr>
          <p:cNvPr id="15" name="Group 14">
            <a:extLst>
              <a:ext uri="{FF2B5EF4-FFF2-40B4-BE49-F238E27FC236}">
                <a16:creationId xmlns:a16="http://schemas.microsoft.com/office/drawing/2014/main" id="{89676062-D99D-1CCC-29F3-EF8F0FE22A04}"/>
              </a:ext>
            </a:extLst>
          </p:cNvPr>
          <p:cNvGrpSpPr/>
          <p:nvPr/>
        </p:nvGrpSpPr>
        <p:grpSpPr>
          <a:xfrm>
            <a:off x="4337427" y="2403386"/>
            <a:ext cx="9613145" cy="1050373"/>
            <a:chOff x="3834012" y="1772796"/>
            <a:chExt cx="9613145" cy="1050373"/>
          </a:xfrm>
        </p:grpSpPr>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14800" y="1772796"/>
              <a:ext cx="9051571" cy="1050373"/>
            </a:xfrm>
            <a:prstGeom prst="rect">
              <a:avLst/>
            </a:prstGeom>
          </p:spPr>
        </p:pic>
        <p:sp>
          <p:nvSpPr>
            <p:cNvPr id="8" name="TextBox 8"/>
            <p:cNvSpPr txBox="1"/>
            <p:nvPr/>
          </p:nvSpPr>
          <p:spPr>
            <a:xfrm>
              <a:off x="3834012" y="2073880"/>
              <a:ext cx="9613145" cy="561909"/>
            </a:xfrm>
            <a:prstGeom prst="rect">
              <a:avLst/>
            </a:prstGeom>
          </p:spPr>
          <p:txBody>
            <a:bodyPr lIns="0" tIns="0" rIns="0" bIns="0" rtlCol="0" anchor="t">
              <a:spAutoFit/>
            </a:bodyPr>
            <a:lstStyle/>
            <a:p>
              <a:pPr algn="ctr">
                <a:lnSpc>
                  <a:spcPts val="4439"/>
                </a:lnSpc>
              </a:pPr>
              <a:r>
                <a:rPr lang="en-US" sz="4500" b="1">
                  <a:solidFill>
                    <a:srgbClr val="C00000"/>
                  </a:solidFill>
                  <a:latin typeface="Arial" panose="020B0604020202020204" pitchFamily="34" charset="0"/>
                  <a:cs typeface="Arial" panose="020B0604020202020204" pitchFamily="34" charset="0"/>
                </a:rPr>
                <a:t>HỘP KIẾN THỨC </a:t>
              </a:r>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26049" y="2324322"/>
            <a:ext cx="4153690" cy="190314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11263" y="2873705"/>
            <a:ext cx="3683801" cy="168785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96739" y="-557553"/>
            <a:ext cx="3129440" cy="143385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905528" y="361048"/>
            <a:ext cx="2819856" cy="129200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84320" y="7281098"/>
            <a:ext cx="7592243" cy="3245684"/>
          </a:xfrm>
          <a:prstGeom prst="rect">
            <a:avLst/>
          </a:prstGeom>
        </p:spPr>
      </p:pic>
      <p:pic>
        <p:nvPicPr>
          <p:cNvPr id="14" name="Picture 14"/>
          <p:cNvPicPr>
            <a:picLocks noChangeAspect="1"/>
          </p:cNvPicPr>
          <p:nvPr/>
        </p:nvPicPr>
        <p:blipFill>
          <a:blip r:embed="rId12"/>
          <a:srcRect/>
          <a:stretch>
            <a:fillRect/>
          </a:stretch>
        </p:blipFill>
        <p:spPr>
          <a:xfrm>
            <a:off x="143816" y="6232917"/>
            <a:ext cx="3558546" cy="3750773"/>
          </a:xfrm>
          <a:prstGeom prst="rect">
            <a:avLst/>
          </a:prstGeom>
        </p:spPr>
      </p:pic>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grpSp>
        <p:nvGrpSpPr>
          <p:cNvPr id="12" name="Group 12"/>
          <p:cNvGrpSpPr/>
          <p:nvPr/>
        </p:nvGrpSpPr>
        <p:grpSpPr>
          <a:xfrm>
            <a:off x="1976737" y="2274787"/>
            <a:ext cx="14645338" cy="5701337"/>
            <a:chOff x="0" y="0"/>
            <a:chExt cx="1314904" cy="744078"/>
          </a:xfrm>
        </p:grpSpPr>
        <p:sp>
          <p:nvSpPr>
            <p:cNvPr id="13" name="Freeform 13"/>
            <p:cNvSpPr/>
            <p:nvPr/>
          </p:nvSpPr>
          <p:spPr>
            <a:xfrm>
              <a:off x="0" y="0"/>
              <a:ext cx="1314904" cy="744078"/>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rgbClr val="FFF7E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470699"/>
            <a:ext cx="4606412" cy="230320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71003" y="1270118"/>
            <a:ext cx="2396988" cy="90168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59571" y="7375300"/>
            <a:ext cx="3871529" cy="309018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7393" y="1270118"/>
            <a:ext cx="2396988" cy="9016882"/>
          </a:xfrm>
          <a:prstGeom prst="rect">
            <a:avLst/>
          </a:prstGeom>
        </p:spPr>
      </p:pic>
      <p:sp>
        <p:nvSpPr>
          <p:cNvPr id="17" name="TextBox 17"/>
          <p:cNvSpPr txBox="1"/>
          <p:nvPr/>
        </p:nvSpPr>
        <p:spPr>
          <a:xfrm>
            <a:off x="3617278" y="3600569"/>
            <a:ext cx="11053443" cy="2598917"/>
          </a:xfrm>
          <a:prstGeom prst="rect">
            <a:avLst/>
          </a:prstGeom>
        </p:spPr>
        <p:txBody>
          <a:bodyPr wrap="square" lIns="0" tIns="0" rIns="0" bIns="0" rtlCol="0" anchor="t">
            <a:spAutoFit/>
          </a:bodyPr>
          <a:lstStyle/>
          <a:p>
            <a:pPr algn="ctr">
              <a:lnSpc>
                <a:spcPct val="150000"/>
              </a:lnSpc>
            </a:pPr>
            <a:r>
              <a:rPr lang="en-US" sz="6000" b="1">
                <a:solidFill>
                  <a:srgbClr val="000000"/>
                </a:solidFill>
                <a:latin typeface="Arial" panose="020B0604020202020204" pitchFamily="34" charset="0"/>
                <a:cs typeface="Arial" panose="020B0604020202020204" pitchFamily="34" charset="0"/>
              </a:rPr>
              <a:t>PHẦN 2.</a:t>
            </a:r>
          </a:p>
          <a:p>
            <a:pPr algn="ctr">
              <a:lnSpc>
                <a:spcPct val="150000"/>
              </a:lnSpc>
            </a:pPr>
            <a:r>
              <a:rPr lang="en-US" sz="6000" b="1">
                <a:solidFill>
                  <a:srgbClr val="000000"/>
                </a:solidFill>
                <a:latin typeface="Arial" panose="020B0604020202020204" pitchFamily="34" charset="0"/>
                <a:cs typeface="Arial" panose="020B0604020202020204" pitchFamily="34" charset="0"/>
              </a:rPr>
              <a:t>XÓA VĂN BẢN </a:t>
            </a: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470699"/>
            <a:ext cx="4606412" cy="2303206"/>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02881" y="7576696"/>
            <a:ext cx="3647916" cy="2911700"/>
          </a:xfrm>
          <a:prstGeom prst="rect">
            <a:avLst/>
          </a:prstGeom>
        </p:spPr>
      </p:pic>
    </p:spTree>
    <p:extLst>
      <p:ext uri="{BB962C8B-B14F-4D97-AF65-F5344CB8AC3E}">
        <p14:creationId xmlns:p14="http://schemas.microsoft.com/office/powerpoint/2010/main" val="258317478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12" name="TextBox 11">
            <a:extLst>
              <a:ext uri="{FF2B5EF4-FFF2-40B4-BE49-F238E27FC236}">
                <a16:creationId xmlns:a16="http://schemas.microsoft.com/office/drawing/2014/main" id="{487D815C-6654-973A-EEA0-57FBE8FA42E7}"/>
              </a:ext>
            </a:extLst>
          </p:cNvPr>
          <p:cNvSpPr txBox="1"/>
          <p:nvPr/>
        </p:nvSpPr>
        <p:spPr>
          <a:xfrm>
            <a:off x="2470210" y="700893"/>
            <a:ext cx="12395048" cy="784830"/>
          </a:xfrm>
          <a:prstGeom prst="rect">
            <a:avLst/>
          </a:prstGeom>
          <a:noFill/>
        </p:spPr>
        <p:txBody>
          <a:bodyPr wrap="square" rtlCol="0">
            <a:spAutoFit/>
          </a:bodyPr>
          <a:lstStyle/>
          <a:p>
            <a:pPr algn="ctr"/>
            <a:r>
              <a:rPr lang="en-US" sz="4500" b="1" dirty="0" err="1">
                <a:solidFill>
                  <a:srgbClr val="FF0000"/>
                </a:solidFill>
                <a:latin typeface="Arial" panose="020B0604020202020204" pitchFamily="34" charset="0"/>
                <a:cs typeface="Arial" panose="020B0604020202020204" pitchFamily="34" charset="0"/>
              </a:rPr>
              <a:t>Hoạt</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động</a:t>
            </a:r>
            <a:r>
              <a:rPr lang="en-US" sz="4500" b="1" dirty="0">
                <a:solidFill>
                  <a:srgbClr val="FF0000"/>
                </a:solidFill>
                <a:latin typeface="Arial" panose="020B0604020202020204" pitchFamily="34" charset="0"/>
                <a:cs typeface="Arial" panose="020B0604020202020204" pitchFamily="34" charset="0"/>
              </a:rPr>
              <a:t> 2. </a:t>
            </a:r>
            <a:r>
              <a:rPr lang="en-US" sz="4500" b="1" dirty="0" err="1">
                <a:solidFill>
                  <a:srgbClr val="FF0000"/>
                </a:solidFill>
                <a:latin typeface="Arial" panose="020B0604020202020204" pitchFamily="34" charset="0"/>
                <a:cs typeface="Arial" panose="020B0604020202020204" pitchFamily="34" charset="0"/>
              </a:rPr>
              <a:t>Chỉnh</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sửa</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văn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bản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sau</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khi</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gõ</a:t>
            </a:r>
            <a:r>
              <a:rPr lang="en-US" sz="4500" b="1" dirty="0">
                <a:solidFill>
                  <a:srgbClr val="FF0000"/>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E47D6B02-6C63-46F1-EBF7-9627951B7B32}"/>
              </a:ext>
            </a:extLst>
          </p:cNvPr>
          <p:cNvSpPr txBox="1"/>
          <p:nvPr/>
        </p:nvSpPr>
        <p:spPr>
          <a:xfrm>
            <a:off x="4762499" y="2041135"/>
            <a:ext cx="8763000" cy="707886"/>
          </a:xfrm>
          <a:prstGeom prst="rect">
            <a:avLst/>
          </a:prstGeom>
          <a:noFill/>
        </p:spPr>
        <p:txBody>
          <a:bodyPr wrap="square" rtlCol="0">
            <a:spAutoFit/>
          </a:bodyPr>
          <a:lstStyle/>
          <a:p>
            <a:pPr algn="ctr"/>
            <a:r>
              <a:rPr lang="en-US" sz="4000" b="1" dirty="0">
                <a:solidFill>
                  <a:schemeClr val="accent5">
                    <a:lumMod val="75000"/>
                  </a:schemeClr>
                </a:solidFill>
                <a:latin typeface="Arial" panose="020B0604020202020204" pitchFamily="34" charset="0"/>
                <a:cs typeface="Arial" panose="020B0604020202020204" pitchFamily="34" charset="0"/>
              </a:rPr>
              <a:t>THẢO LUẬN NHÓM </a:t>
            </a:r>
          </a:p>
        </p:txBody>
      </p:sp>
      <p:sp>
        <p:nvSpPr>
          <p:cNvPr id="15" name="Rectangle: Rounded Corners 14">
            <a:extLst>
              <a:ext uri="{FF2B5EF4-FFF2-40B4-BE49-F238E27FC236}">
                <a16:creationId xmlns:a16="http://schemas.microsoft.com/office/drawing/2014/main" id="{954F6024-0B57-9A63-3354-346150222534}"/>
              </a:ext>
            </a:extLst>
          </p:cNvPr>
          <p:cNvSpPr/>
          <p:nvPr/>
        </p:nvSpPr>
        <p:spPr>
          <a:xfrm>
            <a:off x="1104899" y="3391472"/>
            <a:ext cx="16078200" cy="23032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Sau khi gõ xong đoạn văn bản, em phát hiện ra một vài chỗ gõ sai, em sẽ làm gì để được văn bản đúng?</a:t>
            </a:r>
            <a:endParaRPr lang="en-US" sz="4000">
              <a:solidFill>
                <a:schemeClr val="tx1"/>
              </a:solidFill>
            </a:endParaRPr>
          </a:p>
        </p:txBody>
      </p:sp>
      <p:grpSp>
        <p:nvGrpSpPr>
          <p:cNvPr id="22" name="Group 21">
            <a:extLst>
              <a:ext uri="{FF2B5EF4-FFF2-40B4-BE49-F238E27FC236}">
                <a16:creationId xmlns:a16="http://schemas.microsoft.com/office/drawing/2014/main" id="{BB489491-F091-AEF8-2CD3-424DA6342021}"/>
              </a:ext>
            </a:extLst>
          </p:cNvPr>
          <p:cNvGrpSpPr/>
          <p:nvPr/>
        </p:nvGrpSpPr>
        <p:grpSpPr>
          <a:xfrm>
            <a:off x="913542" y="6380766"/>
            <a:ext cx="16232316" cy="1824923"/>
            <a:chOff x="836818" y="6303074"/>
            <a:chExt cx="16232316" cy="1824923"/>
          </a:xfrm>
        </p:grpSpPr>
        <p:pic>
          <p:nvPicPr>
            <p:cNvPr id="19" name="Graphic 18" descr="Back with solid fill">
              <a:extLst>
                <a:ext uri="{FF2B5EF4-FFF2-40B4-BE49-F238E27FC236}">
                  <a16:creationId xmlns:a16="http://schemas.microsoft.com/office/drawing/2014/main" id="{FF99F91C-3AB7-ABEE-3A3D-FBCE78FAE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836818" y="6473202"/>
              <a:ext cx="1556668" cy="1603119"/>
            </a:xfrm>
            <a:prstGeom prst="rect">
              <a:avLst/>
            </a:prstGeom>
          </p:spPr>
        </p:pic>
        <p:sp>
          <p:nvSpPr>
            <p:cNvPr id="20" name="TextBox 19">
              <a:extLst>
                <a:ext uri="{FF2B5EF4-FFF2-40B4-BE49-F238E27FC236}">
                  <a16:creationId xmlns:a16="http://schemas.microsoft.com/office/drawing/2014/main" id="{8B76578C-6028-937E-1962-C71808C36BF2}"/>
                </a:ext>
              </a:extLst>
            </p:cNvPr>
            <p:cNvSpPr txBox="1"/>
            <p:nvPr/>
          </p:nvSpPr>
          <p:spPr>
            <a:xfrm>
              <a:off x="2629235" y="6303074"/>
              <a:ext cx="14439899" cy="1824923"/>
            </a:xfrm>
            <a:prstGeom prst="rect">
              <a:avLst/>
            </a:prstGeom>
            <a:noFill/>
          </p:spPr>
          <p:txBody>
            <a:bodyPr wrap="square" rtlCol="0">
              <a:spAutoFit/>
            </a:bodyPr>
            <a:lstStyle/>
            <a:p>
              <a:pPr>
                <a:lnSpc>
                  <a:spcPct val="150000"/>
                </a:lnSpc>
              </a:pPr>
              <a:r>
                <a:rPr lang="en-US" sz="4000" b="1" i="1" dirty="0" err="1">
                  <a:effectLst/>
                  <a:latin typeface="Arial" panose="020B0604020202020204" pitchFamily="34" charset="0"/>
                  <a:ea typeface="Calibri" panose="020F0502020204030204" pitchFamily="34" charset="0"/>
                  <a:cs typeface="Arial" panose="020B0604020202020204" pitchFamily="34" charset="0"/>
                </a:rPr>
                <a:t>Khi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phát</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hiện</a:t>
              </a:r>
              <a:r>
                <a:rPr lang="en-US" sz="4000" b="1" i="1" dirty="0">
                  <a:effectLst/>
                  <a:latin typeface="Arial" panose="020B0604020202020204" pitchFamily="34" charset="0"/>
                  <a:ea typeface="Calibri" panose="020F0502020204030204" pitchFamily="34" charset="0"/>
                  <a:cs typeface="Arial" panose="020B0604020202020204" pitchFamily="34" charset="0"/>
                </a:rPr>
                <a:t> ra </a:t>
              </a:r>
              <a:r>
                <a:rPr lang="en-US" sz="4000" b="1" i="1" dirty="0" err="1">
                  <a:effectLst/>
                  <a:latin typeface="Arial" panose="020B0604020202020204" pitchFamily="34" charset="0"/>
                  <a:ea typeface="Calibri" panose="020F0502020204030204" pitchFamily="34" charset="0"/>
                  <a:cs typeface="Arial" panose="020B0604020202020204" pitchFamily="34" charset="0"/>
                </a:rPr>
                <a:t>vài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chỗ</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gõ</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sai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em</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sẽ</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xóa</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phần</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sai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đi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và</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gõ</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lại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cho</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đúng</a:t>
              </a:r>
              <a:r>
                <a:rPr lang="en-US" sz="4000" b="1" i="1" dirty="0">
                  <a:effectLst/>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863114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4" name="TextBox 3">
            <a:extLst>
              <a:ext uri="{FF2B5EF4-FFF2-40B4-BE49-F238E27FC236}">
                <a16:creationId xmlns:a16="http://schemas.microsoft.com/office/drawing/2014/main" id="{39E9D983-6490-305B-B509-95D1FB887C91}"/>
              </a:ext>
            </a:extLst>
          </p:cNvPr>
          <p:cNvSpPr txBox="1"/>
          <p:nvPr/>
        </p:nvSpPr>
        <p:spPr>
          <a:xfrm>
            <a:off x="1388893" y="1922937"/>
            <a:ext cx="15503316" cy="132343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Đọc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thông</a:t>
            </a:r>
            <a:r>
              <a:rPr lang="en-US" sz="4000" b="1" dirty="0">
                <a:latin typeface="Arial" panose="020B0604020202020204" pitchFamily="34" charset="0"/>
                <a:cs typeface="Arial" panose="020B0604020202020204" pitchFamily="34" charset="0"/>
              </a:rPr>
              <a:t> tin </a:t>
            </a:r>
            <a:r>
              <a:rPr lang="en-US" sz="4000" b="1" dirty="0" err="1">
                <a:latin typeface="Arial" panose="020B0604020202020204" pitchFamily="34" charset="0"/>
                <a:cs typeface="Arial" panose="020B0604020202020204" pitchFamily="34" charset="0"/>
              </a:rPr>
              <a:t>trong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giáo</a:t>
            </a:r>
            <a:r>
              <a:rPr lang="en-US" sz="4000" b="1" dirty="0">
                <a:latin typeface="Arial" panose="020B0604020202020204" pitchFamily="34" charset="0"/>
                <a:cs typeface="Arial" panose="020B0604020202020204" pitchFamily="34" charset="0"/>
              </a:rPr>
              <a:t> khoa </a:t>
            </a:r>
            <a:r>
              <a:rPr lang="en-US" sz="4000" b="1" dirty="0" err="1">
                <a:latin typeface="Arial" panose="020B0604020202020204" pitchFamily="34" charset="0"/>
                <a:cs typeface="Arial" panose="020B0604020202020204" pitchFamily="34" charset="0"/>
              </a:rPr>
              <a:t>trang</a:t>
            </a:r>
            <a:r>
              <a:rPr lang="en-US" sz="4000" b="1" dirty="0">
                <a:latin typeface="Arial" panose="020B0604020202020204" pitchFamily="34" charset="0"/>
                <a:cs typeface="Arial" panose="020B0604020202020204" pitchFamily="34" charset="0"/>
              </a:rPr>
              <a:t> 44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hỏi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dưới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đây</a:t>
            </a:r>
            <a:r>
              <a:rPr lang="en-US" sz="4000" b="1" dirty="0">
                <a:latin typeface="Arial" panose="020B0604020202020204" pitchFamily="34" charset="0"/>
                <a:cs typeface="Arial" panose="020B0604020202020204" pitchFamily="34" charset="0"/>
              </a:rPr>
              <a:t>: </a:t>
            </a:r>
          </a:p>
        </p:txBody>
      </p:sp>
      <p:sp>
        <p:nvSpPr>
          <p:cNvPr id="8" name="Speech Bubble: Rectangle with Corners Rounded 7">
            <a:extLst>
              <a:ext uri="{FF2B5EF4-FFF2-40B4-BE49-F238E27FC236}">
                <a16:creationId xmlns:a16="http://schemas.microsoft.com/office/drawing/2014/main" id="{2BA9D813-0220-7BC4-32C7-749A3ED247CA}"/>
              </a:ext>
            </a:extLst>
          </p:cNvPr>
          <p:cNvSpPr/>
          <p:nvPr/>
        </p:nvSpPr>
        <p:spPr>
          <a:xfrm>
            <a:off x="1361175" y="3566897"/>
            <a:ext cx="8163825" cy="1881403"/>
          </a:xfrm>
          <a:prstGeom prst="wedgeRoundRectCallout">
            <a:avLst>
              <a:gd name="adj1" fmla="val 60041"/>
              <a:gd name="adj2" fmla="val 5919"/>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Có mấy cách xóa kí tự trong phần mềm soạn thảo văn bản? </a:t>
            </a:r>
          </a:p>
        </p:txBody>
      </p:sp>
      <p:sp>
        <p:nvSpPr>
          <p:cNvPr id="10" name="Speech Bubble: Rectangle with Corners Rounded 9">
            <a:extLst>
              <a:ext uri="{FF2B5EF4-FFF2-40B4-BE49-F238E27FC236}">
                <a16:creationId xmlns:a16="http://schemas.microsoft.com/office/drawing/2014/main" id="{25DE3204-90F3-B501-8486-1644AC18FA72}"/>
              </a:ext>
            </a:extLst>
          </p:cNvPr>
          <p:cNvSpPr/>
          <p:nvPr/>
        </p:nvSpPr>
        <p:spPr>
          <a:xfrm>
            <a:off x="1339566" y="6263217"/>
            <a:ext cx="8163825" cy="1881403"/>
          </a:xfrm>
          <a:prstGeom prst="wedgeRoundRectCallout">
            <a:avLst>
              <a:gd name="adj1" fmla="val 61044"/>
              <a:gd name="adj2" fmla="val -15843"/>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Đó là những cách nào?</a:t>
            </a:r>
          </a:p>
        </p:txBody>
      </p:sp>
      <p:pic>
        <p:nvPicPr>
          <p:cNvPr id="11" name="Picture 7">
            <a:extLst>
              <a:ext uri="{FF2B5EF4-FFF2-40B4-BE49-F238E27FC236}">
                <a16:creationId xmlns:a16="http://schemas.microsoft.com/office/drawing/2014/main" id="{B4AE614A-990A-C749-E2D6-70952C214B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16647" y="3074614"/>
            <a:ext cx="6244759" cy="5909102"/>
          </a:xfrm>
          <a:prstGeom prst="rect">
            <a:avLst/>
          </a:prstGeom>
        </p:spPr>
      </p:pic>
    </p:spTree>
    <p:extLst>
      <p:ext uri="{BB962C8B-B14F-4D97-AF65-F5344CB8AC3E}">
        <p14:creationId xmlns:p14="http://schemas.microsoft.com/office/powerpoint/2010/main" val="8200213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900090" y="9097614"/>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grpSp>
        <p:nvGrpSpPr>
          <p:cNvPr id="15" name="Group 14">
            <a:extLst>
              <a:ext uri="{FF2B5EF4-FFF2-40B4-BE49-F238E27FC236}">
                <a16:creationId xmlns:a16="http://schemas.microsoft.com/office/drawing/2014/main" id="{D57C04A2-697A-959F-ADE1-E885065945B8}"/>
              </a:ext>
            </a:extLst>
          </p:cNvPr>
          <p:cNvGrpSpPr/>
          <p:nvPr/>
        </p:nvGrpSpPr>
        <p:grpSpPr>
          <a:xfrm>
            <a:off x="1985003" y="3994889"/>
            <a:ext cx="14317992" cy="4649305"/>
            <a:chOff x="1929819" y="4074819"/>
            <a:chExt cx="14317992" cy="4649305"/>
          </a:xfrm>
        </p:grpSpPr>
        <p:pic>
          <p:nvPicPr>
            <p:cNvPr id="5122" name="Picture 2" descr="PHÍM DELETE CHO CUỘC SỐNG | Lãnh đạo 360°">
              <a:extLst>
                <a:ext uri="{FF2B5EF4-FFF2-40B4-BE49-F238E27FC236}">
                  <a16:creationId xmlns:a16="http://schemas.microsoft.com/office/drawing/2014/main" id="{FEFE2A8C-5611-D2D7-066C-C8241CE7D7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020"/>
            <a:stretch/>
          </p:blipFill>
          <p:spPr bwMode="auto">
            <a:xfrm>
              <a:off x="2066705" y="4074819"/>
              <a:ext cx="6344996" cy="3721559"/>
            </a:xfrm>
            <a:prstGeom prst="roundRect">
              <a:avLst/>
            </a:prstGeom>
            <a:noFill/>
            <a:extLst>
              <a:ext uri="{909E8E84-426E-40DD-AFC4-6F175D3DCCD1}">
                <a14:hiddenFill xmlns:a14="http://schemas.microsoft.com/office/drawing/2010/main">
                  <a:solidFill>
                    <a:srgbClr val="FFFFFF"/>
                  </a:solidFill>
                </a14:hiddenFill>
              </a:ext>
            </a:extLst>
          </p:spPr>
        </p:pic>
        <p:pic>
          <p:nvPicPr>
            <p:cNvPr id="5124" name="Picture 4" descr="Chrome sắp tắt chức năng mặc định của nút Backspace">
              <a:extLst>
                <a:ext uri="{FF2B5EF4-FFF2-40B4-BE49-F238E27FC236}">
                  <a16:creationId xmlns:a16="http://schemas.microsoft.com/office/drawing/2014/main" id="{33538A42-FB84-C6BB-9F4B-47E6E77C88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0991" y="4092448"/>
              <a:ext cx="5587925" cy="3721558"/>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C8CF2FC-40BC-C095-82A8-BE7952BD7AD2}"/>
                </a:ext>
              </a:extLst>
            </p:cNvPr>
            <p:cNvSpPr txBox="1"/>
            <p:nvPr/>
          </p:nvSpPr>
          <p:spPr>
            <a:xfrm>
              <a:off x="1929819" y="8077793"/>
              <a:ext cx="5785716"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Phím delete</a:t>
              </a:r>
            </a:p>
          </p:txBody>
        </p:sp>
        <p:sp>
          <p:nvSpPr>
            <p:cNvPr id="14" name="TextBox 13">
              <a:extLst>
                <a:ext uri="{FF2B5EF4-FFF2-40B4-BE49-F238E27FC236}">
                  <a16:creationId xmlns:a16="http://schemas.microsoft.com/office/drawing/2014/main" id="{43508387-293A-6343-7569-E31693CFF930}"/>
                </a:ext>
              </a:extLst>
            </p:cNvPr>
            <p:cNvSpPr txBox="1"/>
            <p:nvPr/>
          </p:nvSpPr>
          <p:spPr>
            <a:xfrm>
              <a:off x="10462095" y="8077792"/>
              <a:ext cx="5785716"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Phím backspace</a:t>
              </a:r>
            </a:p>
          </p:txBody>
        </p:sp>
      </p:grpSp>
      <p:sp>
        <p:nvSpPr>
          <p:cNvPr id="16" name="TextBox 15">
            <a:extLst>
              <a:ext uri="{FF2B5EF4-FFF2-40B4-BE49-F238E27FC236}">
                <a16:creationId xmlns:a16="http://schemas.microsoft.com/office/drawing/2014/main" id="{C5E580CC-5087-EBE6-65A8-8D9EFA02B52B}"/>
              </a:ext>
            </a:extLst>
          </p:cNvPr>
          <p:cNvSpPr txBox="1"/>
          <p:nvPr/>
        </p:nvSpPr>
        <p:spPr>
          <a:xfrm>
            <a:off x="4914899" y="903960"/>
            <a:ext cx="8458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Các cách để xóa kí tự </a:t>
            </a:r>
          </a:p>
        </p:txBody>
      </p:sp>
      <p:grpSp>
        <p:nvGrpSpPr>
          <p:cNvPr id="23" name="Group 22">
            <a:extLst>
              <a:ext uri="{FF2B5EF4-FFF2-40B4-BE49-F238E27FC236}">
                <a16:creationId xmlns:a16="http://schemas.microsoft.com/office/drawing/2014/main" id="{4711F3A2-28E7-B358-A0A4-005C0B3F08B3}"/>
              </a:ext>
            </a:extLst>
          </p:cNvPr>
          <p:cNvGrpSpPr/>
          <p:nvPr/>
        </p:nvGrpSpPr>
        <p:grpSpPr>
          <a:xfrm>
            <a:off x="1552858" y="2457469"/>
            <a:ext cx="9283373" cy="914400"/>
            <a:chOff x="2057400" y="1872974"/>
            <a:chExt cx="9283373" cy="914400"/>
          </a:xfrm>
        </p:grpSpPr>
        <p:sp>
          <p:nvSpPr>
            <p:cNvPr id="17" name="Oval 16">
              <a:extLst>
                <a:ext uri="{FF2B5EF4-FFF2-40B4-BE49-F238E27FC236}">
                  <a16:creationId xmlns:a16="http://schemas.microsoft.com/office/drawing/2014/main" id="{8F479C68-A83B-D04A-1F8A-A981A4810B5E}"/>
                </a:ext>
              </a:extLst>
            </p:cNvPr>
            <p:cNvSpPr/>
            <p:nvPr/>
          </p:nvSpPr>
          <p:spPr>
            <a:xfrm>
              <a:off x="2057400" y="1872974"/>
              <a:ext cx="914400" cy="914400"/>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1A8A851B-7084-44B3-637B-E0A50ADE9AB3}"/>
                </a:ext>
              </a:extLst>
            </p:cNvPr>
            <p:cNvSpPr txBox="1"/>
            <p:nvPr/>
          </p:nvSpPr>
          <p:spPr>
            <a:xfrm>
              <a:off x="3796973" y="1934544"/>
              <a:ext cx="7543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Sử dụng phím </a:t>
              </a:r>
              <a:r>
                <a:rPr lang="en-US" sz="4000" b="1">
                  <a:latin typeface="Arial" panose="020B0604020202020204" pitchFamily="34" charset="0"/>
                  <a:cs typeface="Arial" panose="020B0604020202020204" pitchFamily="34" charset="0"/>
                </a:rPr>
                <a:t>delete</a:t>
              </a:r>
            </a:p>
          </p:txBody>
        </p:sp>
      </p:grpSp>
      <p:grpSp>
        <p:nvGrpSpPr>
          <p:cNvPr id="22" name="Group 21">
            <a:extLst>
              <a:ext uri="{FF2B5EF4-FFF2-40B4-BE49-F238E27FC236}">
                <a16:creationId xmlns:a16="http://schemas.microsoft.com/office/drawing/2014/main" id="{753A913C-505D-4064-35DD-66C7FAB0425E}"/>
              </a:ext>
            </a:extLst>
          </p:cNvPr>
          <p:cNvGrpSpPr/>
          <p:nvPr/>
        </p:nvGrpSpPr>
        <p:grpSpPr>
          <a:xfrm>
            <a:off x="9507539" y="2415968"/>
            <a:ext cx="9286785" cy="914400"/>
            <a:chOff x="2053988" y="3296993"/>
            <a:chExt cx="9286785" cy="914400"/>
          </a:xfrm>
        </p:grpSpPr>
        <p:sp>
          <p:nvSpPr>
            <p:cNvPr id="19" name="Oval 18">
              <a:extLst>
                <a:ext uri="{FF2B5EF4-FFF2-40B4-BE49-F238E27FC236}">
                  <a16:creationId xmlns:a16="http://schemas.microsoft.com/office/drawing/2014/main" id="{4B59B0B6-3B6D-FE0F-ECAE-1262440E0FB9}"/>
                </a:ext>
              </a:extLst>
            </p:cNvPr>
            <p:cNvSpPr/>
            <p:nvPr/>
          </p:nvSpPr>
          <p:spPr>
            <a:xfrm>
              <a:off x="2053988" y="3296993"/>
              <a:ext cx="914400" cy="914400"/>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FA0D5148-5E64-6D78-87EF-3C18CE2D8E0A}"/>
                </a:ext>
              </a:extLst>
            </p:cNvPr>
            <p:cNvSpPr txBox="1"/>
            <p:nvPr/>
          </p:nvSpPr>
          <p:spPr>
            <a:xfrm>
              <a:off x="3796973" y="3401843"/>
              <a:ext cx="7543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Sử dụng phím </a:t>
              </a:r>
              <a:r>
                <a:rPr lang="en-US" sz="4000" b="1">
                  <a:latin typeface="Arial" panose="020B0604020202020204" pitchFamily="34" charset="0"/>
                  <a:cs typeface="Arial" panose="020B0604020202020204" pitchFamily="34" charset="0"/>
                </a:rPr>
                <a:t>backspace</a:t>
              </a:r>
            </a:p>
          </p:txBody>
        </p:sp>
      </p:grpSp>
    </p:spTree>
    <p:extLst>
      <p:ext uri="{BB962C8B-B14F-4D97-AF65-F5344CB8AC3E}">
        <p14:creationId xmlns:p14="http://schemas.microsoft.com/office/powerpoint/2010/main" val="30229327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900090" y="9097614"/>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57" name="Picture 9">
            <a:extLst>
              <a:ext uri="{FF2B5EF4-FFF2-40B4-BE49-F238E27FC236}">
                <a16:creationId xmlns:a16="http://schemas.microsoft.com/office/drawing/2014/main" id="{06BB7A9B-E764-3D8B-5F8A-81F0A0C47E0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0492" y="3846464"/>
            <a:ext cx="5765829" cy="5833891"/>
          </a:xfrm>
          <a:prstGeom prst="rect">
            <a:avLst/>
          </a:prstGeom>
        </p:spPr>
      </p:pic>
      <p:sp>
        <p:nvSpPr>
          <p:cNvPr id="58" name="TextBox 57">
            <a:extLst>
              <a:ext uri="{FF2B5EF4-FFF2-40B4-BE49-F238E27FC236}">
                <a16:creationId xmlns:a16="http://schemas.microsoft.com/office/drawing/2014/main" id="{7C5855A9-D6C7-1CE0-549C-AF34C4CE7F74}"/>
              </a:ext>
            </a:extLst>
          </p:cNvPr>
          <p:cNvSpPr txBox="1"/>
          <p:nvPr/>
        </p:nvSpPr>
        <p:spPr>
          <a:xfrm>
            <a:off x="4114799" y="675303"/>
            <a:ext cx="10058400" cy="784830"/>
          </a:xfrm>
          <a:prstGeom prst="rect">
            <a:avLst/>
          </a:prstGeom>
          <a:noFill/>
        </p:spPr>
        <p:txBody>
          <a:bodyPr wrap="square" rtlCol="0">
            <a:spAutoFit/>
          </a:bodyPr>
          <a:lstStyle/>
          <a:p>
            <a:pPr algn="ctr"/>
            <a:r>
              <a:rPr lang="en-US" sz="4500" b="1" dirty="0">
                <a:solidFill>
                  <a:schemeClr val="accent5">
                    <a:lumMod val="75000"/>
                  </a:schemeClr>
                </a:solidFill>
                <a:latin typeface="Arial" panose="020B0604020202020204" pitchFamily="34" charset="0"/>
                <a:cs typeface="Arial" panose="020B0604020202020204" pitchFamily="34" charset="0"/>
              </a:rPr>
              <a:t>TRẢ LỜI CÂU HỎI </a:t>
            </a:r>
          </a:p>
        </p:txBody>
      </p:sp>
      <p:sp>
        <p:nvSpPr>
          <p:cNvPr id="63" name="Speech Bubble: Rectangle with Corners Rounded 62">
            <a:extLst>
              <a:ext uri="{FF2B5EF4-FFF2-40B4-BE49-F238E27FC236}">
                <a16:creationId xmlns:a16="http://schemas.microsoft.com/office/drawing/2014/main" id="{1C808DE8-921F-4E2F-217C-972A551A4894}"/>
              </a:ext>
            </a:extLst>
          </p:cNvPr>
          <p:cNvSpPr/>
          <p:nvPr/>
        </p:nvSpPr>
        <p:spPr>
          <a:xfrm>
            <a:off x="7117210" y="6337376"/>
            <a:ext cx="10058400" cy="2410861"/>
          </a:xfrm>
          <a:prstGeom prst="wedgeRoundRectCallout">
            <a:avLst>
              <a:gd name="adj1" fmla="val -60589"/>
              <a:gd name="adj2" fmla="val -43359"/>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Em hãy chỉ ra sự khác nhau giữa hai cách xóa của phím delete và phím backspace?  </a:t>
            </a:r>
          </a:p>
        </p:txBody>
      </p:sp>
      <p:pic>
        <p:nvPicPr>
          <p:cNvPr id="4" name="Picture 3">
            <a:extLst>
              <a:ext uri="{FF2B5EF4-FFF2-40B4-BE49-F238E27FC236}">
                <a16:creationId xmlns:a16="http://schemas.microsoft.com/office/drawing/2014/main" id="{0D25ABF1-7E03-432F-A2AE-5479969B35B7}"/>
              </a:ext>
            </a:extLst>
          </p:cNvPr>
          <p:cNvPicPr>
            <a:picLocks noChangeAspect="1"/>
          </p:cNvPicPr>
          <p:nvPr/>
        </p:nvPicPr>
        <p:blipFill rotWithShape="1">
          <a:blip r:embed="rId10">
            <a:extLst>
              <a:ext uri="{28A0092B-C50C-407E-A947-70E740481C1C}">
                <a14:useLocalDpi xmlns:a14="http://schemas.microsoft.com/office/drawing/2010/main" val="0"/>
              </a:ext>
            </a:extLst>
          </a:blip>
          <a:srcRect l="57417" t="50290" r="3021" b="8472"/>
          <a:stretch/>
        </p:blipFill>
        <p:spPr>
          <a:xfrm>
            <a:off x="7854125" y="1525836"/>
            <a:ext cx="8584569" cy="4786562"/>
          </a:xfrm>
          <a:prstGeom prst="rect">
            <a:avLst/>
          </a:prstGeom>
        </p:spPr>
      </p:pic>
    </p:spTree>
    <p:extLst>
      <p:ext uri="{BB962C8B-B14F-4D97-AF65-F5344CB8AC3E}">
        <p14:creationId xmlns:p14="http://schemas.microsoft.com/office/powerpoint/2010/main" val="28533619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22" presetClass="entr" presetSubtype="4"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down)">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900090" y="9097614"/>
            <a:ext cx="4606412" cy="230320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61175" y="-675303"/>
            <a:ext cx="2947752" cy="1350606"/>
          </a:xfrm>
          <a:prstGeom prst="rect">
            <a:avLst/>
          </a:prstGeom>
        </p:spPr>
      </p:pic>
      <p:sp>
        <p:nvSpPr>
          <p:cNvPr id="55" name="TextBox 54">
            <a:extLst>
              <a:ext uri="{FF2B5EF4-FFF2-40B4-BE49-F238E27FC236}">
                <a16:creationId xmlns:a16="http://schemas.microsoft.com/office/drawing/2014/main" id="{E7977868-6E31-5FCE-0CEC-6199809F6CE1}"/>
              </a:ext>
            </a:extLst>
          </p:cNvPr>
          <p:cNvSpPr txBox="1"/>
          <p:nvPr/>
        </p:nvSpPr>
        <p:spPr>
          <a:xfrm>
            <a:off x="2204917" y="1607445"/>
            <a:ext cx="13878161"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Phím</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Delete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trỏ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a:t>
            </a:r>
          </a:p>
          <a:p>
            <a:pPr marL="571500" indent="-571500">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Phím</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Backspace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trỏ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59747D0-6208-4D02-8497-EE0C234D9632}"/>
              </a:ext>
            </a:extLst>
          </p:cNvPr>
          <p:cNvPicPr>
            <a:picLocks noChangeAspect="1"/>
          </p:cNvPicPr>
          <p:nvPr/>
        </p:nvPicPr>
        <p:blipFill rotWithShape="1">
          <a:blip r:embed="rId9">
            <a:extLst>
              <a:ext uri="{28A0092B-C50C-407E-A947-70E740481C1C}">
                <a14:useLocalDpi xmlns:a14="http://schemas.microsoft.com/office/drawing/2010/main" val="0"/>
              </a:ext>
            </a:extLst>
          </a:blip>
          <a:srcRect l="-662" t="34445" r="662" b="22591"/>
          <a:stretch/>
        </p:blipFill>
        <p:spPr>
          <a:xfrm>
            <a:off x="1066800" y="3756385"/>
            <a:ext cx="16459200" cy="5310979"/>
          </a:xfrm>
          <a:prstGeom prst="rect">
            <a:avLst/>
          </a:prstGeom>
        </p:spPr>
      </p:pic>
      <p:sp>
        <p:nvSpPr>
          <p:cNvPr id="8" name="Rectangle 7">
            <a:extLst>
              <a:ext uri="{FF2B5EF4-FFF2-40B4-BE49-F238E27FC236}">
                <a16:creationId xmlns:a16="http://schemas.microsoft.com/office/drawing/2014/main" id="{BF64D7E1-EE3B-4FAD-BCC4-D18410AC6A62}"/>
              </a:ext>
            </a:extLst>
          </p:cNvPr>
          <p:cNvSpPr/>
          <p:nvPr/>
        </p:nvSpPr>
        <p:spPr>
          <a:xfrm>
            <a:off x="10439400" y="5147868"/>
            <a:ext cx="1295400" cy="6079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13E793-E605-4D01-A4F6-B9A37B17176E}"/>
              </a:ext>
            </a:extLst>
          </p:cNvPr>
          <p:cNvSpPr/>
          <p:nvPr/>
        </p:nvSpPr>
        <p:spPr>
          <a:xfrm>
            <a:off x="12222480" y="5889462"/>
            <a:ext cx="553951" cy="5833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483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checkerboard(across)">
                                      <p:cBhvr>
                                        <p:cTn id="7" dur="5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5">
                                            <p:txEl>
                                              <p:pRg st="1" end="1"/>
                                            </p:txEl>
                                          </p:spTgt>
                                        </p:tgtEl>
                                        <p:attrNameLst>
                                          <p:attrName>style.visibility</p:attrName>
                                        </p:attrNameLst>
                                      </p:cBhvr>
                                      <p:to>
                                        <p:strVal val="visible"/>
                                      </p:to>
                                    </p:set>
                                    <p:animEffect transition="in" filter="checkerboard(across)">
                                      <p:cBhvr>
                                        <p:cTn id="12" dur="500"/>
                                        <p:tgtEl>
                                          <p:spTgt spid="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repeatCount="300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repeatCount="300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VUI ĐẾN TRƯỜNG">
            <a:hlinkClick r:id="" action="ppaction://media"/>
            <a:extLst>
              <a:ext uri="{FF2B5EF4-FFF2-40B4-BE49-F238E27FC236}">
                <a16:creationId xmlns:a16="http://schemas.microsoft.com/office/drawing/2014/main" id="{92E2646F-6F16-4993-8CBC-773E113CFA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0" y="571500"/>
            <a:ext cx="16526933" cy="9296400"/>
          </a:xfrm>
          <a:prstGeom prst="rect">
            <a:avLst/>
          </a:prstGeom>
        </p:spPr>
      </p:pic>
    </p:spTree>
    <p:extLst>
      <p:ext uri="{BB962C8B-B14F-4D97-AF65-F5344CB8AC3E}">
        <p14:creationId xmlns:p14="http://schemas.microsoft.com/office/powerpoint/2010/main" val="255543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629884"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900090" y="9097614"/>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3" name="Rectangle: Rounded Corners 2">
            <a:extLst>
              <a:ext uri="{FF2B5EF4-FFF2-40B4-BE49-F238E27FC236}">
                <a16:creationId xmlns:a16="http://schemas.microsoft.com/office/drawing/2014/main" id="{1A21E834-B39A-C921-2F02-D00D4B155A10}"/>
              </a:ext>
            </a:extLst>
          </p:cNvPr>
          <p:cNvSpPr/>
          <p:nvPr/>
        </p:nvSpPr>
        <p:spPr>
          <a:xfrm>
            <a:off x="2743199" y="1340081"/>
            <a:ext cx="12801600" cy="143787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solidFill>
                <a:latin typeface="Arial" panose="020B0604020202020204" pitchFamily="34" charset="0"/>
                <a:cs typeface="Arial" panose="020B0604020202020204" pitchFamily="34" charset="0"/>
              </a:rPr>
              <a:t>Cảnh</a:t>
            </a:r>
            <a:r>
              <a:rPr lang="en-US" sz="6000" dirty="0">
                <a:solidFill>
                  <a:schemeClr val="tx1"/>
                </a:solidFill>
                <a:latin typeface="Arial" panose="020B0604020202020204" pitchFamily="34" charset="0"/>
                <a:cs typeface="Arial" panose="020B0604020202020204" pitchFamily="34" charset="0"/>
              </a:rPr>
              <a:t> </a:t>
            </a:r>
            <a:r>
              <a:rPr lang="en-US" sz="6000" dirty="0" err="1">
                <a:solidFill>
                  <a:schemeClr val="tx1"/>
                </a:solidFill>
                <a:latin typeface="Arial" panose="020B0604020202020204" pitchFamily="34" charset="0"/>
                <a:cs typeface="Arial" panose="020B0604020202020204" pitchFamily="34" charset="0"/>
              </a:rPr>
              <a:t>ddepj</a:t>
            </a:r>
            <a:r>
              <a:rPr lang="en-US" sz="6000" dirty="0">
                <a:solidFill>
                  <a:schemeClr val="tx1"/>
                </a:solidFill>
                <a:latin typeface="Arial" panose="020B0604020202020204" pitchFamily="34" charset="0"/>
                <a:cs typeface="Arial" panose="020B0604020202020204" pitchFamily="34" charset="0"/>
              </a:rPr>
              <a:t> </a:t>
            </a:r>
            <a:r>
              <a:rPr lang="en-US" sz="6000" dirty="0" err="1">
                <a:solidFill>
                  <a:schemeClr val="tx1"/>
                </a:solidFill>
                <a:latin typeface="Arial" panose="020B0604020202020204" pitchFamily="34" charset="0"/>
                <a:cs typeface="Arial" panose="020B0604020202020204" pitchFamily="34" charset="0"/>
              </a:rPr>
              <a:t>quê</a:t>
            </a:r>
            <a:r>
              <a:rPr lang="en-US" sz="6000" dirty="0">
                <a:solidFill>
                  <a:schemeClr val="tx1"/>
                </a:solidFill>
                <a:latin typeface="Arial" panose="020B0604020202020204" pitchFamily="34" charset="0"/>
                <a:cs typeface="Arial" panose="020B0604020202020204" pitchFamily="34" charset="0"/>
              </a:rPr>
              <a:t> </a:t>
            </a:r>
            <a:r>
              <a:rPr lang="en-US" sz="6000" dirty="0" err="1">
                <a:solidFill>
                  <a:schemeClr val="tx1"/>
                </a:solidFill>
                <a:latin typeface="Arial" panose="020B0604020202020204" pitchFamily="34" charset="0"/>
                <a:cs typeface="Arial" panose="020B0604020202020204" pitchFamily="34" charset="0"/>
              </a:rPr>
              <a:t>huwowng</a:t>
            </a:r>
            <a:r>
              <a:rPr lang="en-US" sz="6000" dirty="0">
                <a:solidFill>
                  <a:schemeClr val="tx1"/>
                </a:solidFill>
                <a:latin typeface="Arial" panose="020B0604020202020204" pitchFamily="34" charset="0"/>
                <a:cs typeface="Arial" panose="020B0604020202020204" pitchFamily="34" charset="0"/>
              </a:rPr>
              <a:t> </a:t>
            </a:r>
            <a:r>
              <a:rPr lang="en-US" sz="6000" dirty="0" err="1">
                <a:solidFill>
                  <a:schemeClr val="tx1"/>
                </a:solidFill>
                <a:latin typeface="Arial" panose="020B0604020202020204" pitchFamily="34" charset="0"/>
                <a:cs typeface="Arial" panose="020B0604020202020204" pitchFamily="34" charset="0"/>
              </a:rPr>
              <a:t>em</a:t>
            </a:r>
            <a:r>
              <a:rPr lang="en-US" sz="6000" dirty="0">
                <a:solidFill>
                  <a:schemeClr val="tx1"/>
                </a:solidFill>
                <a:latin typeface="Arial" panose="020B0604020202020204" pitchFamily="34" charset="0"/>
                <a:cs typeface="Arial" panose="020B0604020202020204" pitchFamily="34" charset="0"/>
              </a:rPr>
              <a:t>. </a:t>
            </a:r>
          </a:p>
        </p:txBody>
      </p:sp>
      <p:pic>
        <p:nvPicPr>
          <p:cNvPr id="20" name="Picture 19">
            <a:extLst>
              <a:ext uri="{FF2B5EF4-FFF2-40B4-BE49-F238E27FC236}">
                <a16:creationId xmlns:a16="http://schemas.microsoft.com/office/drawing/2014/main" id="{33A70A35-DB0E-4E84-82C5-7E1FF7302BBC}"/>
              </a:ext>
            </a:extLst>
          </p:cNvPr>
          <p:cNvPicPr>
            <a:picLocks noChangeAspect="1"/>
          </p:cNvPicPr>
          <p:nvPr/>
        </p:nvPicPr>
        <p:blipFill rotWithShape="1">
          <a:blip r:embed="rId8">
            <a:extLst>
              <a:ext uri="{28A0092B-C50C-407E-A947-70E740481C1C}">
                <a14:useLocalDpi xmlns:a14="http://schemas.microsoft.com/office/drawing/2010/main" val="0"/>
              </a:ext>
            </a:extLst>
          </a:blip>
          <a:srcRect l="5002" t="19928" r="5002" b="37779"/>
          <a:stretch/>
        </p:blipFill>
        <p:spPr>
          <a:xfrm>
            <a:off x="830526" y="3687403"/>
            <a:ext cx="16743716" cy="4426145"/>
          </a:xfrm>
          <a:prstGeom prst="rect">
            <a:avLst/>
          </a:prstGeom>
        </p:spPr>
      </p:pic>
      <p:sp>
        <p:nvSpPr>
          <p:cNvPr id="21" name="TextBox 20">
            <a:extLst>
              <a:ext uri="{FF2B5EF4-FFF2-40B4-BE49-F238E27FC236}">
                <a16:creationId xmlns:a16="http://schemas.microsoft.com/office/drawing/2014/main" id="{E9FD2C50-74FF-4485-82FB-6DCFE67C68A1}"/>
              </a:ext>
            </a:extLst>
          </p:cNvPr>
          <p:cNvSpPr txBox="1"/>
          <p:nvPr/>
        </p:nvSpPr>
        <p:spPr>
          <a:xfrm>
            <a:off x="1600200" y="3387410"/>
            <a:ext cx="6370655" cy="923330"/>
          </a:xfrm>
          <a:prstGeom prst="rect">
            <a:avLst/>
          </a:prstGeom>
          <a:noFill/>
        </p:spPr>
        <p:txBody>
          <a:bodyPr wrap="none" rtlCol="0">
            <a:spAutoFit/>
          </a:bodyPr>
          <a:lstStyle/>
          <a:p>
            <a:r>
              <a:rPr lang="en-US" sz="5400" b="1" dirty="0">
                <a:solidFill>
                  <a:srgbClr val="FF0000"/>
                </a:solidFill>
              </a:rPr>
              <a:t>* </a:t>
            </a:r>
            <a:r>
              <a:rPr lang="en-US" sz="5400" b="1" dirty="0" err="1">
                <a:solidFill>
                  <a:srgbClr val="FF0000"/>
                </a:solidFill>
              </a:rPr>
              <a:t>Các</a:t>
            </a:r>
            <a:r>
              <a:rPr lang="en-US" sz="5400" b="1" dirty="0">
                <a:solidFill>
                  <a:srgbClr val="FF0000"/>
                </a:solidFill>
              </a:rPr>
              <a:t> b</a:t>
            </a:r>
            <a:r>
              <a:rPr lang="vi-VN" sz="5400" b="1" dirty="0">
                <a:solidFill>
                  <a:srgbClr val="FF0000"/>
                </a:solidFill>
              </a:rPr>
              <a:t>ư</a:t>
            </a:r>
            <a:r>
              <a:rPr lang="en-US" sz="5400" b="1" dirty="0" err="1">
                <a:solidFill>
                  <a:srgbClr val="FF0000"/>
                </a:solidFill>
              </a:rPr>
              <a:t>ớc</a:t>
            </a:r>
            <a:r>
              <a:rPr lang="en-US" sz="5400" b="1" dirty="0">
                <a:solidFill>
                  <a:srgbClr val="FF0000"/>
                </a:solidFill>
              </a:rPr>
              <a:t> </a:t>
            </a:r>
            <a:r>
              <a:rPr lang="en-US" sz="5400" b="1" dirty="0" err="1">
                <a:solidFill>
                  <a:srgbClr val="FF0000"/>
                </a:solidFill>
              </a:rPr>
              <a:t>thực</a:t>
            </a:r>
            <a:r>
              <a:rPr lang="en-US" sz="5400" b="1" dirty="0">
                <a:solidFill>
                  <a:srgbClr val="FF0000"/>
                </a:solidFill>
              </a:rPr>
              <a:t> </a:t>
            </a:r>
            <a:r>
              <a:rPr lang="en-US" sz="5400" b="1" dirty="0" err="1">
                <a:solidFill>
                  <a:srgbClr val="FF0000"/>
                </a:solidFill>
              </a:rPr>
              <a:t>hiện</a:t>
            </a:r>
            <a:endParaRPr lang="en-US" sz="5400" b="1" dirty="0">
              <a:solidFill>
                <a:srgbClr val="FF0000"/>
              </a:solidFill>
            </a:endParaRPr>
          </a:p>
        </p:txBody>
      </p:sp>
    </p:spTree>
    <p:extLst>
      <p:ext uri="{BB962C8B-B14F-4D97-AF65-F5344CB8AC3E}">
        <p14:creationId xmlns:p14="http://schemas.microsoft.com/office/powerpoint/2010/main" val="3215203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900090" y="9097614"/>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17" name="TextBox 16">
            <a:extLst>
              <a:ext uri="{FF2B5EF4-FFF2-40B4-BE49-F238E27FC236}">
                <a16:creationId xmlns:a16="http://schemas.microsoft.com/office/drawing/2014/main" id="{461EB1F6-BB87-0874-CC08-73226F9EA373}"/>
              </a:ext>
            </a:extLst>
          </p:cNvPr>
          <p:cNvSpPr txBox="1"/>
          <p:nvPr/>
        </p:nvSpPr>
        <p:spPr>
          <a:xfrm>
            <a:off x="3581400" y="1026828"/>
            <a:ext cx="102870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CÂU HỎI CỦNG CỐ </a:t>
            </a:r>
          </a:p>
        </p:txBody>
      </p:sp>
      <p:sp>
        <p:nvSpPr>
          <p:cNvPr id="20" name="TextBox 19">
            <a:extLst>
              <a:ext uri="{FF2B5EF4-FFF2-40B4-BE49-F238E27FC236}">
                <a16:creationId xmlns:a16="http://schemas.microsoft.com/office/drawing/2014/main" id="{7AF50BC7-113E-F5C2-5177-329E9C66E695}"/>
              </a:ext>
            </a:extLst>
          </p:cNvPr>
          <p:cNvSpPr txBox="1"/>
          <p:nvPr/>
        </p:nvSpPr>
        <p:spPr>
          <a:xfrm>
            <a:off x="1605989" y="2188478"/>
            <a:ext cx="15140513" cy="707886"/>
          </a:xfrm>
          <a:prstGeom prst="rect">
            <a:avLst/>
          </a:prstGeom>
          <a:noFill/>
        </p:spPr>
        <p:txBody>
          <a:bodyPr wrap="square">
            <a:spAutoFit/>
          </a:bodyPr>
          <a:lstStyle/>
          <a:p>
            <a:pPr algn="ctr"/>
            <a:r>
              <a:rPr lang="en-US" sz="4000" b="1" i="1">
                <a:latin typeface="Arial" panose="020B0604020202020204" pitchFamily="34" charset="0"/>
                <a:cs typeface="Arial" panose="020B0604020202020204" pitchFamily="34" charset="0"/>
              </a:rPr>
              <a:t>Phát biểu nào sau đây </a:t>
            </a:r>
            <a:r>
              <a:rPr lang="en-US" sz="4000" b="1" i="1">
                <a:solidFill>
                  <a:srgbClr val="FF0000"/>
                </a:solidFill>
                <a:latin typeface="Arial" panose="020B0604020202020204" pitchFamily="34" charset="0"/>
                <a:cs typeface="Arial" panose="020B0604020202020204" pitchFamily="34" charset="0"/>
              </a:rPr>
              <a:t>không đúng </a:t>
            </a:r>
            <a:r>
              <a:rPr lang="en-US" sz="4000" b="1" i="1">
                <a:latin typeface="Arial" panose="020B0604020202020204" pitchFamily="34" charset="0"/>
                <a:cs typeface="Arial" panose="020B0604020202020204" pitchFamily="34" charset="0"/>
              </a:rPr>
              <a:t>về thao tác xóa văn bản?</a:t>
            </a:r>
          </a:p>
        </p:txBody>
      </p:sp>
      <p:sp>
        <p:nvSpPr>
          <p:cNvPr id="26" name="Rectangle: Rounded Corners 25">
            <a:extLst>
              <a:ext uri="{FF2B5EF4-FFF2-40B4-BE49-F238E27FC236}">
                <a16:creationId xmlns:a16="http://schemas.microsoft.com/office/drawing/2014/main" id="{FD4A17FD-3210-E138-D071-D6777D62FD66}"/>
              </a:ext>
            </a:extLst>
          </p:cNvPr>
          <p:cNvSpPr/>
          <p:nvPr/>
        </p:nvSpPr>
        <p:spPr>
          <a:xfrm>
            <a:off x="1368639" y="3432795"/>
            <a:ext cx="15615211" cy="11359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A. Chọn phần văn bản rồi nhấn phím</a:t>
            </a:r>
            <a:r>
              <a:rPr lang="en-US" sz="3600">
                <a:solidFill>
                  <a:schemeClr val="tx1"/>
                </a:solidFill>
              </a:rPr>
              <a:t> </a:t>
            </a:r>
            <a:r>
              <a:rPr lang="vi-VN" sz="3600">
                <a:solidFill>
                  <a:schemeClr val="tx1"/>
                </a:solidFill>
              </a:rPr>
              <a:t>   </a:t>
            </a:r>
            <a:r>
              <a:rPr lang="en-US" sz="3600">
                <a:solidFill>
                  <a:schemeClr val="tx1"/>
                </a:solidFill>
              </a:rPr>
              <a:t>     </a:t>
            </a:r>
            <a:r>
              <a:rPr lang="vi-VN" sz="3600">
                <a:solidFill>
                  <a:schemeClr val="tx1"/>
                </a:solidFill>
              </a:rPr>
              <a:t>sẽ xóa phần văn bản được chọn.</a:t>
            </a:r>
            <a:endParaRPr lang="en-US" sz="3600">
              <a:solidFill>
                <a:schemeClr val="tx1"/>
              </a:solidFill>
            </a:endParaRPr>
          </a:p>
        </p:txBody>
      </p:sp>
      <p:grpSp>
        <p:nvGrpSpPr>
          <p:cNvPr id="43" name="Group 42">
            <a:extLst>
              <a:ext uri="{FF2B5EF4-FFF2-40B4-BE49-F238E27FC236}">
                <a16:creationId xmlns:a16="http://schemas.microsoft.com/office/drawing/2014/main" id="{83682092-6342-9872-5D6F-7C5A0AB6A8A6}"/>
              </a:ext>
            </a:extLst>
          </p:cNvPr>
          <p:cNvGrpSpPr/>
          <p:nvPr/>
        </p:nvGrpSpPr>
        <p:grpSpPr>
          <a:xfrm>
            <a:off x="9059050" y="3638139"/>
            <a:ext cx="727526" cy="725240"/>
            <a:chOff x="9059050" y="3638139"/>
            <a:chExt cx="727526" cy="725240"/>
          </a:xfrm>
        </p:grpSpPr>
        <p:sp>
          <p:nvSpPr>
            <p:cNvPr id="24" name="Rectangle: Rounded Corners 23">
              <a:extLst>
                <a:ext uri="{FF2B5EF4-FFF2-40B4-BE49-F238E27FC236}">
                  <a16:creationId xmlns:a16="http://schemas.microsoft.com/office/drawing/2014/main" id="{465082B1-32D2-6F3B-CDCC-F08271DFD2ED}"/>
                </a:ext>
              </a:extLst>
            </p:cNvPr>
            <p:cNvSpPr/>
            <p:nvPr/>
          </p:nvSpPr>
          <p:spPr>
            <a:xfrm>
              <a:off x="9059050" y="3638139"/>
              <a:ext cx="727526" cy="725240"/>
            </a:xfrm>
            <a:prstGeom prst="roundRect">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D091A70-762B-0B07-9407-579E4097CBD5}"/>
                </a:ext>
              </a:extLst>
            </p:cNvPr>
            <p:cNvCxnSpPr>
              <a:cxnSpLocks/>
            </p:cNvCxnSpPr>
            <p:nvPr/>
          </p:nvCxnSpPr>
          <p:spPr>
            <a:xfrm>
              <a:off x="9439128" y="3751229"/>
              <a:ext cx="0" cy="508269"/>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Rectangle: Rounded Corners 28">
            <a:extLst>
              <a:ext uri="{FF2B5EF4-FFF2-40B4-BE49-F238E27FC236}">
                <a16:creationId xmlns:a16="http://schemas.microsoft.com/office/drawing/2014/main" id="{D7606766-001E-8416-BB69-F1F0FFC127E6}"/>
              </a:ext>
            </a:extLst>
          </p:cNvPr>
          <p:cNvSpPr/>
          <p:nvPr/>
        </p:nvSpPr>
        <p:spPr>
          <a:xfrm>
            <a:off x="1336393" y="4841674"/>
            <a:ext cx="15615211" cy="11359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B. Nhấn phím </a:t>
            </a:r>
            <a:r>
              <a:rPr lang="vi-VN" sz="3600" b="1">
                <a:solidFill>
                  <a:schemeClr val="tx1"/>
                </a:solidFill>
              </a:rPr>
              <a:t>Delete</a:t>
            </a:r>
            <a:r>
              <a:rPr lang="vi-VN" sz="3600">
                <a:solidFill>
                  <a:schemeClr val="tx1"/>
                </a:solidFill>
              </a:rPr>
              <a:t> sẽ xóa kí tự bên phải cho con trỏ soạn thảo.</a:t>
            </a:r>
            <a:endParaRPr lang="en-US" sz="3600">
              <a:solidFill>
                <a:schemeClr val="tx1"/>
              </a:solidFill>
            </a:endParaRPr>
          </a:p>
        </p:txBody>
      </p:sp>
      <p:sp>
        <p:nvSpPr>
          <p:cNvPr id="34" name="Rectangle: Rounded Corners 33">
            <a:extLst>
              <a:ext uri="{FF2B5EF4-FFF2-40B4-BE49-F238E27FC236}">
                <a16:creationId xmlns:a16="http://schemas.microsoft.com/office/drawing/2014/main" id="{E2C60DAC-7B4E-3C0E-0FD4-DE669E92F681}"/>
              </a:ext>
            </a:extLst>
          </p:cNvPr>
          <p:cNvSpPr/>
          <p:nvPr/>
        </p:nvSpPr>
        <p:spPr>
          <a:xfrm>
            <a:off x="1332981" y="6162082"/>
            <a:ext cx="15615211" cy="11359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C. Nhấn phím </a:t>
            </a:r>
            <a:r>
              <a:rPr lang="vi-VN" sz="3600" b="1">
                <a:solidFill>
                  <a:schemeClr val="tx1"/>
                </a:solidFill>
              </a:rPr>
              <a:t>Backspace</a:t>
            </a:r>
            <a:r>
              <a:rPr lang="vi-VN" sz="3600">
                <a:solidFill>
                  <a:schemeClr val="tx1"/>
                </a:solidFill>
              </a:rPr>
              <a:t> sẽ xóa kí tự bên trái con trỏ soạn thảo.</a:t>
            </a:r>
            <a:endParaRPr lang="en-US" sz="3600">
              <a:solidFill>
                <a:schemeClr val="tx1"/>
              </a:solidFill>
            </a:endParaRPr>
          </a:p>
        </p:txBody>
      </p:sp>
      <p:sp>
        <p:nvSpPr>
          <p:cNvPr id="39" name="Rectangle: Rounded Corners 38">
            <a:extLst>
              <a:ext uri="{FF2B5EF4-FFF2-40B4-BE49-F238E27FC236}">
                <a16:creationId xmlns:a16="http://schemas.microsoft.com/office/drawing/2014/main" id="{61B6F56C-843D-7C31-C3DD-9C1FF6F8427F}"/>
              </a:ext>
            </a:extLst>
          </p:cNvPr>
          <p:cNvSpPr/>
          <p:nvPr/>
        </p:nvSpPr>
        <p:spPr>
          <a:xfrm>
            <a:off x="1300735" y="7570960"/>
            <a:ext cx="15615211" cy="152665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D. Chọn phần văn bản rồi nhấn phím </a:t>
            </a:r>
            <a:r>
              <a:rPr lang="vi-VN" sz="3600" b="1">
                <a:solidFill>
                  <a:schemeClr val="tx1"/>
                </a:solidFill>
              </a:rPr>
              <a:t>Delete</a:t>
            </a:r>
            <a:r>
              <a:rPr lang="vi-VN" sz="3600">
                <a:solidFill>
                  <a:schemeClr val="tx1"/>
                </a:solidFill>
              </a:rPr>
              <a:t> hoặc </a:t>
            </a:r>
            <a:r>
              <a:rPr lang="vi-VN" sz="3600" b="1">
                <a:solidFill>
                  <a:schemeClr val="tx1"/>
                </a:solidFill>
              </a:rPr>
              <a:t>Backspace</a:t>
            </a:r>
            <a:r>
              <a:rPr lang="vi-VN" sz="3600">
                <a:solidFill>
                  <a:schemeClr val="tx1"/>
                </a:solidFill>
              </a:rPr>
              <a:t> để xóa phần văn bản được chọn.</a:t>
            </a:r>
            <a:endParaRPr lang="en-US" sz="3600">
              <a:solidFill>
                <a:schemeClr val="tx1"/>
              </a:solidFill>
            </a:endParaRPr>
          </a:p>
        </p:txBody>
      </p:sp>
    </p:spTree>
    <p:extLst>
      <p:ext uri="{BB962C8B-B14F-4D97-AF65-F5344CB8AC3E}">
        <p14:creationId xmlns:p14="http://schemas.microsoft.com/office/powerpoint/2010/main" val="7182215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par>
                                <p:cTn id="25" presetID="14" presetClass="entr" presetSubtype="1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26"/>
                                        </p:tgtEl>
                                      </p:cBhvr>
                                    </p:animEffect>
                                    <p:animScale>
                                      <p:cBhvr>
                                        <p:cTn id="32" dur="250" autoRev="1" fill="hold"/>
                                        <p:tgtEl>
                                          <p:spTgt spid="26"/>
                                        </p:tgtEl>
                                      </p:cBhvr>
                                      <p:by x="105000" y="105000"/>
                                    </p:animScale>
                                  </p:childTnLst>
                                </p:cTn>
                              </p:par>
                              <p:par>
                                <p:cTn id="33" presetID="1" presetClass="emph" presetSubtype="2" fill="hold" nodeType="withEffect">
                                  <p:stCondLst>
                                    <p:cond delay="0"/>
                                  </p:stCondLst>
                                  <p:childTnLst>
                                    <p:animClr clrSpc="rgb" dir="cw">
                                      <p:cBhvr>
                                        <p:cTn id="34" dur="750" fill="hold"/>
                                        <p:tgtEl>
                                          <p:spTgt spid="26"/>
                                        </p:tgtEl>
                                        <p:attrNameLst>
                                          <p:attrName>fillcolor</p:attrName>
                                        </p:attrNameLst>
                                      </p:cBhvr>
                                      <p:to>
                                        <a:srgbClr val="92D050"/>
                                      </p:to>
                                    </p:animClr>
                                    <p:set>
                                      <p:cBhvr>
                                        <p:cTn id="35" dur="750" fill="hold"/>
                                        <p:tgtEl>
                                          <p:spTgt spid="26"/>
                                        </p:tgtEl>
                                        <p:attrNameLst>
                                          <p:attrName>fill.type</p:attrName>
                                        </p:attrNameLst>
                                      </p:cBhvr>
                                      <p:to>
                                        <p:strVal val="solid"/>
                                      </p:to>
                                    </p:set>
                                    <p:set>
                                      <p:cBhvr>
                                        <p:cTn id="36" dur="75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6" grpId="0" animBg="1"/>
      <p:bldP spid="26" grpId="1" animBg="1"/>
      <p:bldP spid="29" grpId="0" animBg="1"/>
      <p:bldP spid="34"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26180" y="1028700"/>
            <a:ext cx="10638731" cy="78024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433386" y="6980056"/>
            <a:ext cx="9414765" cy="349523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3089" y="1028700"/>
            <a:ext cx="10638731" cy="7802450"/>
          </a:xfrm>
          <a:prstGeom prst="rect">
            <a:avLst/>
          </a:prstGeom>
        </p:spPr>
      </p:pic>
      <p:sp>
        <p:nvSpPr>
          <p:cNvPr id="5" name="TextBox 5"/>
          <p:cNvSpPr txBox="1"/>
          <p:nvPr/>
        </p:nvSpPr>
        <p:spPr>
          <a:xfrm>
            <a:off x="2820881" y="3881606"/>
            <a:ext cx="12864333" cy="1747273"/>
          </a:xfrm>
          <a:prstGeom prst="rect">
            <a:avLst/>
          </a:prstGeom>
        </p:spPr>
        <p:txBody>
          <a:bodyPr wrap="square" lIns="0" tIns="0" rIns="0" bIns="0" rtlCol="0" anchor="t">
            <a:spAutoFit/>
          </a:bodyPr>
          <a:lstStyle/>
          <a:p>
            <a:pPr algn="just">
              <a:lnSpc>
                <a:spcPct val="150000"/>
              </a:lnSpc>
            </a:pPr>
            <a:r>
              <a:rPr lang="vi-VN" sz="4000">
                <a:solidFill>
                  <a:srgbClr val="000000"/>
                </a:solidFill>
              </a:rPr>
              <a:t>Em có thể xóa từng kí tự hoặc một phần văn bản bằng cách sử dụng phím Delete hoặc phím Backspace.</a:t>
            </a:r>
            <a:endParaRPr lang="en-US" sz="4000">
              <a:solidFill>
                <a:srgbClr val="000000"/>
              </a:solidFill>
            </a:endParaRPr>
          </a:p>
        </p:txBody>
      </p:sp>
      <p:grpSp>
        <p:nvGrpSpPr>
          <p:cNvPr id="15" name="Group 14">
            <a:extLst>
              <a:ext uri="{FF2B5EF4-FFF2-40B4-BE49-F238E27FC236}">
                <a16:creationId xmlns:a16="http://schemas.microsoft.com/office/drawing/2014/main" id="{89676062-D99D-1CCC-29F3-EF8F0FE22A04}"/>
              </a:ext>
            </a:extLst>
          </p:cNvPr>
          <p:cNvGrpSpPr/>
          <p:nvPr/>
        </p:nvGrpSpPr>
        <p:grpSpPr>
          <a:xfrm>
            <a:off x="4337427" y="2403386"/>
            <a:ext cx="9613145" cy="1050373"/>
            <a:chOff x="3834012" y="1772796"/>
            <a:chExt cx="9613145" cy="1050373"/>
          </a:xfrm>
        </p:grpSpPr>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14800" y="1772796"/>
              <a:ext cx="9051571" cy="1050373"/>
            </a:xfrm>
            <a:prstGeom prst="rect">
              <a:avLst/>
            </a:prstGeom>
          </p:spPr>
        </p:pic>
        <p:sp>
          <p:nvSpPr>
            <p:cNvPr id="8" name="TextBox 8"/>
            <p:cNvSpPr txBox="1"/>
            <p:nvPr/>
          </p:nvSpPr>
          <p:spPr>
            <a:xfrm>
              <a:off x="3834012" y="2073880"/>
              <a:ext cx="9613145" cy="561909"/>
            </a:xfrm>
            <a:prstGeom prst="rect">
              <a:avLst/>
            </a:prstGeom>
          </p:spPr>
          <p:txBody>
            <a:bodyPr lIns="0" tIns="0" rIns="0" bIns="0" rtlCol="0" anchor="t">
              <a:spAutoFit/>
            </a:bodyPr>
            <a:lstStyle/>
            <a:p>
              <a:pPr algn="ctr">
                <a:lnSpc>
                  <a:spcPts val="4439"/>
                </a:lnSpc>
              </a:pPr>
              <a:r>
                <a:rPr lang="en-US" sz="4500" b="1">
                  <a:solidFill>
                    <a:srgbClr val="C00000"/>
                  </a:solidFill>
                  <a:latin typeface="Arial" panose="020B0604020202020204" pitchFamily="34" charset="0"/>
                  <a:cs typeface="Arial" panose="020B0604020202020204" pitchFamily="34" charset="0"/>
                </a:rPr>
                <a:t>HỘP KIẾN THỨC </a:t>
              </a:r>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26049" y="2324322"/>
            <a:ext cx="4153690" cy="190314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11263" y="2873705"/>
            <a:ext cx="3683801" cy="168785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96739" y="-557553"/>
            <a:ext cx="3129440" cy="143385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905528" y="361048"/>
            <a:ext cx="2819856" cy="129200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84320" y="7281098"/>
            <a:ext cx="7592243" cy="3245684"/>
          </a:xfrm>
          <a:prstGeom prst="rect">
            <a:avLst/>
          </a:prstGeom>
        </p:spPr>
      </p:pic>
      <p:pic>
        <p:nvPicPr>
          <p:cNvPr id="14" name="Picture 14"/>
          <p:cNvPicPr>
            <a:picLocks noChangeAspect="1"/>
          </p:cNvPicPr>
          <p:nvPr/>
        </p:nvPicPr>
        <p:blipFill>
          <a:blip r:embed="rId12"/>
          <a:srcRect/>
          <a:stretch>
            <a:fillRect/>
          </a:stretch>
        </p:blipFill>
        <p:spPr>
          <a:xfrm>
            <a:off x="143816" y="6232917"/>
            <a:ext cx="3558546" cy="3750773"/>
          </a:xfrm>
          <a:prstGeom prst="rect">
            <a:avLst/>
          </a:prstGeom>
        </p:spPr>
      </p:pic>
    </p:spTree>
    <p:extLst>
      <p:ext uri="{BB962C8B-B14F-4D97-AF65-F5344CB8AC3E}">
        <p14:creationId xmlns:p14="http://schemas.microsoft.com/office/powerpoint/2010/main" val="20404242"/>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70B375-CA2A-4D9C-A697-ADA082C8E7C1}"/>
              </a:ext>
            </a:extLst>
          </p:cNvPr>
          <p:cNvSpPr txBox="1"/>
          <p:nvPr/>
        </p:nvSpPr>
        <p:spPr>
          <a:xfrm>
            <a:off x="2209800" y="870192"/>
            <a:ext cx="14256326"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 QUIZIZZ</a:t>
            </a:r>
          </a:p>
        </p:txBody>
      </p:sp>
    </p:spTree>
    <p:extLst>
      <p:ext uri="{BB962C8B-B14F-4D97-AF65-F5344CB8AC3E}">
        <p14:creationId xmlns:p14="http://schemas.microsoft.com/office/powerpoint/2010/main" val="24948257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433386" y="6980056"/>
            <a:ext cx="9414765" cy="3495231"/>
          </a:xfrm>
          <a:prstGeom prst="rect">
            <a:avLst/>
          </a:prstGeom>
        </p:spPr>
      </p:pic>
      <p:sp>
        <p:nvSpPr>
          <p:cNvPr id="5" name="TextBox 5"/>
          <p:cNvSpPr txBox="1"/>
          <p:nvPr/>
        </p:nvSpPr>
        <p:spPr>
          <a:xfrm>
            <a:off x="2527641" y="796163"/>
            <a:ext cx="13232719" cy="1377428"/>
          </a:xfrm>
          <a:prstGeom prst="rect">
            <a:avLst/>
          </a:prstGeom>
        </p:spPr>
        <p:txBody>
          <a:bodyPr lIns="0" tIns="0" rIns="0" bIns="0" rtlCol="0" anchor="t">
            <a:spAutoFit/>
          </a:bodyPr>
          <a:lstStyle/>
          <a:p>
            <a:pPr algn="ctr">
              <a:lnSpc>
                <a:spcPts val="12496"/>
              </a:lnSpc>
            </a:pPr>
            <a:r>
              <a:rPr lang="en-US" sz="6000" b="1">
                <a:solidFill>
                  <a:srgbClr val="000000"/>
                </a:solidFill>
                <a:latin typeface="Arial" panose="020B0604020202020204" pitchFamily="34" charset="0"/>
                <a:cs typeface="Arial" panose="020B0604020202020204" pitchFamily="34" charset="0"/>
              </a:rPr>
              <a:t>HƯỚNG DẪN VỀ NHÀ </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05000" y="1222018"/>
            <a:ext cx="4153690" cy="190314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64350" y="936002"/>
            <a:ext cx="3683801" cy="168785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596739" y="-557553"/>
            <a:ext cx="3129440" cy="143385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009602" y="38264"/>
            <a:ext cx="2819856" cy="129200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4320" y="7281098"/>
            <a:ext cx="7592243" cy="3245684"/>
          </a:xfrm>
          <a:prstGeom prst="rect">
            <a:avLst/>
          </a:prstGeom>
        </p:spPr>
      </p:pic>
      <p:grpSp>
        <p:nvGrpSpPr>
          <p:cNvPr id="19" name="Group 18">
            <a:extLst>
              <a:ext uri="{FF2B5EF4-FFF2-40B4-BE49-F238E27FC236}">
                <a16:creationId xmlns:a16="http://schemas.microsoft.com/office/drawing/2014/main" id="{A71706CB-0BED-D123-8C93-6DF0220C4433}"/>
              </a:ext>
            </a:extLst>
          </p:cNvPr>
          <p:cNvGrpSpPr/>
          <p:nvPr/>
        </p:nvGrpSpPr>
        <p:grpSpPr>
          <a:xfrm>
            <a:off x="762000" y="2882391"/>
            <a:ext cx="7982911" cy="5668850"/>
            <a:chOff x="762000" y="2882391"/>
            <a:chExt cx="7982911" cy="5668850"/>
          </a:xfrm>
        </p:grpSpPr>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000" y="2882391"/>
              <a:ext cx="7982911" cy="5668850"/>
            </a:xfrm>
            <a:prstGeom prst="rect">
              <a:avLst/>
            </a:prstGeom>
          </p:spPr>
        </p:pic>
        <p:sp>
          <p:nvSpPr>
            <p:cNvPr id="16" name="TextBox 15">
              <a:extLst>
                <a:ext uri="{FF2B5EF4-FFF2-40B4-BE49-F238E27FC236}">
                  <a16:creationId xmlns:a16="http://schemas.microsoft.com/office/drawing/2014/main" id="{B31945C6-D98A-A249-24AD-6DD424A32D0A}"/>
                </a:ext>
              </a:extLst>
            </p:cNvPr>
            <p:cNvSpPr txBox="1"/>
            <p:nvPr/>
          </p:nvSpPr>
          <p:spPr>
            <a:xfrm>
              <a:off x="1302135" y="3609515"/>
              <a:ext cx="6902640" cy="36715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hôm</a:t>
              </a:r>
              <a:r>
                <a:rPr lang="en-US" sz="4000" dirty="0">
                  <a:latin typeface="Arial" panose="020B0604020202020204" pitchFamily="34" charset="0"/>
                  <a:cs typeface="Arial" panose="020B0604020202020204" pitchFamily="34" charset="0"/>
                </a:rPr>
                <a:t> nay</a:t>
              </a:r>
            </a:p>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CF0F07C4-7DBD-0D54-6297-81428F51755B}"/>
              </a:ext>
            </a:extLst>
          </p:cNvPr>
          <p:cNvGrpSpPr/>
          <p:nvPr/>
        </p:nvGrpSpPr>
        <p:grpSpPr>
          <a:xfrm>
            <a:off x="9678918" y="2882391"/>
            <a:ext cx="7982911" cy="5668850"/>
            <a:chOff x="9678918" y="2882391"/>
            <a:chExt cx="7982911" cy="5668850"/>
          </a:xfrm>
        </p:grpSpPr>
        <p:pic>
          <p:nvPicPr>
            <p:cNvPr id="15" name="Picture 4">
              <a:extLst>
                <a:ext uri="{FF2B5EF4-FFF2-40B4-BE49-F238E27FC236}">
                  <a16:creationId xmlns:a16="http://schemas.microsoft.com/office/drawing/2014/main" id="{58AC4598-E10E-DBDD-BA9C-25B47BC927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78918" y="2882391"/>
              <a:ext cx="7982911" cy="5668850"/>
            </a:xfrm>
            <a:prstGeom prst="rect">
              <a:avLst/>
            </a:prstGeom>
          </p:spPr>
        </p:pic>
        <p:sp>
          <p:nvSpPr>
            <p:cNvPr id="17" name="TextBox 16">
              <a:extLst>
                <a:ext uri="{FF2B5EF4-FFF2-40B4-BE49-F238E27FC236}">
                  <a16:creationId xmlns:a16="http://schemas.microsoft.com/office/drawing/2014/main" id="{6995698A-9946-69A7-A5AE-4938A0903542}"/>
                </a:ext>
              </a:extLst>
            </p:cNvPr>
            <p:cNvSpPr txBox="1"/>
            <p:nvPr/>
          </p:nvSpPr>
          <p:spPr>
            <a:xfrm>
              <a:off x="10395286" y="4532844"/>
              <a:ext cx="690264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Đọc và chuẩn bị trước</a:t>
              </a:r>
              <a:r>
                <a:rPr lang="vi-VN" sz="4000" b="1" i="1">
                  <a:latin typeface="Arial" panose="020B0604020202020204" pitchFamily="34" charset="0"/>
                  <a:cs typeface="Arial" panose="020B0604020202020204" pitchFamily="34" charset="0"/>
                </a:rPr>
                <a:t> </a:t>
              </a:r>
              <a:endParaRPr lang="en-US" sz="4000" b="1" i="1">
                <a:latin typeface="Arial" panose="020B0604020202020204" pitchFamily="34" charset="0"/>
                <a:cs typeface="Arial" panose="020B0604020202020204" pitchFamily="34" charset="0"/>
              </a:endParaRPr>
            </a:p>
            <a:p>
              <a:pPr algn="just">
                <a:lnSpc>
                  <a:spcPct val="150000"/>
                </a:lnSpc>
              </a:pPr>
              <a:r>
                <a:rPr lang="vi-VN" sz="4000" b="1" i="1">
                  <a:latin typeface="Arial" panose="020B0604020202020204" pitchFamily="34" charset="0"/>
                  <a:cs typeface="Arial" panose="020B0604020202020204" pitchFamily="34" charset="0"/>
                </a:rPr>
                <a:t>Bài 11: Chỉnh sửa văn bản</a:t>
              </a:r>
              <a:endParaRPr lang="en-US" sz="4000" b="1"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10828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65796" y="8435534"/>
            <a:ext cx="5037995" cy="236785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92359" y="7713208"/>
            <a:ext cx="3871529" cy="30901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60693" y="7059792"/>
            <a:ext cx="10031125" cy="37240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89225" y="2228711"/>
            <a:ext cx="2815449" cy="128998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37164" y="2454605"/>
            <a:ext cx="2644272" cy="121155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523674" y="-426801"/>
            <a:ext cx="3129440" cy="143385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905528" y="361048"/>
            <a:ext cx="2819856" cy="1292007"/>
          </a:xfrm>
          <a:prstGeom prst="rect">
            <a:avLst/>
          </a:prstGeom>
        </p:spPr>
      </p:pic>
      <p:sp>
        <p:nvSpPr>
          <p:cNvPr id="11" name="TextBox 11"/>
          <p:cNvSpPr txBox="1"/>
          <p:nvPr/>
        </p:nvSpPr>
        <p:spPr>
          <a:xfrm>
            <a:off x="1477776" y="3060384"/>
            <a:ext cx="15332448" cy="3118674"/>
          </a:xfrm>
          <a:prstGeom prst="rect">
            <a:avLst/>
          </a:prstGeom>
        </p:spPr>
        <p:txBody>
          <a:bodyPr wrap="square" lIns="0" tIns="0" rIns="0" bIns="0" rtlCol="0" anchor="t">
            <a:spAutoFit/>
          </a:bodyPr>
          <a:lstStyle/>
          <a:p>
            <a:pPr algn="ctr">
              <a:lnSpc>
                <a:spcPct val="150000"/>
              </a:lnSpc>
            </a:pPr>
            <a:r>
              <a:rPr lang="en-US" sz="7200" b="1" dirty="0">
                <a:solidFill>
                  <a:srgbClr val="000000"/>
                </a:solidFill>
                <a:latin typeface="Arial" panose="020B0604020202020204" pitchFamily="34" charset="0"/>
                <a:cs typeface="Arial" panose="020B0604020202020204" pitchFamily="34" charset="0"/>
              </a:rPr>
              <a:t>CẢM </a:t>
            </a:r>
            <a:r>
              <a:rPr lang="en-US" sz="7200" b="1">
                <a:solidFill>
                  <a:srgbClr val="000000"/>
                </a:solidFill>
                <a:latin typeface="Arial" panose="020B0604020202020204" pitchFamily="34" charset="0"/>
                <a:cs typeface="Arial" panose="020B0604020202020204" pitchFamily="34" charset="0"/>
              </a:rPr>
              <a:t>ƠN CÁC THẦY CÔ</a:t>
            </a:r>
          </a:p>
          <a:p>
            <a:pPr algn="ctr">
              <a:lnSpc>
                <a:spcPct val="150000"/>
              </a:lnSpc>
            </a:pPr>
            <a:r>
              <a:rPr lang="en-US" sz="7200" b="1">
                <a:solidFill>
                  <a:srgbClr val="000000"/>
                </a:solidFill>
                <a:latin typeface="Arial" panose="020B0604020202020204" pitchFamily="34" charset="0"/>
                <a:cs typeface="Arial" panose="020B0604020202020204" pitchFamily="34" charset="0"/>
              </a:rPr>
              <a:t> VỀ DỰ GIỜ THĂM LỚP </a:t>
            </a:r>
            <a:r>
              <a:rPr lang="en-US" sz="7200" b="1"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89104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2008583"/>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1. </a:t>
            </a:r>
            <a:r>
              <a:rPr lang="vi-VN" sz="4800" noProof="1">
                <a:solidFill>
                  <a:prstClr val="black"/>
                </a:solidFill>
                <a:latin typeface="Arial" panose="020B0604020202020204" pitchFamily="34" charset="0"/>
                <a:cs typeface="Arial" panose="020B0604020202020204" pitchFamily="34" charset="0"/>
              </a:rPr>
              <a:t>Biểu tượng nào là biểu tượng của phần mềm soạn thảo văn bản?</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91061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B. </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545836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A. </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545836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C. </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91061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noProof="1">
                <a:solidFill>
                  <a:prstClr val="black"/>
                </a:solidFill>
                <a:latin typeface="Arial" panose="020B0604020202020204" pitchFamily="34" charset="0"/>
                <a:cs typeface="Arial" panose="020B0604020202020204" pitchFamily="34" charset="0"/>
              </a:rPr>
              <a:t>D. </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835127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865340"/>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8340104"/>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865340"/>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9" name="TextBox 8">
            <a:extLst>
              <a:ext uri="{FF2B5EF4-FFF2-40B4-BE49-F238E27FC236}">
                <a16:creationId xmlns:a16="http://schemas.microsoft.com/office/drawing/2014/main" id="{2696F078-0656-E0B7-CECE-C1656E2A7B1E}"/>
              </a:ext>
            </a:extLst>
          </p:cNvPr>
          <p:cNvSpPr txBox="1"/>
          <p:nvPr/>
        </p:nvSpPr>
        <p:spPr>
          <a:xfrm>
            <a:off x="2209800" y="627296"/>
            <a:ext cx="14256326"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 QUIZIZZ</a:t>
            </a:r>
          </a:p>
        </p:txBody>
      </p:sp>
      <p:pic>
        <p:nvPicPr>
          <p:cNvPr id="15" name="Picture 14">
            <a:extLst>
              <a:ext uri="{FF2B5EF4-FFF2-40B4-BE49-F238E27FC236}">
                <a16:creationId xmlns:a16="http://schemas.microsoft.com/office/drawing/2014/main" id="{F8BCC04F-E726-0F83-A04A-EA0E07FB5906}"/>
              </a:ext>
            </a:extLst>
          </p:cNvPr>
          <p:cNvPicPr>
            <a:picLocks noChangeAspect="1"/>
          </p:cNvPicPr>
          <p:nvPr/>
        </p:nvPicPr>
        <p:blipFill rotWithShape="1">
          <a:blip r:embed="rId11">
            <a:extLst>
              <a:ext uri="{28A0092B-C50C-407E-A947-70E740481C1C}">
                <a14:useLocalDpi xmlns:a14="http://schemas.microsoft.com/office/drawing/2010/main" val="0"/>
              </a:ext>
            </a:extLst>
          </a:blip>
          <a:srcRect l="3972" t="17362" r="86942" b="12879"/>
          <a:stretch/>
        </p:blipFill>
        <p:spPr>
          <a:xfrm>
            <a:off x="4402336" y="5723336"/>
            <a:ext cx="1620068" cy="1465106"/>
          </a:xfrm>
          <a:prstGeom prst="rect">
            <a:avLst/>
          </a:prstGeom>
        </p:spPr>
      </p:pic>
      <p:pic>
        <p:nvPicPr>
          <p:cNvPr id="16" name="Picture 15">
            <a:extLst>
              <a:ext uri="{FF2B5EF4-FFF2-40B4-BE49-F238E27FC236}">
                <a16:creationId xmlns:a16="http://schemas.microsoft.com/office/drawing/2014/main" id="{F5C660AB-C494-5B03-89C7-0FF1C71D0ABF}"/>
              </a:ext>
            </a:extLst>
          </p:cNvPr>
          <p:cNvPicPr>
            <a:picLocks noChangeAspect="1"/>
          </p:cNvPicPr>
          <p:nvPr/>
        </p:nvPicPr>
        <p:blipFill rotWithShape="1">
          <a:blip r:embed="rId11">
            <a:extLst>
              <a:ext uri="{28A0092B-C50C-407E-A947-70E740481C1C}">
                <a14:useLocalDpi xmlns:a14="http://schemas.microsoft.com/office/drawing/2010/main" val="0"/>
              </a:ext>
            </a:extLst>
          </a:blip>
          <a:srcRect l="30865" t="20191" r="60049" b="10051"/>
          <a:stretch/>
        </p:blipFill>
        <p:spPr>
          <a:xfrm>
            <a:off x="4357996" y="8334985"/>
            <a:ext cx="1620068" cy="1465106"/>
          </a:xfrm>
          <a:prstGeom prst="rect">
            <a:avLst/>
          </a:prstGeom>
        </p:spPr>
      </p:pic>
      <p:pic>
        <p:nvPicPr>
          <p:cNvPr id="17" name="Picture 16">
            <a:extLst>
              <a:ext uri="{FF2B5EF4-FFF2-40B4-BE49-F238E27FC236}">
                <a16:creationId xmlns:a16="http://schemas.microsoft.com/office/drawing/2014/main" id="{2E3546E9-77C1-3D02-2081-9CCB6128AEAF}"/>
              </a:ext>
            </a:extLst>
          </p:cNvPr>
          <p:cNvPicPr>
            <a:picLocks noChangeAspect="1"/>
          </p:cNvPicPr>
          <p:nvPr/>
        </p:nvPicPr>
        <p:blipFill rotWithShape="1">
          <a:blip r:embed="rId11">
            <a:extLst>
              <a:ext uri="{28A0092B-C50C-407E-A947-70E740481C1C}">
                <a14:useLocalDpi xmlns:a14="http://schemas.microsoft.com/office/drawing/2010/main" val="0"/>
              </a:ext>
            </a:extLst>
          </a:blip>
          <a:srcRect l="58413" t="21716" r="32501" b="8525"/>
          <a:stretch/>
        </p:blipFill>
        <p:spPr>
          <a:xfrm>
            <a:off x="12019360" y="5723336"/>
            <a:ext cx="1620068" cy="1465106"/>
          </a:xfrm>
          <a:prstGeom prst="rect">
            <a:avLst/>
          </a:prstGeom>
        </p:spPr>
      </p:pic>
      <p:pic>
        <p:nvPicPr>
          <p:cNvPr id="18" name="Picture 17">
            <a:extLst>
              <a:ext uri="{FF2B5EF4-FFF2-40B4-BE49-F238E27FC236}">
                <a16:creationId xmlns:a16="http://schemas.microsoft.com/office/drawing/2014/main" id="{7991806F-E300-4BD1-F22A-F1A960373FFB}"/>
              </a:ext>
            </a:extLst>
          </p:cNvPr>
          <p:cNvPicPr>
            <a:picLocks noChangeAspect="1"/>
          </p:cNvPicPr>
          <p:nvPr/>
        </p:nvPicPr>
        <p:blipFill rotWithShape="1">
          <a:blip r:embed="rId11">
            <a:extLst>
              <a:ext uri="{28A0092B-C50C-407E-A947-70E740481C1C}">
                <a14:useLocalDpi xmlns:a14="http://schemas.microsoft.com/office/drawing/2010/main" val="0"/>
              </a:ext>
            </a:extLst>
          </a:blip>
          <a:srcRect l="85598" t="13712" r="5316" b="16529"/>
          <a:stretch/>
        </p:blipFill>
        <p:spPr>
          <a:xfrm>
            <a:off x="12019360" y="8175586"/>
            <a:ext cx="1620068" cy="1465106"/>
          </a:xfrm>
          <a:prstGeom prst="rect">
            <a:avLst/>
          </a:prstGeom>
        </p:spPr>
      </p:pic>
    </p:spTree>
    <p:extLst>
      <p:ext uri="{BB962C8B-B14F-4D97-AF65-F5344CB8AC3E}">
        <p14:creationId xmlns:p14="http://schemas.microsoft.com/office/powerpoint/2010/main" val="3888797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5"/>
                                        </p:tgtEl>
                                        <p:attrNameLst>
                                          <p:attrName>fillcolor</p:attrName>
                                        </p:attrNameLst>
                                      </p:cBhvr>
                                      <p:to>
                                        <a:srgbClr val="92D050"/>
                                      </p:to>
                                    </p:animClr>
                                    <p:set>
                                      <p:cBhvr>
                                        <p:cTn id="39" dur="500" fill="hold"/>
                                        <p:tgtEl>
                                          <p:spTgt spid="5"/>
                                        </p:tgtEl>
                                        <p:attrNameLst>
                                          <p:attrName>fill.type</p:attrName>
                                        </p:attrNameLst>
                                      </p:cBhvr>
                                      <p:to>
                                        <p:strVal val="solid"/>
                                      </p:to>
                                    </p:set>
                                    <p:set>
                                      <p:cBhvr>
                                        <p:cTn id="40" dur="500" fill="hold"/>
                                        <p:tgtEl>
                                          <p:spTgt spid="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835" fill="hold"/>
                                        <p:tgtEl>
                                          <p:spTgt spid="3"/>
                                        </p:tgtEl>
                                      </p:cBhvr>
                                    </p:cmd>
                                  </p:childTnLst>
                                </p:cTn>
                              </p:par>
                              <p:par>
                                <p:cTn id="43" presetID="1" presetClass="entr" presetSubtype="0" fill="hold" nodeType="withEffect">
                                  <p:stCondLst>
                                    <p:cond delay="0"/>
                                  </p:stCondLst>
                                  <p:childTnLst>
                                    <p:set>
                                      <p:cBhvr>
                                        <p:cTn id="44" dur="1" fill="hold">
                                          <p:stCondLst>
                                            <p:cond delay="9"/>
                                          </p:stCondLst>
                                        </p:cTn>
                                        <p:tgtEl>
                                          <p:spTgt spid="10"/>
                                        </p:tgtEl>
                                        <p:attrNameLst>
                                          <p:attrName>style.visibility</p:attrName>
                                        </p:attrNameLst>
                                      </p:cBhvr>
                                      <p:to>
                                        <p:strVal val="visible"/>
                                      </p:to>
                                    </p:set>
                                  </p:childTnLst>
                                </p:cTn>
                              </p:par>
                              <p:par>
                                <p:cTn id="45" presetID="26" presetClass="emph" presetSubtype="0" repeatCount="2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6"/>
                                        </p:tgtEl>
                                        <p:attrNameLst>
                                          <p:attrName>fillcolor</p:attrName>
                                        </p:attrNameLst>
                                      </p:cBhvr>
                                      <p:to>
                                        <a:srgbClr val="D99694"/>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62" fill="hold"/>
                                        <p:tgtEl>
                                          <p:spTgt spid="4"/>
                                        </p:tgtEl>
                                      </p:cBhvr>
                                    </p:cmd>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6"/>
                                        </p:tgtEl>
                                      </p:cBhvr>
                                    </p:animEffect>
                                    <p:animScale>
                                      <p:cBhvr>
                                        <p:cTn id="6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4"/>
                </p:tgtEl>
              </p:cMediaNode>
            </p:audio>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7"/>
                                        </p:tgtEl>
                                        <p:attrNameLst>
                                          <p:attrName>fillcolor</p:attrName>
                                        </p:attrNameLst>
                                      </p:cBhvr>
                                      <p:to>
                                        <a:srgbClr val="D99694"/>
                                      </p:to>
                                    </p:animClr>
                                    <p:set>
                                      <p:cBhvr>
                                        <p:cTn id="69" dur="500" fill="hold"/>
                                        <p:tgtEl>
                                          <p:spTgt spid="7"/>
                                        </p:tgtEl>
                                        <p:attrNameLst>
                                          <p:attrName>fill.type</p:attrName>
                                        </p:attrNameLst>
                                      </p:cBhvr>
                                      <p:to>
                                        <p:strVal val="solid"/>
                                      </p:to>
                                    </p:set>
                                    <p:set>
                                      <p:cBhvr>
                                        <p:cTn id="70" dur="500" fill="hold"/>
                                        <p:tgtEl>
                                          <p:spTgt spid="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4"/>
                                        </p:tgtEl>
                                      </p:cBhvr>
                                    </p:cmd>
                                  </p:childTnLst>
                                </p:cTn>
                              </p:par>
                              <p:par>
                                <p:cTn id="73" presetID="1" presetClass="entr" presetSubtype="0" fill="hold" nodeType="withEffect">
                                  <p:stCondLst>
                                    <p:cond delay="0"/>
                                  </p:stCondLst>
                                  <p:childTnLst>
                                    <p:set>
                                      <p:cBhvr>
                                        <p:cTn id="74" dur="1" fill="hold">
                                          <p:stCondLst>
                                            <p:cond delay="9"/>
                                          </p:stCondLst>
                                        </p:cTn>
                                        <p:tgtEl>
                                          <p:spTgt spid="1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7"/>
                                        </p:tgtEl>
                                      </p:cBhvr>
                                    </p:animEffect>
                                    <p:animScale>
                                      <p:cBhvr>
                                        <p:cTn id="7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8"/>
                                        </p:tgtEl>
                                        <p:attrNameLst>
                                          <p:attrName>fillcolor</p:attrName>
                                        </p:attrNameLst>
                                      </p:cBhvr>
                                      <p:to>
                                        <a:srgbClr val="D99694"/>
                                      </p:to>
                                    </p:animClr>
                                    <p:set>
                                      <p:cBhvr>
                                        <p:cTn id="83" dur="500" fill="hold"/>
                                        <p:tgtEl>
                                          <p:spTgt spid="8"/>
                                        </p:tgtEl>
                                        <p:attrNameLst>
                                          <p:attrName>fill.type</p:attrName>
                                        </p:attrNameLst>
                                      </p:cBhvr>
                                      <p:to>
                                        <p:strVal val="solid"/>
                                      </p:to>
                                    </p:set>
                                    <p:set>
                                      <p:cBhvr>
                                        <p:cTn id="84" dur="500" fill="hold"/>
                                        <p:tgtEl>
                                          <p:spTgt spid="8"/>
                                        </p:tgtEl>
                                        <p:attrNameLst>
                                          <p:attrName>fill.on</p:attrName>
                                        </p:attrNameLst>
                                      </p:cBhvr>
                                      <p:to>
                                        <p:strVal val="true"/>
                                      </p:to>
                                    </p:set>
                                  </p:childTnLst>
                                </p:cTn>
                              </p:par>
                              <p:par>
                                <p:cTn id="85" presetID="1" presetClass="mediacall" presetSubtype="0" fill="hold" nodeType="withEffect">
                                  <p:stCondLst>
                                    <p:cond delay="0"/>
                                  </p:stCondLst>
                                  <p:childTnLst>
                                    <p:cmd type="call" cmd="playFrom(0.0)">
                                      <p:cBhvr>
                                        <p:cTn id="86" dur="862" fill="hold"/>
                                        <p:tgtEl>
                                          <p:spTgt spid="4"/>
                                        </p:tgtEl>
                                      </p:cBhvr>
                                    </p:cmd>
                                  </p:childTnLst>
                                </p:cTn>
                              </p:par>
                              <p:par>
                                <p:cTn id="87" presetID="1" presetClass="entr" presetSubtype="0" fill="hold" nodeType="withEffect">
                                  <p:stCondLst>
                                    <p:cond delay="0"/>
                                  </p:stCondLst>
                                  <p:childTnLst>
                                    <p:set>
                                      <p:cBhvr>
                                        <p:cTn id="88" dur="1" fill="hold">
                                          <p:stCondLst>
                                            <p:cond delay="9"/>
                                          </p:stCondLst>
                                        </p:cTn>
                                        <p:tgtEl>
                                          <p:spTgt spid="12"/>
                                        </p:tgtEl>
                                        <p:attrNameLst>
                                          <p:attrName>style.visibility</p:attrName>
                                        </p:attrNameLst>
                                      </p:cBhvr>
                                      <p:to>
                                        <p:strVal val="visible"/>
                                      </p:to>
                                    </p:set>
                                  </p:childTnLst>
                                </p:cTn>
                              </p:par>
                              <p:par>
                                <p:cTn id="89" presetID="26" presetClass="emph" presetSubtype="0" repeatCount="2000" fill="hold" grpId="1" nodeType="withEffect">
                                  <p:stCondLst>
                                    <p:cond delay="0"/>
                                  </p:stCondLst>
                                  <p:childTnLst>
                                    <p:animEffect transition="out" filter="fade">
                                      <p:cBhvr>
                                        <p:cTn id="90" dur="500" tmFilter="0, 0; .2, .5; .8, .5; 1, 0"/>
                                        <p:tgtEl>
                                          <p:spTgt spid="8"/>
                                        </p:tgtEl>
                                      </p:cBhvr>
                                    </p:animEffect>
                                    <p:animScale>
                                      <p:cBhvr>
                                        <p:cTn id="9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2. </a:t>
            </a:r>
            <a:r>
              <a:rPr lang="vi-VN" sz="4800" noProof="1">
                <a:solidFill>
                  <a:prstClr val="black"/>
                </a:solidFill>
                <a:latin typeface="Arial" panose="020B0604020202020204" pitchFamily="34" charset="0"/>
                <a:cs typeface="Arial" panose="020B0604020202020204" pitchFamily="34" charset="0"/>
              </a:rPr>
              <a:t>Phần mềm soạn thảo văn bản </a:t>
            </a:r>
            <a:r>
              <a:rPr lang="vi-VN" sz="4800" b="1" noProof="1">
                <a:solidFill>
                  <a:srgbClr val="FF0000"/>
                </a:solidFill>
                <a:latin typeface="Arial" panose="020B0604020202020204" pitchFamily="34" charset="0"/>
                <a:cs typeface="Arial" panose="020B0604020202020204" pitchFamily="34" charset="0"/>
              </a:rPr>
              <a:t>không</a:t>
            </a:r>
            <a:r>
              <a:rPr lang="vi-VN" sz="4800" noProof="1">
                <a:solidFill>
                  <a:prstClr val="black"/>
                </a:solidFill>
                <a:latin typeface="Arial" panose="020B0604020202020204" pitchFamily="34" charset="0"/>
                <a:cs typeface="Arial" panose="020B0604020202020204" pitchFamily="34" charset="0"/>
              </a:rPr>
              <a:t> có chức năng nào sau đây?</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noProof="1">
                <a:solidFill>
                  <a:prstClr val="black"/>
                </a:solidFill>
                <a:latin typeface="Arial" panose="020B0604020202020204" pitchFamily="34" charset="0"/>
                <a:cs typeface="Arial" panose="020B0604020202020204" pitchFamily="34" charset="0"/>
              </a:rPr>
              <a:t>D. Chỉnh sửa hình ảnh và âm thanh</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Nhập văn bản</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noProof="1">
                <a:solidFill>
                  <a:prstClr val="black"/>
                </a:solidFill>
                <a:latin typeface="Arial" panose="020B0604020202020204" pitchFamily="34" charset="0"/>
                <a:cs typeface="Arial" panose="020B0604020202020204" pitchFamily="34" charset="0"/>
              </a:rPr>
              <a:t>B. Sửa đổi, chỉnh sửa văn bản</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noProof="1">
                <a:solidFill>
                  <a:prstClr val="black"/>
                </a:solidFill>
                <a:latin typeface="Arial" panose="020B0604020202020204" pitchFamily="34" charset="0"/>
                <a:cs typeface="Arial" panose="020B0604020202020204" pitchFamily="34" charset="0"/>
              </a:rPr>
              <a:t>C. </a:t>
            </a:r>
            <a:r>
              <a:rPr lang="vi-VN" sz="4800" noProof="1">
                <a:solidFill>
                  <a:prstClr val="black"/>
                </a:solidFill>
                <a:latin typeface="Arial" panose="020B0604020202020204" pitchFamily="34" charset="0"/>
                <a:cs typeface="Arial" panose="020B0604020202020204" pitchFamily="34" charset="0"/>
              </a:rPr>
              <a:t>Lưu trữ và </a:t>
            </a:r>
            <a:endParaRPr lang="en-US" sz="4800" noProof="1">
              <a:solidFill>
                <a:prstClr val="black"/>
              </a:solidFill>
              <a:latin typeface="Calibri"/>
              <a:cs typeface="Arial" panose="020B0604020202020204" pitchFamily="34" charset="0"/>
            </a:endParaRPr>
          </a:p>
          <a:p>
            <a:pPr algn="ctr" defTabSz="1371600">
              <a:lnSpc>
                <a:spcPct val="150000"/>
              </a:lnSpc>
            </a:pPr>
            <a:r>
              <a:rPr lang="vi-VN" sz="4800" noProof="1">
                <a:solidFill>
                  <a:prstClr val="black"/>
                </a:solidFill>
                <a:latin typeface="Arial" panose="020B0604020202020204" pitchFamily="34" charset="0"/>
                <a:cs typeface="Arial" panose="020B0604020202020204" pitchFamily="34" charset="0"/>
              </a:rPr>
              <a:t>in văn bản</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87632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387284"/>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3. </a:t>
            </a:r>
            <a:r>
              <a:rPr lang="vi-VN" sz="4800" noProof="1">
                <a:solidFill>
                  <a:prstClr val="black"/>
                </a:solidFill>
                <a:latin typeface="Arial" panose="020B0604020202020204" pitchFamily="34" charset="0"/>
                <a:cs typeface="Arial" panose="020B0604020202020204" pitchFamily="34" charset="0"/>
              </a:rPr>
              <a:t>Để xóa kí tự ở bên phải con trỏ soạn thảo, ta nhấn phím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8370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Delete</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2893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Backspace</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8370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Enter</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2893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B và C đúng</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2777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2440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718806"/>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771880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322590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4. </a:t>
            </a:r>
            <a:r>
              <a:rPr lang="vi-VN" sz="4800" noProof="1">
                <a:solidFill>
                  <a:prstClr val="black"/>
                </a:solidFill>
                <a:latin typeface="Arial" panose="020B0604020202020204" pitchFamily="34" charset="0"/>
                <a:cs typeface="Arial" panose="020B0604020202020204" pitchFamily="34" charset="0"/>
              </a:rPr>
              <a:t>Sử dụng phím Backspace để xóa từ LƯỜI, em cần đặt con trỏ soạn thảo ở đâu?</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a:t>
            </a:r>
            <a:r>
              <a:rPr lang="vi-VN" sz="4800" noProof="1">
                <a:solidFill>
                  <a:prstClr val="black"/>
                </a:solidFill>
                <a:latin typeface="Arial" panose="020B0604020202020204" pitchFamily="34" charset="0"/>
                <a:cs typeface="Arial" panose="020B0604020202020204" pitchFamily="34" charset="0"/>
              </a:rPr>
              <a:t>Đặt ở cuối từ LƯỜI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a:t>
            </a:r>
            <a:r>
              <a:rPr lang="vi-VN" sz="4800" noProof="1">
                <a:solidFill>
                  <a:prstClr val="black"/>
                </a:solidFill>
                <a:latin typeface="Arial" panose="020B0604020202020204" pitchFamily="34" charset="0"/>
                <a:cs typeface="Arial" panose="020B0604020202020204" pitchFamily="34" charset="0"/>
              </a:rPr>
              <a:t>Ngay trước chữ L</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a:t>
            </a:r>
            <a:r>
              <a:rPr lang="vi-VN" sz="4800" noProof="1">
                <a:solidFill>
                  <a:prstClr val="black"/>
                </a:solidFill>
                <a:latin typeface="Arial" panose="020B0604020202020204" pitchFamily="34" charset="0"/>
                <a:cs typeface="Arial" panose="020B0604020202020204" pitchFamily="34" charset="0"/>
              </a:rPr>
              <a:t>Ngay trước chữ I</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a:t>
            </a:r>
            <a:r>
              <a:rPr lang="vi-VN" sz="4800" noProof="1">
                <a:solidFill>
                  <a:prstClr val="black"/>
                </a:solidFill>
                <a:latin typeface="Arial" panose="020B0604020202020204" pitchFamily="34" charset="0"/>
                <a:cs typeface="Arial" panose="020B0604020202020204" pitchFamily="34" charset="0"/>
              </a:rPr>
              <a:t>Ngay trước chữ Ờ</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82674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534" y="6773781"/>
            <a:ext cx="1219334" cy="1327548"/>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3095" y="7695776"/>
            <a:ext cx="780587" cy="849863"/>
          </a:xfrm>
          <a:prstGeom prst="rect">
            <a:avLst/>
          </a:prstGeom>
        </p:spPr>
      </p:pic>
      <p:sp>
        <p:nvSpPr>
          <p:cNvPr id="40" name="Cloud 39"/>
          <p:cNvSpPr/>
          <p:nvPr/>
        </p:nvSpPr>
        <p:spPr>
          <a:xfrm>
            <a:off x="-1025020" y="7353294"/>
            <a:ext cx="850673"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5" y="7053941"/>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pic>
        <p:nvPicPr>
          <p:cNvPr id="2" name="Picture 1">
            <a:extLst>
              <a:ext uri="{FF2B5EF4-FFF2-40B4-BE49-F238E27FC236}">
                <a16:creationId xmlns:a16="http://schemas.microsoft.com/office/drawing/2014/main" id="{B01CD0EF-50F4-6AA8-3873-EA703D49B4FB}"/>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168509" y="7764678"/>
            <a:ext cx="1629750" cy="1774389"/>
          </a:xfrm>
          <a:prstGeom prst="rect">
            <a:avLst/>
          </a:prstGeom>
        </p:spPr>
      </p:pic>
      <p:pic>
        <p:nvPicPr>
          <p:cNvPr id="3" name="Picture 2">
            <a:extLst>
              <a:ext uri="{FF2B5EF4-FFF2-40B4-BE49-F238E27FC236}">
                <a16:creationId xmlns:a16="http://schemas.microsoft.com/office/drawing/2014/main" id="{E4837FE5-CCEE-BF2B-84A9-9409D535F4EB}"/>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534" y="6773781"/>
            <a:ext cx="1219334" cy="1327548"/>
          </a:xfrm>
          <a:prstGeom prst="rect">
            <a:avLst/>
          </a:prstGeom>
        </p:spPr>
      </p:pic>
      <p:pic>
        <p:nvPicPr>
          <p:cNvPr id="5" name="Picture 4">
            <a:extLst>
              <a:ext uri="{FF2B5EF4-FFF2-40B4-BE49-F238E27FC236}">
                <a16:creationId xmlns:a16="http://schemas.microsoft.com/office/drawing/2014/main" id="{D73D52E2-5329-B026-2F06-59B6664B170F}"/>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3095" y="7695776"/>
            <a:ext cx="780587" cy="849863"/>
          </a:xfrm>
          <a:prstGeom prst="rect">
            <a:avLst/>
          </a:prstGeom>
        </p:spPr>
      </p:pic>
      <p:sp>
        <p:nvSpPr>
          <p:cNvPr id="6" name="Flowchart: Alternate Process 5">
            <a:extLst>
              <a:ext uri="{FF2B5EF4-FFF2-40B4-BE49-F238E27FC236}">
                <a16:creationId xmlns:a16="http://schemas.microsoft.com/office/drawing/2014/main" id="{4E69C17B-DA67-6843-41FE-A3E7FDF0B6B0}"/>
              </a:ext>
            </a:extLst>
          </p:cNvPr>
          <p:cNvSpPr/>
          <p:nvPr/>
        </p:nvSpPr>
        <p:spPr>
          <a:xfrm>
            <a:off x="0" y="0"/>
            <a:ext cx="18288000" cy="1693608"/>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400" b="1" dirty="0" err="1">
                <a:solidFill>
                  <a:srgbClr val="C00000"/>
                </a:solidFill>
              </a:rPr>
              <a:t>Câu</a:t>
            </a:r>
            <a:r>
              <a:rPr lang="en-US" sz="5400" b="1" dirty="0">
                <a:solidFill>
                  <a:srgbClr val="C00000"/>
                </a:solidFill>
              </a:rPr>
              <a:t> 1: </a:t>
            </a:r>
            <a:r>
              <a:rPr lang="en-US" sz="5400" dirty="0" err="1">
                <a:solidFill>
                  <a:srgbClr val="C00000"/>
                </a:solidFill>
              </a:rPr>
              <a:t>Đâu</a:t>
            </a:r>
            <a:r>
              <a:rPr lang="en-US" sz="5400" dirty="0">
                <a:solidFill>
                  <a:srgbClr val="C00000"/>
                </a:solidFill>
              </a:rPr>
              <a:t> </a:t>
            </a:r>
            <a:r>
              <a:rPr lang="en-US" sz="5400" dirty="0" err="1">
                <a:solidFill>
                  <a:srgbClr val="C00000"/>
                </a:solidFill>
              </a:rPr>
              <a:t>là</a:t>
            </a:r>
            <a:r>
              <a:rPr lang="en-US" sz="5400" dirty="0">
                <a:solidFill>
                  <a:srgbClr val="C00000"/>
                </a:solidFill>
              </a:rPr>
              <a:t> </a:t>
            </a:r>
            <a:r>
              <a:rPr lang="en-US" sz="5400" dirty="0" err="1">
                <a:solidFill>
                  <a:srgbClr val="C00000"/>
                </a:solidFill>
              </a:rPr>
              <a:t>việc</a:t>
            </a:r>
            <a:r>
              <a:rPr lang="en-US" sz="5400" dirty="0">
                <a:solidFill>
                  <a:srgbClr val="C00000"/>
                </a:solidFill>
              </a:rPr>
              <a:t> </a:t>
            </a:r>
            <a:r>
              <a:rPr lang="en-US" sz="5400" dirty="0" err="1">
                <a:solidFill>
                  <a:srgbClr val="C00000"/>
                </a:solidFill>
              </a:rPr>
              <a:t>em</a:t>
            </a:r>
            <a:r>
              <a:rPr lang="en-US" sz="5400" dirty="0">
                <a:solidFill>
                  <a:srgbClr val="C00000"/>
                </a:solidFill>
              </a:rPr>
              <a:t> </a:t>
            </a:r>
            <a:r>
              <a:rPr lang="en-US" sz="5400" dirty="0" err="1">
                <a:solidFill>
                  <a:srgbClr val="C00000"/>
                </a:solidFill>
              </a:rPr>
              <a:t>cần</a:t>
            </a:r>
            <a:r>
              <a:rPr lang="en-US" sz="5400" dirty="0">
                <a:solidFill>
                  <a:srgbClr val="C00000"/>
                </a:solidFill>
              </a:rPr>
              <a:t> </a:t>
            </a:r>
            <a:r>
              <a:rPr lang="en-US" sz="5400" dirty="0" err="1">
                <a:solidFill>
                  <a:srgbClr val="C00000"/>
                </a:solidFill>
              </a:rPr>
              <a:t>làm</a:t>
            </a:r>
            <a:r>
              <a:rPr lang="en-US" sz="5400" dirty="0">
                <a:solidFill>
                  <a:srgbClr val="C00000"/>
                </a:solidFill>
              </a:rPr>
              <a:t> </a:t>
            </a:r>
            <a:r>
              <a:rPr lang="en-US" sz="5400" dirty="0" err="1">
                <a:solidFill>
                  <a:srgbClr val="C00000"/>
                </a:solidFill>
              </a:rPr>
              <a:t>để</a:t>
            </a:r>
            <a:r>
              <a:rPr lang="en-US" sz="5400" dirty="0">
                <a:solidFill>
                  <a:srgbClr val="C00000"/>
                </a:solidFill>
              </a:rPr>
              <a:t> </a:t>
            </a:r>
            <a:r>
              <a:rPr lang="en-US" sz="5400" dirty="0" err="1">
                <a:solidFill>
                  <a:srgbClr val="C00000"/>
                </a:solidFill>
              </a:rPr>
              <a:t>tạo</a:t>
            </a:r>
            <a:r>
              <a:rPr lang="en-US" sz="5400" dirty="0">
                <a:solidFill>
                  <a:srgbClr val="C00000"/>
                </a:solidFill>
              </a:rPr>
              <a:t> </a:t>
            </a:r>
            <a:r>
              <a:rPr lang="en-US" sz="5400" dirty="0" err="1">
                <a:solidFill>
                  <a:srgbClr val="C00000"/>
                </a:solidFill>
              </a:rPr>
              <a:t>bài</a:t>
            </a:r>
            <a:r>
              <a:rPr lang="en-US" sz="5400" dirty="0">
                <a:solidFill>
                  <a:srgbClr val="C00000"/>
                </a:solidFill>
              </a:rPr>
              <a:t> </a:t>
            </a:r>
            <a:r>
              <a:rPr lang="en-US" sz="5400" dirty="0" err="1">
                <a:solidFill>
                  <a:srgbClr val="C00000"/>
                </a:solidFill>
              </a:rPr>
              <a:t>trình</a:t>
            </a:r>
            <a:r>
              <a:rPr lang="en-US" sz="5400" dirty="0">
                <a:solidFill>
                  <a:srgbClr val="C00000"/>
                </a:solidFill>
              </a:rPr>
              <a:t> </a:t>
            </a:r>
            <a:r>
              <a:rPr lang="en-US" sz="5400" dirty="0" err="1">
                <a:solidFill>
                  <a:srgbClr val="C00000"/>
                </a:solidFill>
              </a:rPr>
              <a:t>chiếu</a:t>
            </a:r>
            <a:r>
              <a:rPr lang="en-US" sz="5400" dirty="0">
                <a:solidFill>
                  <a:srgbClr val="C00000"/>
                </a:solidFill>
              </a:rPr>
              <a:t>?</a:t>
            </a:r>
          </a:p>
        </p:txBody>
      </p:sp>
      <p:grpSp>
        <p:nvGrpSpPr>
          <p:cNvPr id="8" name="Group 7">
            <a:extLst>
              <a:ext uri="{FF2B5EF4-FFF2-40B4-BE49-F238E27FC236}">
                <a16:creationId xmlns:a16="http://schemas.microsoft.com/office/drawing/2014/main" id="{5E790832-A7B2-469D-F0DC-F3152E9D730D}"/>
              </a:ext>
            </a:extLst>
          </p:cNvPr>
          <p:cNvGrpSpPr/>
          <p:nvPr/>
        </p:nvGrpSpPr>
        <p:grpSpPr>
          <a:xfrm>
            <a:off x="1642457" y="1688645"/>
            <a:ext cx="15462525" cy="1828800"/>
            <a:chOff x="1151472" y="3187501"/>
            <a:chExt cx="6552728" cy="914400"/>
          </a:xfrm>
        </p:grpSpPr>
        <p:sp>
          <p:nvSpPr>
            <p:cNvPr id="10" name="Pentagon 4">
              <a:extLst>
                <a:ext uri="{FF2B5EF4-FFF2-40B4-BE49-F238E27FC236}">
                  <a16:creationId xmlns:a16="http://schemas.microsoft.com/office/drawing/2014/main" id="{DB6B3899-5AD7-E39A-B34A-C2B3D5AB0CFC}"/>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2" name="Pentagon 5">
              <a:extLst>
                <a:ext uri="{FF2B5EF4-FFF2-40B4-BE49-F238E27FC236}">
                  <a16:creationId xmlns:a16="http://schemas.microsoft.com/office/drawing/2014/main" id="{790CDB80-7F80-AF78-4DC5-2C60AEE49BB8}"/>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3" name="Diamond 12">
              <a:extLst>
                <a:ext uri="{FF2B5EF4-FFF2-40B4-BE49-F238E27FC236}">
                  <a16:creationId xmlns:a16="http://schemas.microsoft.com/office/drawing/2014/main" id="{6EF69AEF-82CA-6677-14A6-06ED02163867}"/>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sp>
        <p:nvSpPr>
          <p:cNvPr id="14" name="직사각형 39">
            <a:extLst>
              <a:ext uri="{FF2B5EF4-FFF2-40B4-BE49-F238E27FC236}">
                <a16:creationId xmlns:a16="http://schemas.microsoft.com/office/drawing/2014/main" id="{E8C2DA7E-D028-8E35-225C-F75ADEE619AE}"/>
              </a:ext>
            </a:extLst>
          </p:cNvPr>
          <p:cNvSpPr/>
          <p:nvPr/>
        </p:nvSpPr>
        <p:spPr>
          <a:xfrm>
            <a:off x="4916006" y="3243691"/>
            <a:ext cx="806369" cy="830997"/>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4800" b="1">
                <a:solidFill>
                  <a:schemeClr val="bg1"/>
                </a:solidFill>
                <a:latin typeface="Arial" panose="020B0604020202020204" pitchFamily="34" charset="0"/>
                <a:cs typeface="Arial" panose="020B0604020202020204" pitchFamily="34" charset="0"/>
              </a:rPr>
              <a:t>* </a:t>
            </a:r>
            <a:endParaRPr lang="ko-KR" altLang="en-US" sz="4800" b="1">
              <a:solidFill>
                <a:schemeClr val="bg1"/>
              </a:solidFill>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id="{F2D77D93-312E-4A1C-2CA2-1AC6EBACE566}"/>
              </a:ext>
            </a:extLst>
          </p:cNvPr>
          <p:cNvSpPr txBox="1"/>
          <p:nvPr/>
        </p:nvSpPr>
        <p:spPr bwMode="auto">
          <a:xfrm>
            <a:off x="3710388" y="1744418"/>
            <a:ext cx="11881074" cy="92333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5400" dirty="0" err="1"/>
              <a:t>Khởi</a:t>
            </a:r>
            <a:r>
              <a:rPr lang="en-US" sz="5400" dirty="0"/>
              <a:t> </a:t>
            </a:r>
            <a:r>
              <a:rPr lang="en-US" sz="5400" dirty="0" err="1"/>
              <a:t>động</a:t>
            </a:r>
            <a:r>
              <a:rPr lang="en-US" sz="5400" dirty="0"/>
              <a:t> </a:t>
            </a:r>
            <a:r>
              <a:rPr lang="en-US" sz="5400" dirty="0" err="1"/>
              <a:t>phần</a:t>
            </a:r>
            <a:r>
              <a:rPr lang="en-US" sz="5400" dirty="0"/>
              <a:t> </a:t>
            </a:r>
            <a:r>
              <a:rPr lang="en-US" sz="5400" dirty="0" err="1"/>
              <a:t>mềm</a:t>
            </a:r>
            <a:r>
              <a:rPr lang="en-US" sz="5400" dirty="0"/>
              <a:t> </a:t>
            </a:r>
            <a:r>
              <a:rPr lang="en-US" sz="5400" dirty="0" err="1"/>
              <a:t>trình</a:t>
            </a:r>
            <a:r>
              <a:rPr lang="en-US" sz="5400" dirty="0"/>
              <a:t> </a:t>
            </a:r>
            <a:r>
              <a:rPr lang="en-US" sz="5400" dirty="0" err="1"/>
              <a:t>chiếu</a:t>
            </a:r>
            <a:endParaRPr lang="en-US" sz="5400" dirty="0"/>
          </a:p>
        </p:txBody>
      </p:sp>
      <p:grpSp>
        <p:nvGrpSpPr>
          <p:cNvPr id="16" name="Group 15">
            <a:extLst>
              <a:ext uri="{FF2B5EF4-FFF2-40B4-BE49-F238E27FC236}">
                <a16:creationId xmlns:a16="http://schemas.microsoft.com/office/drawing/2014/main" id="{A9F1B8C8-5CA1-7BD0-489D-9270393A0F21}"/>
              </a:ext>
            </a:extLst>
          </p:cNvPr>
          <p:cNvGrpSpPr/>
          <p:nvPr/>
        </p:nvGrpSpPr>
        <p:grpSpPr>
          <a:xfrm>
            <a:off x="1532848" y="3711758"/>
            <a:ext cx="15723416" cy="1828800"/>
            <a:chOff x="1151472" y="3187501"/>
            <a:chExt cx="6552728" cy="914400"/>
          </a:xfrm>
        </p:grpSpPr>
        <p:sp>
          <p:nvSpPr>
            <p:cNvPr id="17" name="Pentagon 12">
              <a:extLst>
                <a:ext uri="{FF2B5EF4-FFF2-40B4-BE49-F238E27FC236}">
                  <a16:creationId xmlns:a16="http://schemas.microsoft.com/office/drawing/2014/main" id="{62E46948-B1A0-20FE-3B4A-1E880535521A}"/>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9" name="Pentagon 13">
              <a:extLst>
                <a:ext uri="{FF2B5EF4-FFF2-40B4-BE49-F238E27FC236}">
                  <a16:creationId xmlns:a16="http://schemas.microsoft.com/office/drawing/2014/main" id="{527A052B-2CA8-29AE-2353-58DBBD61653D}"/>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0" name="Diamond 19">
              <a:extLst>
                <a:ext uri="{FF2B5EF4-FFF2-40B4-BE49-F238E27FC236}">
                  <a16:creationId xmlns:a16="http://schemas.microsoft.com/office/drawing/2014/main" id="{B0D6E878-4AF9-B498-5DB3-5D3BCC281A20}"/>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grpSp>
        <p:nvGrpSpPr>
          <p:cNvPr id="21" name="Group 20">
            <a:extLst>
              <a:ext uri="{FF2B5EF4-FFF2-40B4-BE49-F238E27FC236}">
                <a16:creationId xmlns:a16="http://schemas.microsoft.com/office/drawing/2014/main" id="{B3DCE145-2692-9ADD-1F4D-DE83DAD656F8}"/>
              </a:ext>
            </a:extLst>
          </p:cNvPr>
          <p:cNvGrpSpPr/>
          <p:nvPr/>
        </p:nvGrpSpPr>
        <p:grpSpPr>
          <a:xfrm>
            <a:off x="1642456" y="5680547"/>
            <a:ext cx="15838148" cy="1828800"/>
            <a:chOff x="1151472" y="3187501"/>
            <a:chExt cx="6552728" cy="914400"/>
          </a:xfrm>
        </p:grpSpPr>
        <p:sp>
          <p:nvSpPr>
            <p:cNvPr id="22" name="Pentagon 16">
              <a:extLst>
                <a:ext uri="{FF2B5EF4-FFF2-40B4-BE49-F238E27FC236}">
                  <a16:creationId xmlns:a16="http://schemas.microsoft.com/office/drawing/2014/main" id="{66B4DD89-0152-4888-EFAE-757063B2DBAF}"/>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3" name="Pentagon 17">
              <a:extLst>
                <a:ext uri="{FF2B5EF4-FFF2-40B4-BE49-F238E27FC236}">
                  <a16:creationId xmlns:a16="http://schemas.microsoft.com/office/drawing/2014/main" id="{C6D7AABD-405C-1D3D-0924-B051FFAF635B}"/>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4" name="Diamond 23">
              <a:extLst>
                <a:ext uri="{FF2B5EF4-FFF2-40B4-BE49-F238E27FC236}">
                  <a16:creationId xmlns:a16="http://schemas.microsoft.com/office/drawing/2014/main" id="{EFC532F5-91BA-871C-A0B4-CB95239DA8E8}"/>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sp>
        <p:nvSpPr>
          <p:cNvPr id="25" name="직사각형 39">
            <a:extLst>
              <a:ext uri="{FF2B5EF4-FFF2-40B4-BE49-F238E27FC236}">
                <a16:creationId xmlns:a16="http://schemas.microsoft.com/office/drawing/2014/main" id="{FC7E1FDD-F69F-7D09-7E7C-3555A8D03A8D}"/>
              </a:ext>
            </a:extLst>
          </p:cNvPr>
          <p:cNvSpPr/>
          <p:nvPr/>
        </p:nvSpPr>
        <p:spPr>
          <a:xfrm>
            <a:off x="4846736" y="5655517"/>
            <a:ext cx="806369" cy="830997"/>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4800" b="1">
                <a:solidFill>
                  <a:schemeClr val="bg1"/>
                </a:solidFill>
                <a:latin typeface="Arial" panose="020B0604020202020204" pitchFamily="34" charset="0"/>
                <a:cs typeface="Arial" panose="020B0604020202020204" pitchFamily="34" charset="0"/>
              </a:rPr>
              <a:t>* </a:t>
            </a:r>
            <a:endParaRPr lang="ko-KR" altLang="en-US" sz="4800" b="1">
              <a:solidFill>
                <a:schemeClr val="bg1"/>
              </a:solidFill>
              <a:latin typeface="Arial" panose="020B0604020202020204" pitchFamily="34" charset="0"/>
              <a:cs typeface="Arial" panose="020B0604020202020204" pitchFamily="34" charset="0"/>
            </a:endParaRPr>
          </a:p>
        </p:txBody>
      </p:sp>
      <p:sp>
        <p:nvSpPr>
          <p:cNvPr id="27" name="TextBox 12">
            <a:extLst>
              <a:ext uri="{FF2B5EF4-FFF2-40B4-BE49-F238E27FC236}">
                <a16:creationId xmlns:a16="http://schemas.microsoft.com/office/drawing/2014/main" id="{DE0E5533-FE71-FC7F-53C8-4BCA39B2C1F4}"/>
              </a:ext>
            </a:extLst>
          </p:cNvPr>
          <p:cNvSpPr txBox="1"/>
          <p:nvPr/>
        </p:nvSpPr>
        <p:spPr bwMode="auto">
          <a:xfrm>
            <a:off x="3710388" y="4094943"/>
            <a:ext cx="13107567" cy="92333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5400" dirty="0" err="1"/>
              <a:t>Tạo</a:t>
            </a:r>
            <a:r>
              <a:rPr lang="en-US" sz="5400" dirty="0"/>
              <a:t> </a:t>
            </a:r>
            <a:r>
              <a:rPr lang="en-US" sz="5400" dirty="0" err="1"/>
              <a:t>các</a:t>
            </a:r>
            <a:r>
              <a:rPr lang="en-US" sz="5400" dirty="0"/>
              <a:t> </a:t>
            </a:r>
            <a:r>
              <a:rPr lang="en-US" sz="5400" dirty="0" err="1"/>
              <a:t>trang</a:t>
            </a:r>
            <a:r>
              <a:rPr lang="en-US" sz="5400" dirty="0"/>
              <a:t> </a:t>
            </a:r>
            <a:r>
              <a:rPr lang="en-US" sz="5400" dirty="0" err="1"/>
              <a:t>chiếu</a:t>
            </a:r>
            <a:r>
              <a:rPr lang="en-US" sz="5400" dirty="0"/>
              <a:t>, </a:t>
            </a:r>
            <a:r>
              <a:rPr lang="en-US" sz="5400" dirty="0" err="1"/>
              <a:t>gõ</a:t>
            </a:r>
            <a:r>
              <a:rPr lang="en-US" sz="5400" dirty="0"/>
              <a:t> </a:t>
            </a:r>
            <a:r>
              <a:rPr lang="en-US" sz="5400" dirty="0" err="1"/>
              <a:t>nội</a:t>
            </a:r>
            <a:r>
              <a:rPr lang="en-US" sz="5400" dirty="0"/>
              <a:t> dung </a:t>
            </a:r>
            <a:r>
              <a:rPr lang="en-US" sz="5400" dirty="0" err="1"/>
              <a:t>và</a:t>
            </a:r>
            <a:r>
              <a:rPr lang="en-US" sz="5400" dirty="0"/>
              <a:t> </a:t>
            </a:r>
            <a:r>
              <a:rPr lang="en-US" sz="5400" dirty="0" err="1"/>
              <a:t>chèn</a:t>
            </a:r>
            <a:r>
              <a:rPr lang="en-US" sz="5400" dirty="0"/>
              <a:t> </a:t>
            </a:r>
            <a:r>
              <a:rPr lang="en-US" sz="5400" dirty="0" err="1"/>
              <a:t>ảnh</a:t>
            </a:r>
            <a:r>
              <a:rPr lang="en-US" sz="5400" dirty="0"/>
              <a:t>.</a:t>
            </a:r>
          </a:p>
        </p:txBody>
      </p:sp>
      <p:sp>
        <p:nvSpPr>
          <p:cNvPr id="28" name="직사각형 39">
            <a:extLst>
              <a:ext uri="{FF2B5EF4-FFF2-40B4-BE49-F238E27FC236}">
                <a16:creationId xmlns:a16="http://schemas.microsoft.com/office/drawing/2014/main" id="{A3ADA228-19D6-C3B5-F789-CD6BC11038DA}"/>
              </a:ext>
            </a:extLst>
          </p:cNvPr>
          <p:cNvSpPr/>
          <p:nvPr/>
        </p:nvSpPr>
        <p:spPr>
          <a:xfrm>
            <a:off x="4916006" y="8166096"/>
            <a:ext cx="806369" cy="830997"/>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4800" b="1">
                <a:solidFill>
                  <a:schemeClr val="bg1"/>
                </a:solidFill>
                <a:latin typeface="Arial" panose="020B0604020202020204" pitchFamily="34" charset="0"/>
                <a:cs typeface="Arial" panose="020B0604020202020204" pitchFamily="34" charset="0"/>
              </a:rPr>
              <a:t>* </a:t>
            </a:r>
            <a:endParaRPr lang="ko-KR" altLang="en-US" sz="4800" b="1">
              <a:solidFill>
                <a:schemeClr val="bg1"/>
              </a:solidFill>
              <a:latin typeface="Arial" panose="020B0604020202020204" pitchFamily="34" charset="0"/>
              <a:cs typeface="Arial" panose="020B0604020202020204" pitchFamily="34" charset="0"/>
            </a:endParaRPr>
          </a:p>
        </p:txBody>
      </p:sp>
      <p:sp>
        <p:nvSpPr>
          <p:cNvPr id="29" name="TextBox 12">
            <a:extLst>
              <a:ext uri="{FF2B5EF4-FFF2-40B4-BE49-F238E27FC236}">
                <a16:creationId xmlns:a16="http://schemas.microsoft.com/office/drawing/2014/main" id="{431472FB-C07A-DFFC-7DFF-8D53790C6D14}"/>
              </a:ext>
            </a:extLst>
          </p:cNvPr>
          <p:cNvSpPr txBox="1"/>
          <p:nvPr/>
        </p:nvSpPr>
        <p:spPr bwMode="auto">
          <a:xfrm>
            <a:off x="3710388" y="6089218"/>
            <a:ext cx="13107567" cy="83099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4800" dirty="0"/>
              <a:t>A </a:t>
            </a:r>
            <a:r>
              <a:rPr lang="en-US" sz="4800" dirty="0" err="1"/>
              <a:t>và</a:t>
            </a:r>
            <a:r>
              <a:rPr lang="en-US" sz="4800" dirty="0"/>
              <a:t> B </a:t>
            </a:r>
            <a:r>
              <a:rPr lang="en-US" sz="4800" dirty="0" err="1"/>
              <a:t>đúng</a:t>
            </a:r>
            <a:r>
              <a:rPr lang="en-US" sz="4800" dirty="0"/>
              <a:t>.</a:t>
            </a:r>
          </a:p>
        </p:txBody>
      </p:sp>
      <p:grpSp>
        <p:nvGrpSpPr>
          <p:cNvPr id="30" name="Group 29">
            <a:extLst>
              <a:ext uri="{FF2B5EF4-FFF2-40B4-BE49-F238E27FC236}">
                <a16:creationId xmlns:a16="http://schemas.microsoft.com/office/drawing/2014/main" id="{A7C13884-CD36-6F81-DDB6-011A526FEF7F}"/>
              </a:ext>
            </a:extLst>
          </p:cNvPr>
          <p:cNvGrpSpPr/>
          <p:nvPr/>
        </p:nvGrpSpPr>
        <p:grpSpPr>
          <a:xfrm>
            <a:off x="1681049" y="7966815"/>
            <a:ext cx="15953573" cy="1828800"/>
            <a:chOff x="1151472" y="3187501"/>
            <a:chExt cx="6552728" cy="914400"/>
          </a:xfrm>
        </p:grpSpPr>
        <p:sp>
          <p:nvSpPr>
            <p:cNvPr id="31" name="Pentagon 4">
              <a:extLst>
                <a:ext uri="{FF2B5EF4-FFF2-40B4-BE49-F238E27FC236}">
                  <a16:creationId xmlns:a16="http://schemas.microsoft.com/office/drawing/2014/main" id="{CF26A9D7-0B52-285E-3BA4-CF2579F86521}"/>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32" name="Pentagon 5">
              <a:extLst>
                <a:ext uri="{FF2B5EF4-FFF2-40B4-BE49-F238E27FC236}">
                  <a16:creationId xmlns:a16="http://schemas.microsoft.com/office/drawing/2014/main" id="{86E93716-609A-23B2-A7EE-ABD9CB768FA5}"/>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r>
                <a:rPr lang="en-US" sz="3600" dirty="0" err="1"/>
                <a:t>Dễ</a:t>
              </a:r>
              <a:r>
                <a:rPr lang="en-US" sz="3600" dirty="0"/>
                <a:t> </a:t>
              </a:r>
              <a:r>
                <a:rPr lang="en-US" sz="3600" dirty="0" err="1"/>
                <a:t>dàng</a:t>
              </a:r>
              <a:r>
                <a:rPr lang="en-US" sz="3600" dirty="0"/>
                <a:t> chia </a:t>
              </a:r>
              <a:r>
                <a:rPr lang="en-US" sz="3600" dirty="0" err="1"/>
                <a:t>sẻ</a:t>
              </a:r>
              <a:r>
                <a:rPr lang="en-US" sz="3600" dirty="0"/>
                <a:t> </a:t>
              </a:r>
              <a:r>
                <a:rPr lang="en-US" sz="3600" dirty="0" err="1"/>
                <a:t>kiến</a:t>
              </a:r>
              <a:r>
                <a:rPr lang="en-US" sz="3600" dirty="0"/>
                <a:t> </a:t>
              </a:r>
              <a:r>
                <a:rPr lang="en-US" sz="3600" dirty="0" err="1"/>
                <a:t>thức</a:t>
              </a:r>
              <a:r>
                <a:rPr lang="en-US" sz="3600" dirty="0"/>
                <a:t>, </a:t>
              </a:r>
              <a:r>
                <a:rPr lang="en-US" sz="3600" dirty="0" err="1"/>
                <a:t>kĩ</a:t>
              </a:r>
              <a:r>
                <a:rPr lang="en-US" sz="3600" dirty="0"/>
                <a:t> n</a:t>
              </a:r>
              <a:endParaRPr lang="ko-KR" altLang="en-US" sz="3600" dirty="0"/>
            </a:p>
          </p:txBody>
        </p:sp>
        <p:sp>
          <p:nvSpPr>
            <p:cNvPr id="33" name="Diamond 32">
              <a:extLst>
                <a:ext uri="{FF2B5EF4-FFF2-40B4-BE49-F238E27FC236}">
                  <a16:creationId xmlns:a16="http://schemas.microsoft.com/office/drawing/2014/main" id="{4906E7A2-8C90-E159-2576-76FB2F40FF03}"/>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sp>
        <p:nvSpPr>
          <p:cNvPr id="34" name="TextBox 12">
            <a:extLst>
              <a:ext uri="{FF2B5EF4-FFF2-40B4-BE49-F238E27FC236}">
                <a16:creationId xmlns:a16="http://schemas.microsoft.com/office/drawing/2014/main" id="{2F15CDD8-2B18-DDA4-C085-4410EC050BA2}"/>
              </a:ext>
            </a:extLst>
          </p:cNvPr>
          <p:cNvSpPr txBox="1"/>
          <p:nvPr/>
        </p:nvSpPr>
        <p:spPr bwMode="auto">
          <a:xfrm>
            <a:off x="3750933" y="8347801"/>
            <a:ext cx="13232451" cy="101566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6000" dirty="0"/>
              <a:t>A </a:t>
            </a:r>
            <a:r>
              <a:rPr lang="en-US" sz="6000" dirty="0" err="1"/>
              <a:t>và</a:t>
            </a:r>
            <a:r>
              <a:rPr lang="en-US" sz="6000" dirty="0"/>
              <a:t> B </a:t>
            </a:r>
            <a:r>
              <a:rPr lang="en-US" sz="6000" dirty="0" err="1"/>
              <a:t>sai</a:t>
            </a:r>
            <a:endParaRPr lang="en-US" sz="6000" dirty="0"/>
          </a:p>
        </p:txBody>
      </p:sp>
      <p:sp>
        <p:nvSpPr>
          <p:cNvPr id="35" name="TextBox 34">
            <a:extLst>
              <a:ext uri="{FF2B5EF4-FFF2-40B4-BE49-F238E27FC236}">
                <a16:creationId xmlns:a16="http://schemas.microsoft.com/office/drawing/2014/main" id="{5FADA0E1-D986-922E-15A3-4F997710C7E4}"/>
              </a:ext>
            </a:extLst>
          </p:cNvPr>
          <p:cNvSpPr txBox="1"/>
          <p:nvPr/>
        </p:nvSpPr>
        <p:spPr>
          <a:xfrm>
            <a:off x="2093495" y="2180123"/>
            <a:ext cx="866274" cy="923330"/>
          </a:xfrm>
          <a:prstGeom prst="rect">
            <a:avLst/>
          </a:prstGeom>
          <a:noFill/>
        </p:spPr>
        <p:txBody>
          <a:bodyPr wrap="square" rtlCol="0">
            <a:spAutoFit/>
          </a:bodyPr>
          <a:lstStyle/>
          <a:p>
            <a:r>
              <a:rPr lang="en-US" sz="5400">
                <a:solidFill>
                  <a:srgbClr val="FF0000"/>
                </a:solidFill>
                <a:latin typeface=".VnBodoniH" panose="020B7200000000000000" pitchFamily="34" charset="0"/>
              </a:rPr>
              <a:t>A</a:t>
            </a:r>
          </a:p>
        </p:txBody>
      </p:sp>
      <p:sp>
        <p:nvSpPr>
          <p:cNvPr id="36" name="TextBox 35">
            <a:extLst>
              <a:ext uri="{FF2B5EF4-FFF2-40B4-BE49-F238E27FC236}">
                <a16:creationId xmlns:a16="http://schemas.microsoft.com/office/drawing/2014/main" id="{AC642F88-CABF-48DF-9968-C16E5E576606}"/>
              </a:ext>
            </a:extLst>
          </p:cNvPr>
          <p:cNvSpPr txBox="1"/>
          <p:nvPr/>
        </p:nvSpPr>
        <p:spPr>
          <a:xfrm>
            <a:off x="2093495" y="4025859"/>
            <a:ext cx="866274" cy="923330"/>
          </a:xfrm>
          <a:prstGeom prst="rect">
            <a:avLst/>
          </a:prstGeom>
          <a:noFill/>
        </p:spPr>
        <p:txBody>
          <a:bodyPr wrap="square" rtlCol="0">
            <a:spAutoFit/>
          </a:bodyPr>
          <a:lstStyle/>
          <a:p>
            <a:r>
              <a:rPr lang="en-US" sz="5400" dirty="0">
                <a:solidFill>
                  <a:srgbClr val="FF0000"/>
                </a:solidFill>
                <a:latin typeface=".VnBodoniH" panose="020B7200000000000000" pitchFamily="34" charset="0"/>
              </a:rPr>
              <a:t>B</a:t>
            </a:r>
          </a:p>
        </p:txBody>
      </p:sp>
      <p:sp>
        <p:nvSpPr>
          <p:cNvPr id="37" name="TextBox 36">
            <a:extLst>
              <a:ext uri="{FF2B5EF4-FFF2-40B4-BE49-F238E27FC236}">
                <a16:creationId xmlns:a16="http://schemas.microsoft.com/office/drawing/2014/main" id="{7384B1C6-5C86-F196-CA6A-A06ACC8A0524}"/>
              </a:ext>
            </a:extLst>
          </p:cNvPr>
          <p:cNvSpPr txBox="1"/>
          <p:nvPr/>
        </p:nvSpPr>
        <p:spPr>
          <a:xfrm>
            <a:off x="2123720" y="6110199"/>
            <a:ext cx="866274" cy="923330"/>
          </a:xfrm>
          <a:prstGeom prst="rect">
            <a:avLst/>
          </a:prstGeom>
          <a:noFill/>
        </p:spPr>
        <p:txBody>
          <a:bodyPr wrap="square" rtlCol="0">
            <a:spAutoFit/>
          </a:bodyPr>
          <a:lstStyle/>
          <a:p>
            <a:r>
              <a:rPr lang="en-US" sz="5400" dirty="0">
                <a:solidFill>
                  <a:srgbClr val="FF0000"/>
                </a:solidFill>
                <a:latin typeface=".VnBodoniH" panose="020B7200000000000000" pitchFamily="34" charset="0"/>
              </a:rPr>
              <a:t>C</a:t>
            </a:r>
          </a:p>
        </p:txBody>
      </p:sp>
      <p:sp>
        <p:nvSpPr>
          <p:cNvPr id="38" name="TextBox 37">
            <a:extLst>
              <a:ext uri="{FF2B5EF4-FFF2-40B4-BE49-F238E27FC236}">
                <a16:creationId xmlns:a16="http://schemas.microsoft.com/office/drawing/2014/main" id="{CD4DEB09-8996-65A5-7480-AB1C1B4B7EAC}"/>
              </a:ext>
            </a:extLst>
          </p:cNvPr>
          <p:cNvSpPr txBox="1"/>
          <p:nvPr/>
        </p:nvSpPr>
        <p:spPr>
          <a:xfrm>
            <a:off x="2191040" y="8308230"/>
            <a:ext cx="866274" cy="923330"/>
          </a:xfrm>
          <a:prstGeom prst="rect">
            <a:avLst/>
          </a:prstGeom>
          <a:noFill/>
        </p:spPr>
        <p:txBody>
          <a:bodyPr wrap="square" rtlCol="0">
            <a:spAutoFit/>
          </a:bodyPr>
          <a:lstStyle/>
          <a:p>
            <a:r>
              <a:rPr lang="en-US" sz="5400" dirty="0">
                <a:solidFill>
                  <a:srgbClr val="FF0000"/>
                </a:solidFill>
                <a:latin typeface=".VnBodoniH" panose="020B7200000000000000" pitchFamily="34" charset="0"/>
              </a:rPr>
              <a:t>D</a:t>
            </a:r>
          </a:p>
        </p:txBody>
      </p:sp>
      <p:pic>
        <p:nvPicPr>
          <p:cNvPr id="39" name="Picture 2" descr="dấu-tích Phong Thủy Xanh">
            <a:extLst>
              <a:ext uri="{FF2B5EF4-FFF2-40B4-BE49-F238E27FC236}">
                <a16:creationId xmlns:a16="http://schemas.microsoft.com/office/drawing/2014/main" id="{6FB16E1C-757A-3155-8FAA-E2AB0E2A68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194" y="5925760"/>
            <a:ext cx="1031654" cy="133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bomb.wav"/>
                                        </p:tgtEl>
                                      </p:cMediaNode>
                                    </p:audio>
                                  </p:subTnLst>
                                </p:cTn>
                              </p:par>
                              <p:par>
                                <p:cTn id="26" presetID="8" presetClass="emph" presetSubtype="0" repeatCount="indefinite" fill="hold" nodeType="withEffect">
                                  <p:stCondLst>
                                    <p:cond delay="0"/>
                                  </p:stCondLst>
                                  <p:childTnLst>
                                    <p:animRot by="21600000">
                                      <p:cBhvr>
                                        <p:cTn id="27" dur="2250" fill="hold"/>
                                        <p:tgtEl>
                                          <p:spTgt spid="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500" fill="hold"/>
                                        <p:tgtEl>
                                          <p:spTgt spid="3"/>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5"/>
                                        </p:tgtEl>
                                        <p:attrNameLst>
                                          <p:attrName>r</p:attrName>
                                        </p:attrNameLst>
                                      </p:cBhvr>
                                    </p:animRo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par>
                                <p:cTn id="47" presetID="14" presetClass="entr" presetSubtype="1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cTn>
                              </p:par>
                              <p:par>
                                <p:cTn id="68" presetID="14" presetClass="entr" presetSubtype="1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500" fill="hold"/>
                                        <p:tgtEl>
                                          <p:spTgt spid="39"/>
                                        </p:tgtEl>
                                        <p:attrNameLst>
                                          <p:attrName>ppt_x</p:attrName>
                                        </p:attrNameLst>
                                      </p:cBhvr>
                                      <p:tavLst>
                                        <p:tav tm="0">
                                          <p:val>
                                            <p:strVal val="#ppt_x"/>
                                          </p:val>
                                        </p:tav>
                                        <p:tav tm="100000">
                                          <p:val>
                                            <p:strVal val="#ppt_x"/>
                                          </p:val>
                                        </p:tav>
                                      </p:tavLst>
                                    </p:anim>
                                    <p:anim calcmode="lin" valueType="num">
                                      <p:cBhvr additive="base">
                                        <p:cTn id="8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5"/>
                                        </p:tgtEl>
                                      </p:cBhvr>
                                    </p:animEffect>
                                    <p:set>
                                      <p:cBhvr>
                                        <p:cTn id="93" dur="1" fill="hold">
                                          <p:stCondLst>
                                            <p:cond delay="499"/>
                                          </p:stCondLst>
                                        </p:cTn>
                                        <p:tgtEl>
                                          <p:spTgt spid="3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6"/>
                                        </p:tgtEl>
                                      </p:cBhvr>
                                    </p:animEffect>
                                    <p:set>
                                      <p:cBhvr>
                                        <p:cTn id="105" dur="1" fill="hold">
                                          <p:stCondLst>
                                            <p:cond delay="499"/>
                                          </p:stCondLst>
                                        </p:cTn>
                                        <p:tgtEl>
                                          <p:spTgt spid="3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8"/>
                                        </p:tgtEl>
                                      </p:cBhvr>
                                    </p:animEffect>
                                    <p:set>
                                      <p:cBhvr>
                                        <p:cTn id="111" dur="1" fill="hold">
                                          <p:stCondLst>
                                            <p:cond delay="499"/>
                                          </p:stCondLst>
                                        </p:cTn>
                                        <p:tgtEl>
                                          <p:spTgt spid="28"/>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37"/>
                                        </p:tgtEl>
                                      </p:cBhvr>
                                    </p:animEffect>
                                    <p:set>
                                      <p:cBhvr>
                                        <p:cTn id="117" dur="1" fill="hold">
                                          <p:stCondLst>
                                            <p:cond delay="499"/>
                                          </p:stCondLst>
                                        </p:cTn>
                                        <p:tgtEl>
                                          <p:spTgt spid="3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9"/>
                                        </p:tgtEl>
                                      </p:cBhvr>
                                    </p:animEffect>
                                    <p:set>
                                      <p:cBhvr>
                                        <p:cTn id="120" dur="1" fill="hold">
                                          <p:stCondLst>
                                            <p:cond delay="499"/>
                                          </p:stCondLst>
                                        </p:cTn>
                                        <p:tgtEl>
                                          <p:spTgt spid="2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30"/>
                                        </p:tgtEl>
                                      </p:cBhvr>
                                    </p:animEffect>
                                    <p:set>
                                      <p:cBhvr>
                                        <p:cTn id="123" dur="1" fill="hold">
                                          <p:stCondLst>
                                            <p:cond delay="499"/>
                                          </p:stCondLst>
                                        </p:cTn>
                                        <p:tgtEl>
                                          <p:spTgt spid="3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34"/>
                                        </p:tgtEl>
                                      </p:cBhvr>
                                    </p:animEffect>
                                    <p:set>
                                      <p:cBhvr>
                                        <p:cTn id="126" dur="1" fill="hold">
                                          <p:stCondLst>
                                            <p:cond delay="499"/>
                                          </p:stCondLst>
                                        </p:cTn>
                                        <p:tgtEl>
                                          <p:spTgt spid="3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8"/>
                                        </p:tgtEl>
                                      </p:cBhvr>
                                    </p:animEffect>
                                    <p:set>
                                      <p:cBhvr>
                                        <p:cTn id="129" dur="1" fill="hold">
                                          <p:stCondLst>
                                            <p:cond delay="499"/>
                                          </p:stCondLst>
                                        </p:cTn>
                                        <p:tgtEl>
                                          <p:spTgt spid="3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39"/>
                                        </p:tgtEl>
                                      </p:cBhvr>
                                    </p:animEffect>
                                    <p:set>
                                      <p:cBhvr>
                                        <p:cTn id="13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6" grpId="0" animBg="1"/>
      <p:bldP spid="14" grpId="0"/>
      <p:bldP spid="14" grpId="1"/>
      <p:bldP spid="15" grpId="0"/>
      <p:bldP spid="15" grpId="1"/>
      <p:bldP spid="25" grpId="0"/>
      <p:bldP spid="25" grpId="1"/>
      <p:bldP spid="27" grpId="0"/>
      <p:bldP spid="27" grpId="1"/>
      <p:bldP spid="28" grpId="0"/>
      <p:bldP spid="28" grpId="1"/>
      <p:bldP spid="29" grpId="0"/>
      <p:bldP spid="29" grpId="1"/>
      <p:bldP spid="34" grpId="0"/>
      <p:bldP spid="34" grpId="1"/>
      <p:bldP spid="35" grpId="0"/>
      <p:bldP spid="35" grpId="1"/>
      <p:bldP spid="36" grpId="0"/>
      <p:bldP spid="36" grpId="1"/>
      <p:bldP spid="37" grpId="0"/>
      <p:bldP spid="37" grpId="1"/>
      <p:bldP spid="38" grpId="0"/>
      <p:bldP spid="38"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5. </a:t>
            </a:r>
            <a:r>
              <a:rPr lang="vi-VN" sz="4800" noProof="1">
                <a:solidFill>
                  <a:prstClr val="black"/>
                </a:solidFill>
                <a:latin typeface="Arial" panose="020B0604020202020204" pitchFamily="34" charset="0"/>
                <a:cs typeface="Arial" panose="020B0604020202020204" pitchFamily="34" charset="0"/>
              </a:rPr>
              <a:t>Có thể xóa kí tự hoặc một phần văn bản bằng cách sử dụng phím nào dưới đây?</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noProof="1">
                <a:solidFill>
                  <a:prstClr val="black"/>
                </a:solidFill>
                <a:latin typeface="Arial" panose="020B0604020202020204" pitchFamily="34" charset="0"/>
                <a:cs typeface="Arial" panose="020B0604020202020204" pitchFamily="34" charset="0"/>
              </a:rPr>
              <a:t>C. Delete hoặc Backspace</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Delete</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Backspace</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noProof="1">
                <a:solidFill>
                  <a:prstClr val="black"/>
                </a:solidFill>
                <a:latin typeface="Arial" panose="020B0604020202020204" pitchFamily="34" charset="0"/>
                <a:cs typeface="Arial" panose="020B0604020202020204" pitchFamily="34" charset="0"/>
              </a:rPr>
              <a:t>D. Tất cả các đáp án trên đều sai</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018609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5" name="TextBox 4">
            <a:extLst>
              <a:ext uri="{FF2B5EF4-FFF2-40B4-BE49-F238E27FC236}">
                <a16:creationId xmlns:a16="http://schemas.microsoft.com/office/drawing/2014/main" id="{27DE2956-64E3-AE9D-0880-CAC9B40AA909}"/>
              </a:ext>
            </a:extLst>
          </p:cNvPr>
          <p:cNvSpPr txBox="1"/>
          <p:nvPr/>
        </p:nvSpPr>
        <p:spPr>
          <a:xfrm>
            <a:off x="1361175" y="2132939"/>
            <a:ext cx="16002000" cy="1664879"/>
          </a:xfrm>
          <a:prstGeom prst="rect">
            <a:avLst/>
          </a:prstGeom>
          <a:noFill/>
        </p:spPr>
        <p:txBody>
          <a:bodyPr wrap="square">
            <a:spAutoFit/>
          </a:bodyPr>
          <a:lstStyle/>
          <a:p>
            <a:pPr>
              <a:lnSpc>
                <a:spcPct val="150000"/>
              </a:lnSpc>
            </a:pPr>
            <a:r>
              <a:rPr lang="vi-VN" sz="3600" b="1" i="1"/>
              <a:t>Bài tập 2. Em hãy khởi động phần mềm soạn thảo văn bản và soạn thảo khổ thơ sau đây. Hãy lưu tệp với tên là Bai1 vào thư mục tên của em.</a:t>
            </a:r>
            <a:endParaRPr lang="en-US" sz="3600" b="1" i="1"/>
          </a:p>
        </p:txBody>
      </p:sp>
      <p:sp>
        <p:nvSpPr>
          <p:cNvPr id="8" name="TextBox 7">
            <a:extLst>
              <a:ext uri="{FF2B5EF4-FFF2-40B4-BE49-F238E27FC236}">
                <a16:creationId xmlns:a16="http://schemas.microsoft.com/office/drawing/2014/main" id="{D4B7419C-B0C5-E8BB-76CB-E2F764F0C204}"/>
              </a:ext>
            </a:extLst>
          </p:cNvPr>
          <p:cNvSpPr txBox="1"/>
          <p:nvPr/>
        </p:nvSpPr>
        <p:spPr>
          <a:xfrm>
            <a:off x="4838699" y="937577"/>
            <a:ext cx="86106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LUYỆN TẬP </a:t>
            </a:r>
          </a:p>
        </p:txBody>
      </p:sp>
      <p:pic>
        <p:nvPicPr>
          <p:cNvPr id="2050" name="Picture 2" descr="Tập đọc Trăng ơi từ đâu đến (trang 107) - Tiếng Việt 4 tập 2">
            <a:extLst>
              <a:ext uri="{FF2B5EF4-FFF2-40B4-BE49-F238E27FC236}">
                <a16:creationId xmlns:a16="http://schemas.microsoft.com/office/drawing/2014/main" id="{B508E8B6-0675-E38A-37E5-0D06A5BCDA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5400" y="4562709"/>
            <a:ext cx="7831102" cy="41057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798871FC-2641-471F-AC2C-42DB5A6D5CC2}"/>
              </a:ext>
            </a:extLst>
          </p:cNvPr>
          <p:cNvSpPr txBox="1"/>
          <p:nvPr/>
        </p:nvSpPr>
        <p:spPr>
          <a:xfrm>
            <a:off x="2133599" y="4338659"/>
            <a:ext cx="5410200" cy="4839979"/>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pPr marL="0" marR="0" algn="just">
              <a:lnSpc>
                <a:spcPct val="150000"/>
              </a:lnSpc>
              <a:spcBef>
                <a:spcPts val="0"/>
              </a:spcBef>
              <a:spcAft>
                <a:spcPts val="0"/>
              </a:spcAft>
            </a:pPr>
            <a:r>
              <a:rPr lang="en-US" sz="3500" dirty="0" err="1">
                <a:effectLst/>
                <a:latin typeface="Arial" panose="020B0604020202020204" pitchFamily="34" charset="0"/>
                <a:ea typeface="Calibri" panose="020F0502020204030204" pitchFamily="34" charset="0"/>
                <a:cs typeface="Arial" panose="020B0604020202020204" pitchFamily="34" charset="0"/>
              </a:rPr>
              <a:t>Trăng</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ơi</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từ</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đâu</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đến</a:t>
            </a:r>
            <a:r>
              <a:rPr lang="en-US" sz="35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0"/>
              </a:spcAft>
            </a:pPr>
            <a:r>
              <a:rPr lang="en-US" sz="3500" dirty="0">
                <a:effectLst/>
                <a:latin typeface="Arial" panose="020B0604020202020204" pitchFamily="34" charset="0"/>
                <a:ea typeface="Calibri" panose="020F0502020204030204" pitchFamily="34" charset="0"/>
                <a:cs typeface="Arial" panose="020B0604020202020204" pitchFamily="34" charset="0"/>
              </a:rPr>
              <a:t>(Theo </a:t>
            </a:r>
            <a:r>
              <a:rPr lang="en-US" sz="3500" dirty="0" err="1">
                <a:effectLst/>
                <a:latin typeface="Arial" panose="020B0604020202020204" pitchFamily="34" charset="0"/>
                <a:ea typeface="Calibri" panose="020F0502020204030204" pitchFamily="34" charset="0"/>
                <a:cs typeface="Arial" panose="020B0604020202020204" pitchFamily="34" charset="0"/>
              </a:rPr>
              <a:t>Trần</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Đăng</a:t>
            </a:r>
            <a:r>
              <a:rPr lang="en-US" sz="3500" dirty="0">
                <a:effectLst/>
                <a:latin typeface="Arial" panose="020B0604020202020204" pitchFamily="34" charset="0"/>
                <a:ea typeface="Calibri" panose="020F0502020204030204" pitchFamily="34" charset="0"/>
                <a:cs typeface="Arial" panose="020B0604020202020204" pitchFamily="34" charset="0"/>
              </a:rPr>
              <a:t> Khoa)</a:t>
            </a:r>
          </a:p>
          <a:p>
            <a:pPr marL="0" marR="0" algn="just">
              <a:lnSpc>
                <a:spcPct val="150000"/>
              </a:lnSpc>
              <a:spcBef>
                <a:spcPts val="0"/>
              </a:spcBef>
              <a:spcAft>
                <a:spcPts val="0"/>
              </a:spcAft>
            </a:pPr>
            <a:r>
              <a:rPr lang="en-US" sz="3500" dirty="0" err="1">
                <a:effectLst/>
                <a:latin typeface="Arial" panose="020B0604020202020204" pitchFamily="34" charset="0"/>
                <a:ea typeface="Calibri" panose="020F0502020204030204" pitchFamily="34" charset="0"/>
                <a:cs typeface="Arial" panose="020B0604020202020204" pitchFamily="34" charset="0"/>
              </a:rPr>
              <a:t>Trăng</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ơi</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từ</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đâu</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đến</a:t>
            </a:r>
            <a:r>
              <a:rPr lang="en-US" sz="35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0"/>
              </a:spcAft>
            </a:pPr>
            <a:r>
              <a:rPr lang="en-US" sz="3500" dirty="0">
                <a:effectLst/>
                <a:latin typeface="Arial" panose="020B0604020202020204" pitchFamily="34" charset="0"/>
                <a:ea typeface="Calibri" panose="020F0502020204030204" pitchFamily="34" charset="0"/>
                <a:cs typeface="Arial" panose="020B0604020202020204" pitchFamily="34" charset="0"/>
              </a:rPr>
              <a:t>Hay </a:t>
            </a:r>
            <a:r>
              <a:rPr lang="en-US" sz="3500" dirty="0" err="1">
                <a:effectLst/>
                <a:latin typeface="Arial" panose="020B0604020202020204" pitchFamily="34" charset="0"/>
                <a:ea typeface="Calibri" panose="020F0502020204030204" pitchFamily="34" charset="0"/>
                <a:cs typeface="Arial" panose="020B0604020202020204" pitchFamily="34" charset="0"/>
              </a:rPr>
              <a:t>từ</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cánh</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rừng</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xa</a:t>
            </a: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dirty="0" err="1">
                <a:effectLst/>
                <a:latin typeface="Arial" panose="020B0604020202020204" pitchFamily="34" charset="0"/>
                <a:ea typeface="Calibri" panose="020F0502020204030204" pitchFamily="34" charset="0"/>
                <a:cs typeface="Arial" panose="020B0604020202020204" pitchFamily="34" charset="0"/>
              </a:rPr>
              <a:t>Trăng</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hồng</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như</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quả</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chín</a:t>
            </a: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dirty="0" err="1">
                <a:effectLst/>
                <a:latin typeface="Arial" panose="020B0604020202020204" pitchFamily="34" charset="0"/>
                <a:ea typeface="Calibri" panose="020F0502020204030204" pitchFamily="34" charset="0"/>
                <a:cs typeface="Arial" panose="020B0604020202020204" pitchFamily="34" charset="0"/>
              </a:rPr>
              <a:t>Lửng</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lơ</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trên</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trước</a:t>
            </a:r>
            <a:r>
              <a:rPr lang="en-US" sz="3500" dirty="0">
                <a:effectLst/>
                <a:latin typeface="Arial" panose="020B0604020202020204" pitchFamily="34" charset="0"/>
                <a:ea typeface="Calibri" panose="020F0502020204030204" pitchFamily="34" charset="0"/>
                <a:cs typeface="Arial" panose="020B0604020202020204" pitchFamily="34" charset="0"/>
              </a:rPr>
              <a:t> </a:t>
            </a:r>
            <a:r>
              <a:rPr lang="en-US" sz="3500" dirty="0" err="1">
                <a:effectLst/>
                <a:latin typeface="Arial" panose="020B0604020202020204" pitchFamily="34" charset="0"/>
                <a:ea typeface="Calibri" panose="020F0502020204030204" pitchFamily="34" charset="0"/>
                <a:cs typeface="Arial" panose="020B0604020202020204" pitchFamily="34" charset="0"/>
              </a:rPr>
              <a:t>nhà</a:t>
            </a:r>
            <a:r>
              <a:rPr lang="en-US" sz="3500" dirty="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9411431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20800" y="7185745"/>
            <a:ext cx="4409584" cy="3519650"/>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8" name="TextBox 7">
            <a:extLst>
              <a:ext uri="{FF2B5EF4-FFF2-40B4-BE49-F238E27FC236}">
                <a16:creationId xmlns:a16="http://schemas.microsoft.com/office/drawing/2014/main" id="{D4B7419C-B0C5-E8BB-76CB-E2F764F0C204}"/>
              </a:ext>
            </a:extLst>
          </p:cNvPr>
          <p:cNvSpPr txBox="1"/>
          <p:nvPr/>
        </p:nvSpPr>
        <p:spPr>
          <a:xfrm>
            <a:off x="4838699" y="937577"/>
            <a:ext cx="86106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VẬN DỤNG </a:t>
            </a:r>
          </a:p>
        </p:txBody>
      </p:sp>
      <p:sp>
        <p:nvSpPr>
          <p:cNvPr id="3" name="Rectangle: Rounded Corners 2">
            <a:extLst>
              <a:ext uri="{FF2B5EF4-FFF2-40B4-BE49-F238E27FC236}">
                <a16:creationId xmlns:a16="http://schemas.microsoft.com/office/drawing/2014/main" id="{222AE9E9-A662-EE74-94AD-B1A08ED0C288}"/>
              </a:ext>
            </a:extLst>
          </p:cNvPr>
          <p:cNvSpPr/>
          <p:nvPr/>
        </p:nvSpPr>
        <p:spPr>
          <a:xfrm>
            <a:off x="1137786" y="2183894"/>
            <a:ext cx="16012425" cy="3505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hãy sử dụng phần mềm soạn thảo văn bản để soạn thảo đoạn văn miêu tả một người, một loài cây hoặc con vật mà em yêu thích. Lưu văn bản vào thư mục của em với tên phù hợp.</a:t>
            </a:r>
            <a:endParaRPr lang="en-US" sz="4000">
              <a:solidFill>
                <a:schemeClr val="tx1"/>
              </a:solidFill>
            </a:endParaRPr>
          </a:p>
        </p:txBody>
      </p:sp>
      <p:pic>
        <p:nvPicPr>
          <p:cNvPr id="4" name="Picture 8">
            <a:extLst>
              <a:ext uri="{FF2B5EF4-FFF2-40B4-BE49-F238E27FC236}">
                <a16:creationId xmlns:a16="http://schemas.microsoft.com/office/drawing/2014/main" id="{5F73CC06-8CF8-BE5C-715C-7CE48F6C01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385512"/>
            <a:ext cx="6324600" cy="3901488"/>
          </a:xfrm>
          <a:prstGeom prst="rect">
            <a:avLst/>
          </a:prstGeom>
        </p:spPr>
      </p:pic>
    </p:spTree>
    <p:extLst>
      <p:ext uri="{BB962C8B-B14F-4D97-AF65-F5344CB8AC3E}">
        <p14:creationId xmlns:p14="http://schemas.microsoft.com/office/powerpoint/2010/main" val="8115668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grpSp>
        <p:nvGrpSpPr>
          <p:cNvPr id="12" name="Group 12"/>
          <p:cNvGrpSpPr/>
          <p:nvPr/>
        </p:nvGrpSpPr>
        <p:grpSpPr>
          <a:xfrm>
            <a:off x="1976737" y="2274787"/>
            <a:ext cx="14645338" cy="5701337"/>
            <a:chOff x="0" y="0"/>
            <a:chExt cx="1314904" cy="744078"/>
          </a:xfrm>
        </p:grpSpPr>
        <p:sp>
          <p:nvSpPr>
            <p:cNvPr id="13" name="Freeform 13"/>
            <p:cNvSpPr/>
            <p:nvPr/>
          </p:nvSpPr>
          <p:spPr>
            <a:xfrm>
              <a:off x="0" y="0"/>
              <a:ext cx="1314904" cy="744078"/>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rgbClr val="FFF7E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470699"/>
            <a:ext cx="4606412" cy="230320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71003" y="1270118"/>
            <a:ext cx="2396988" cy="90168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59571" y="7375300"/>
            <a:ext cx="3871529" cy="309018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7393" y="1270118"/>
            <a:ext cx="2396988" cy="9016882"/>
          </a:xfrm>
          <a:prstGeom prst="rect">
            <a:avLst/>
          </a:prstGeom>
        </p:spPr>
      </p:pic>
      <p:sp>
        <p:nvSpPr>
          <p:cNvPr id="17" name="TextBox 17"/>
          <p:cNvSpPr txBox="1"/>
          <p:nvPr/>
        </p:nvSpPr>
        <p:spPr>
          <a:xfrm>
            <a:off x="3098808" y="3626283"/>
            <a:ext cx="12308522" cy="2598917"/>
          </a:xfrm>
          <a:prstGeom prst="rect">
            <a:avLst/>
          </a:prstGeom>
        </p:spPr>
        <p:txBody>
          <a:bodyPr wrap="square" lIns="0" tIns="0" rIns="0" bIns="0" rtlCol="0" anchor="t">
            <a:spAutoFit/>
          </a:bodyPr>
          <a:lstStyle/>
          <a:p>
            <a:pPr algn="ctr">
              <a:lnSpc>
                <a:spcPct val="150000"/>
              </a:lnSpc>
            </a:pPr>
            <a:r>
              <a:rPr lang="en-US" sz="6000" b="1">
                <a:solidFill>
                  <a:srgbClr val="000000"/>
                </a:solidFill>
                <a:latin typeface="Arial" panose="020B0604020202020204" pitchFamily="34" charset="0"/>
                <a:cs typeface="Arial" panose="020B0604020202020204" pitchFamily="34" charset="0"/>
              </a:rPr>
              <a:t>PHẦN 3.THỰC HÀNH </a:t>
            </a:r>
          </a:p>
          <a:p>
            <a:pPr algn="ctr">
              <a:lnSpc>
                <a:spcPct val="150000"/>
              </a:lnSpc>
            </a:pPr>
            <a:r>
              <a:rPr lang="en-US" sz="6000" b="1">
                <a:solidFill>
                  <a:srgbClr val="000000"/>
                </a:solidFill>
                <a:latin typeface="Arial" panose="020B0604020202020204" pitchFamily="34" charset="0"/>
                <a:cs typeface="Arial" panose="020B0604020202020204" pitchFamily="34" charset="0"/>
              </a:rPr>
              <a:t>MỘT SỐ THAO TÁC CƠ BẢN </a:t>
            </a: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470699"/>
            <a:ext cx="4606412" cy="2303206"/>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02881" y="7576696"/>
            <a:ext cx="3647916" cy="2911700"/>
          </a:xfrm>
          <a:prstGeom prst="rect">
            <a:avLst/>
          </a:prstGeom>
        </p:spPr>
      </p:pic>
    </p:spTree>
    <p:extLst>
      <p:ext uri="{BB962C8B-B14F-4D97-AF65-F5344CB8AC3E}">
        <p14:creationId xmlns:p14="http://schemas.microsoft.com/office/powerpoint/2010/main" val="42706791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8" name="TextBox 7">
            <a:extLst>
              <a:ext uri="{FF2B5EF4-FFF2-40B4-BE49-F238E27FC236}">
                <a16:creationId xmlns:a16="http://schemas.microsoft.com/office/drawing/2014/main" id="{5A7E39CA-CE8A-E262-CC3E-DAF8DB005235}"/>
              </a:ext>
            </a:extLst>
          </p:cNvPr>
          <p:cNvSpPr txBox="1"/>
          <p:nvPr/>
        </p:nvSpPr>
        <p:spPr>
          <a:xfrm>
            <a:off x="1314379" y="966308"/>
            <a:ext cx="15940611" cy="2019064"/>
          </a:xfrm>
          <a:prstGeom prst="round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Nhiệm vụ 1. </a:t>
            </a:r>
            <a:r>
              <a:rPr lang="en-US" sz="4000">
                <a:latin typeface="Arial" panose="020B0604020202020204" pitchFamily="34" charset="0"/>
                <a:cs typeface="Arial" panose="020B0604020202020204" pitchFamily="34" charset="0"/>
              </a:rPr>
              <a:t>Khởi động phần mềm soạn thảo và soạn thảo đoạn văn bản tiếng Việt sau: </a:t>
            </a:r>
          </a:p>
        </p:txBody>
      </p:sp>
      <p:grpSp>
        <p:nvGrpSpPr>
          <p:cNvPr id="11" name="Group 10">
            <a:extLst>
              <a:ext uri="{FF2B5EF4-FFF2-40B4-BE49-F238E27FC236}">
                <a16:creationId xmlns:a16="http://schemas.microsoft.com/office/drawing/2014/main" id="{5E311A33-A7BC-DE41-20E2-6FC68013C20E}"/>
              </a:ext>
            </a:extLst>
          </p:cNvPr>
          <p:cNvGrpSpPr/>
          <p:nvPr/>
        </p:nvGrpSpPr>
        <p:grpSpPr>
          <a:xfrm>
            <a:off x="3223294" y="3156369"/>
            <a:ext cx="12122780" cy="6303866"/>
            <a:chOff x="3223294" y="3227298"/>
            <a:chExt cx="12122780" cy="6303866"/>
          </a:xfrm>
        </p:grpSpPr>
        <p:pic>
          <p:nvPicPr>
            <p:cNvPr id="4" name="Picture 3">
              <a:extLst>
                <a:ext uri="{FF2B5EF4-FFF2-40B4-BE49-F238E27FC236}">
                  <a16:creationId xmlns:a16="http://schemas.microsoft.com/office/drawing/2014/main" id="{3FC445A2-1C92-F20C-D49C-CD417F03E760}"/>
                </a:ext>
              </a:extLst>
            </p:cNvPr>
            <p:cNvPicPr>
              <a:picLocks noChangeAspect="1"/>
            </p:cNvPicPr>
            <p:nvPr/>
          </p:nvPicPr>
          <p:blipFill rotWithShape="1">
            <a:blip r:embed="rId6"/>
            <a:srcRect b="8267"/>
            <a:stretch/>
          </p:blipFill>
          <p:spPr>
            <a:xfrm>
              <a:off x="3223294" y="3227298"/>
              <a:ext cx="12122780" cy="5332556"/>
            </a:xfrm>
            <a:prstGeom prst="rect">
              <a:avLst/>
            </a:prstGeom>
          </p:spPr>
        </p:pic>
        <p:sp>
          <p:nvSpPr>
            <p:cNvPr id="10" name="TextBox 9">
              <a:extLst>
                <a:ext uri="{FF2B5EF4-FFF2-40B4-BE49-F238E27FC236}">
                  <a16:creationId xmlns:a16="http://schemas.microsoft.com/office/drawing/2014/main" id="{5AF3FDAE-F290-1C07-94F0-6691C377A575}"/>
                </a:ext>
              </a:extLst>
            </p:cNvPr>
            <p:cNvSpPr txBox="1"/>
            <p:nvPr/>
          </p:nvSpPr>
          <p:spPr>
            <a:xfrm>
              <a:off x="4724399" y="8946389"/>
              <a:ext cx="912057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Hình 42. </a:t>
              </a:r>
              <a:r>
                <a:rPr lang="en-US" sz="3200">
                  <a:latin typeface="Arial" panose="020B0604020202020204" pitchFamily="34" charset="0"/>
                  <a:cs typeface="Arial" panose="020B0604020202020204" pitchFamily="34" charset="0"/>
                </a:rPr>
                <a:t>Soạn thảo văn bản tiếng Việt </a:t>
              </a:r>
            </a:p>
          </p:txBody>
        </p:sp>
      </p:grpSp>
    </p:spTree>
    <p:extLst>
      <p:ext uri="{BB962C8B-B14F-4D97-AF65-F5344CB8AC3E}">
        <p14:creationId xmlns:p14="http://schemas.microsoft.com/office/powerpoint/2010/main" val="42765935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3" name="TextBox 2">
            <a:extLst>
              <a:ext uri="{FF2B5EF4-FFF2-40B4-BE49-F238E27FC236}">
                <a16:creationId xmlns:a16="http://schemas.microsoft.com/office/drawing/2014/main" id="{CFE777A4-E5F3-BBFE-BF2E-D8E5A3469615}"/>
              </a:ext>
            </a:extLst>
          </p:cNvPr>
          <p:cNvSpPr txBox="1"/>
          <p:nvPr/>
        </p:nvSpPr>
        <p:spPr>
          <a:xfrm>
            <a:off x="4419599" y="1181715"/>
            <a:ext cx="9448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HƯỚNG DẪN THỰC HIỆN </a:t>
            </a:r>
          </a:p>
        </p:txBody>
      </p:sp>
      <p:grpSp>
        <p:nvGrpSpPr>
          <p:cNvPr id="10" name="Group 9">
            <a:extLst>
              <a:ext uri="{FF2B5EF4-FFF2-40B4-BE49-F238E27FC236}">
                <a16:creationId xmlns:a16="http://schemas.microsoft.com/office/drawing/2014/main" id="{D000E0B6-0698-07F5-2781-2BFCA1A5D273}"/>
              </a:ext>
            </a:extLst>
          </p:cNvPr>
          <p:cNvGrpSpPr/>
          <p:nvPr/>
        </p:nvGrpSpPr>
        <p:grpSpPr>
          <a:xfrm>
            <a:off x="2086072" y="2701622"/>
            <a:ext cx="14284191" cy="1099651"/>
            <a:chOff x="1905000" y="2476500"/>
            <a:chExt cx="14284191" cy="1099651"/>
          </a:xfrm>
        </p:grpSpPr>
        <p:sp>
          <p:nvSpPr>
            <p:cNvPr id="5" name="Oval 4">
              <a:extLst>
                <a:ext uri="{FF2B5EF4-FFF2-40B4-BE49-F238E27FC236}">
                  <a16:creationId xmlns:a16="http://schemas.microsoft.com/office/drawing/2014/main" id="{02BBAA04-21B6-9BDF-D9FE-AFA37D300742}"/>
                </a:ext>
              </a:extLst>
            </p:cNvPr>
            <p:cNvSpPr/>
            <p:nvPr/>
          </p:nvSpPr>
          <p:spPr>
            <a:xfrm>
              <a:off x="1905000" y="2476500"/>
              <a:ext cx="1099651" cy="1099651"/>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9C5103CA-E95A-36DA-2C33-AF8B29D47189}"/>
                </a:ext>
              </a:extLst>
            </p:cNvPr>
            <p:cNvSpPr txBox="1"/>
            <p:nvPr/>
          </p:nvSpPr>
          <p:spPr>
            <a:xfrm>
              <a:off x="3810000" y="2530775"/>
              <a:ext cx="12379191"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Khởi động phần mềm soạn thảo </a:t>
              </a:r>
              <a:r>
                <a:rPr lang="en-US" sz="4000" b="1">
                  <a:latin typeface="Arial" panose="020B0604020202020204" pitchFamily="34" charset="0"/>
                  <a:cs typeface="Arial" panose="020B0604020202020204" pitchFamily="34" charset="0"/>
                </a:rPr>
                <a:t>Word</a:t>
              </a:r>
              <a:r>
                <a:rPr lang="en-US" sz="4000">
                  <a:latin typeface="Arial" panose="020B0604020202020204" pitchFamily="34" charset="0"/>
                  <a:cs typeface="Arial" panose="020B0604020202020204" pitchFamily="34" charset="0"/>
                </a:rPr>
                <a:t> trên máy tính </a:t>
              </a:r>
            </a:p>
          </p:txBody>
        </p:sp>
      </p:grpSp>
      <p:grpSp>
        <p:nvGrpSpPr>
          <p:cNvPr id="11" name="Group 10">
            <a:extLst>
              <a:ext uri="{FF2B5EF4-FFF2-40B4-BE49-F238E27FC236}">
                <a16:creationId xmlns:a16="http://schemas.microsoft.com/office/drawing/2014/main" id="{FF95EC2F-B14F-23DD-3DD2-868ED7E18166}"/>
              </a:ext>
            </a:extLst>
          </p:cNvPr>
          <p:cNvGrpSpPr/>
          <p:nvPr/>
        </p:nvGrpSpPr>
        <p:grpSpPr>
          <a:xfrm>
            <a:off x="2086072" y="4600500"/>
            <a:ext cx="14284191" cy="1824923"/>
            <a:chOff x="1905000" y="2218240"/>
            <a:chExt cx="14284191" cy="1824923"/>
          </a:xfrm>
        </p:grpSpPr>
        <p:sp>
          <p:nvSpPr>
            <p:cNvPr id="14" name="Oval 13">
              <a:extLst>
                <a:ext uri="{FF2B5EF4-FFF2-40B4-BE49-F238E27FC236}">
                  <a16:creationId xmlns:a16="http://schemas.microsoft.com/office/drawing/2014/main" id="{DA311448-CD18-8826-7B70-B7F497E1BD91}"/>
                </a:ext>
              </a:extLst>
            </p:cNvPr>
            <p:cNvSpPr/>
            <p:nvPr/>
          </p:nvSpPr>
          <p:spPr>
            <a:xfrm>
              <a:off x="1905000" y="2476500"/>
              <a:ext cx="1099651" cy="1099651"/>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A9435109-A025-19DA-702F-67773140205C}"/>
                </a:ext>
              </a:extLst>
            </p:cNvPr>
            <p:cNvSpPr txBox="1"/>
            <p:nvPr/>
          </p:nvSpPr>
          <p:spPr>
            <a:xfrm>
              <a:off x="3810000" y="2218240"/>
              <a:ext cx="12379191"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Nháy chuột vào vùng soạn thảo để thực hiện soạn thảo văn bản </a:t>
              </a:r>
            </a:p>
          </p:txBody>
        </p:sp>
      </p:grpSp>
      <p:grpSp>
        <p:nvGrpSpPr>
          <p:cNvPr id="16" name="Group 15">
            <a:extLst>
              <a:ext uri="{FF2B5EF4-FFF2-40B4-BE49-F238E27FC236}">
                <a16:creationId xmlns:a16="http://schemas.microsoft.com/office/drawing/2014/main" id="{0AF3F0F9-3123-C710-085F-1D3CE190C79B}"/>
              </a:ext>
            </a:extLst>
          </p:cNvPr>
          <p:cNvGrpSpPr/>
          <p:nvPr/>
        </p:nvGrpSpPr>
        <p:grpSpPr>
          <a:xfrm>
            <a:off x="2086072" y="6885137"/>
            <a:ext cx="14284191" cy="1824923"/>
            <a:chOff x="1905000" y="2218240"/>
            <a:chExt cx="14284191" cy="1824923"/>
          </a:xfrm>
        </p:grpSpPr>
        <p:sp>
          <p:nvSpPr>
            <p:cNvPr id="17" name="Oval 16">
              <a:extLst>
                <a:ext uri="{FF2B5EF4-FFF2-40B4-BE49-F238E27FC236}">
                  <a16:creationId xmlns:a16="http://schemas.microsoft.com/office/drawing/2014/main" id="{765F17D6-4C0B-2517-6A5D-10F00F97B578}"/>
                </a:ext>
              </a:extLst>
            </p:cNvPr>
            <p:cNvSpPr/>
            <p:nvPr/>
          </p:nvSpPr>
          <p:spPr>
            <a:xfrm>
              <a:off x="1905000" y="2476500"/>
              <a:ext cx="1099651" cy="1099651"/>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53C305C2-C04C-C803-34A8-F49AF11B4009}"/>
                </a:ext>
              </a:extLst>
            </p:cNvPr>
            <p:cNvSpPr txBox="1"/>
            <p:nvPr/>
          </p:nvSpPr>
          <p:spPr>
            <a:xfrm>
              <a:off x="3810000" y="2218240"/>
              <a:ext cx="12379191"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Chỉnh sửa các lỗi sai khi thực hiện gõ văn bản trên phần mềm soạn thảo</a:t>
              </a:r>
            </a:p>
          </p:txBody>
        </p:sp>
      </p:grpSp>
    </p:spTree>
    <p:extLst>
      <p:ext uri="{BB962C8B-B14F-4D97-AF65-F5344CB8AC3E}">
        <p14:creationId xmlns:p14="http://schemas.microsoft.com/office/powerpoint/2010/main" val="10781307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3" name="TextBox 2">
            <a:extLst>
              <a:ext uri="{FF2B5EF4-FFF2-40B4-BE49-F238E27FC236}">
                <a16:creationId xmlns:a16="http://schemas.microsoft.com/office/drawing/2014/main" id="{CFE777A4-E5F3-BBFE-BF2E-D8E5A3469615}"/>
              </a:ext>
            </a:extLst>
          </p:cNvPr>
          <p:cNvSpPr txBox="1"/>
          <p:nvPr/>
        </p:nvSpPr>
        <p:spPr>
          <a:xfrm>
            <a:off x="4419599" y="1181715"/>
            <a:ext cx="9448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HƯỚNG DẪN THỰC HIỆN </a:t>
            </a:r>
          </a:p>
        </p:txBody>
      </p:sp>
      <p:grpSp>
        <p:nvGrpSpPr>
          <p:cNvPr id="20" name="Group 19">
            <a:extLst>
              <a:ext uri="{FF2B5EF4-FFF2-40B4-BE49-F238E27FC236}">
                <a16:creationId xmlns:a16="http://schemas.microsoft.com/office/drawing/2014/main" id="{C18E5714-16F5-B4D1-27FF-1DBE185C73F4}"/>
              </a:ext>
            </a:extLst>
          </p:cNvPr>
          <p:cNvGrpSpPr/>
          <p:nvPr/>
        </p:nvGrpSpPr>
        <p:grpSpPr>
          <a:xfrm>
            <a:off x="1143000" y="2002487"/>
            <a:ext cx="3934168" cy="1296144"/>
            <a:chOff x="1704631" y="2578619"/>
            <a:chExt cx="3934168" cy="1296144"/>
          </a:xfrm>
        </p:grpSpPr>
        <p:pic>
          <p:nvPicPr>
            <p:cNvPr id="1026" name="Picture 2" descr="Warning ">
              <a:extLst>
                <a:ext uri="{FF2B5EF4-FFF2-40B4-BE49-F238E27FC236}">
                  <a16:creationId xmlns:a16="http://schemas.microsoft.com/office/drawing/2014/main" id="{96C426D6-7507-6860-5C80-61D29747B0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4631" y="257861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5F1763-3C9C-EB72-F666-2F6B522B7972}"/>
                </a:ext>
              </a:extLst>
            </p:cNvPr>
            <p:cNvSpPr txBox="1"/>
            <p:nvPr/>
          </p:nvSpPr>
          <p:spPr>
            <a:xfrm>
              <a:off x="3200399" y="3089933"/>
              <a:ext cx="2438400" cy="784830"/>
            </a:xfrm>
            <a:prstGeom prst="rect">
              <a:avLst/>
            </a:prstGeom>
            <a:noFill/>
          </p:spPr>
          <p:txBody>
            <a:bodyPr wrap="square" rtlCol="0">
              <a:spAutoFit/>
            </a:bodyPr>
            <a:lstStyle/>
            <a:p>
              <a:r>
                <a:rPr lang="en-US" sz="4500" b="1" i="1">
                  <a:latin typeface="Arial" panose="020B0604020202020204" pitchFamily="34" charset="0"/>
                  <a:cs typeface="Arial" panose="020B0604020202020204" pitchFamily="34" charset="0"/>
                </a:rPr>
                <a:t>Lưu ý </a:t>
              </a:r>
            </a:p>
          </p:txBody>
        </p:sp>
      </p:grpSp>
      <p:sp>
        <p:nvSpPr>
          <p:cNvPr id="21" name="Rectangle: Rounded Corners 20">
            <a:extLst>
              <a:ext uri="{FF2B5EF4-FFF2-40B4-BE49-F238E27FC236}">
                <a16:creationId xmlns:a16="http://schemas.microsoft.com/office/drawing/2014/main" id="{77926C78-8A88-99C4-153A-8F4F38D1A286}"/>
              </a:ext>
            </a:extLst>
          </p:cNvPr>
          <p:cNvSpPr/>
          <p:nvPr/>
        </p:nvSpPr>
        <p:spPr>
          <a:xfrm>
            <a:off x="2028048" y="3886100"/>
            <a:ext cx="14231902" cy="207411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Nhấn phím </a:t>
            </a:r>
            <a:r>
              <a:rPr lang="en-US" sz="4000" b="1">
                <a:solidFill>
                  <a:schemeClr val="tx1"/>
                </a:solidFill>
                <a:latin typeface="Arial" panose="020B0604020202020204" pitchFamily="34" charset="0"/>
                <a:cs typeface="Arial" panose="020B0604020202020204" pitchFamily="34" charset="0"/>
              </a:rPr>
              <a:t>Enter</a:t>
            </a:r>
            <a:r>
              <a:rPr lang="en-US" sz="4000">
                <a:solidFill>
                  <a:schemeClr val="tx1"/>
                </a:solidFill>
                <a:latin typeface="Arial" panose="020B0604020202020204" pitchFamily="34" charset="0"/>
                <a:cs typeface="Arial" panose="020B0604020202020204" pitchFamily="34" charset="0"/>
              </a:rPr>
              <a:t> khi muốn xuống dòng và chuyển sang đoạn văn bản mới.</a:t>
            </a:r>
          </a:p>
        </p:txBody>
      </p:sp>
      <p:sp>
        <p:nvSpPr>
          <p:cNvPr id="22" name="Rectangle: Rounded Corners 21">
            <a:extLst>
              <a:ext uri="{FF2B5EF4-FFF2-40B4-BE49-F238E27FC236}">
                <a16:creationId xmlns:a16="http://schemas.microsoft.com/office/drawing/2014/main" id="{AC57C4C0-2D7C-A5DD-C60A-7FB7234954CA}"/>
              </a:ext>
            </a:extLst>
          </p:cNvPr>
          <p:cNvSpPr/>
          <p:nvPr/>
        </p:nvSpPr>
        <p:spPr>
          <a:xfrm>
            <a:off x="2006439" y="6547680"/>
            <a:ext cx="14231902" cy="207411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Nhấn phím </a:t>
            </a:r>
            <a:r>
              <a:rPr lang="en-US" sz="4000" b="1">
                <a:solidFill>
                  <a:schemeClr val="tx1"/>
                </a:solidFill>
                <a:latin typeface="Arial" panose="020B0604020202020204" pitchFamily="34" charset="0"/>
                <a:cs typeface="Arial" panose="020B0604020202020204" pitchFamily="34" charset="0"/>
              </a:rPr>
              <a:t>Shift</a:t>
            </a:r>
            <a:r>
              <a:rPr lang="en-US" sz="4000">
                <a:solidFill>
                  <a:schemeClr val="tx1"/>
                </a:solidFill>
                <a:latin typeface="Arial" panose="020B0604020202020204" pitchFamily="34" charset="0"/>
                <a:cs typeface="Arial" panose="020B0604020202020204" pitchFamily="34" charset="0"/>
              </a:rPr>
              <a:t> đồng thời gõ phím chữ khi muốn gõ chữ hoa.</a:t>
            </a:r>
          </a:p>
        </p:txBody>
      </p:sp>
    </p:spTree>
    <p:extLst>
      <p:ext uri="{BB962C8B-B14F-4D97-AF65-F5344CB8AC3E}">
        <p14:creationId xmlns:p14="http://schemas.microsoft.com/office/powerpoint/2010/main" val="67023932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39855" y="7961259"/>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sp>
        <p:nvSpPr>
          <p:cNvPr id="4" name="Rectangle: Rounded Corners 3">
            <a:extLst>
              <a:ext uri="{FF2B5EF4-FFF2-40B4-BE49-F238E27FC236}">
                <a16:creationId xmlns:a16="http://schemas.microsoft.com/office/drawing/2014/main" id="{471D492C-33EA-1AF1-CF9D-C9783E0FB58E}"/>
              </a:ext>
            </a:extLst>
          </p:cNvPr>
          <p:cNvSpPr/>
          <p:nvPr/>
        </p:nvSpPr>
        <p:spPr>
          <a:xfrm>
            <a:off x="1257299" y="1104900"/>
            <a:ext cx="15773400" cy="1289988"/>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Nhiệm vụ 2: </a:t>
            </a:r>
            <a:r>
              <a:rPr lang="vi-VN" sz="4000">
                <a:solidFill>
                  <a:schemeClr val="tx1"/>
                </a:solidFill>
              </a:rPr>
              <a:t>Lưu tệp văn bản vào thư mục của em với tên phù hợp.</a:t>
            </a:r>
            <a:endParaRPr lang="en-US" sz="4000">
              <a:solidFill>
                <a:schemeClr val="tx1"/>
              </a:solidFill>
            </a:endParaRPr>
          </a:p>
        </p:txBody>
      </p:sp>
      <p:sp>
        <p:nvSpPr>
          <p:cNvPr id="11" name="TextBox 10">
            <a:extLst>
              <a:ext uri="{FF2B5EF4-FFF2-40B4-BE49-F238E27FC236}">
                <a16:creationId xmlns:a16="http://schemas.microsoft.com/office/drawing/2014/main" id="{925134A2-5331-5173-07ED-93F54A89DDAE}"/>
              </a:ext>
            </a:extLst>
          </p:cNvPr>
          <p:cNvSpPr txBox="1"/>
          <p:nvPr/>
        </p:nvSpPr>
        <p:spPr>
          <a:xfrm>
            <a:off x="1257299" y="2925848"/>
            <a:ext cx="15659101"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a:latin typeface="Arial" panose="020B0604020202020204" pitchFamily="34" charset="0"/>
                <a:cs typeface="Arial" panose="020B0604020202020204" pitchFamily="34" charset="0"/>
              </a:rPr>
              <a:t>Các cách thực hiện: </a:t>
            </a:r>
          </a:p>
        </p:txBody>
      </p:sp>
      <p:grpSp>
        <p:nvGrpSpPr>
          <p:cNvPr id="17" name="Group 16">
            <a:extLst>
              <a:ext uri="{FF2B5EF4-FFF2-40B4-BE49-F238E27FC236}">
                <a16:creationId xmlns:a16="http://schemas.microsoft.com/office/drawing/2014/main" id="{716E0B72-338E-1F37-4BFB-0847FFB7E128}"/>
              </a:ext>
            </a:extLst>
          </p:cNvPr>
          <p:cNvGrpSpPr/>
          <p:nvPr/>
        </p:nvGrpSpPr>
        <p:grpSpPr>
          <a:xfrm>
            <a:off x="1257299" y="4398546"/>
            <a:ext cx="14516101" cy="914400"/>
            <a:chOff x="1257298" y="3892586"/>
            <a:chExt cx="14516101" cy="914400"/>
          </a:xfrm>
        </p:grpSpPr>
        <p:sp>
          <p:nvSpPr>
            <p:cNvPr id="12" name="TextBox 11">
              <a:extLst>
                <a:ext uri="{FF2B5EF4-FFF2-40B4-BE49-F238E27FC236}">
                  <a16:creationId xmlns:a16="http://schemas.microsoft.com/office/drawing/2014/main" id="{C2A09FC7-36CD-9316-0C6C-068D37E4FE92}"/>
                </a:ext>
              </a:extLst>
            </p:cNvPr>
            <p:cNvSpPr txBox="1"/>
            <p:nvPr/>
          </p:nvSpPr>
          <p:spPr>
            <a:xfrm>
              <a:off x="1257298" y="4099100"/>
              <a:ext cx="14516101"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Bước 1.                        </a:t>
              </a:r>
              <a:r>
                <a:rPr lang="en-US" sz="4000">
                  <a:latin typeface="Arial" panose="020B0604020202020204" pitchFamily="34" charset="0"/>
                  <a:cs typeface="Arial" panose="020B0604020202020204" pitchFamily="34" charset="0"/>
                  <a:sym typeface="Wingdings" panose="05000000000000000000" pitchFamily="2" charset="2"/>
                </a:rPr>
                <a:t>                           </a:t>
              </a:r>
              <a:r>
                <a:rPr lang="en-US" sz="4000">
                  <a:latin typeface="Arial" panose="020B0604020202020204" pitchFamily="34" charset="0"/>
                  <a:cs typeface="Arial" panose="020B0604020202020204" pitchFamily="34" charset="0"/>
                </a:rPr>
                <a:t> </a:t>
              </a:r>
            </a:p>
          </p:txBody>
        </p:sp>
        <p:sp>
          <p:nvSpPr>
            <p:cNvPr id="14" name="Rectangle: Rounded Corners 13">
              <a:extLst>
                <a:ext uri="{FF2B5EF4-FFF2-40B4-BE49-F238E27FC236}">
                  <a16:creationId xmlns:a16="http://schemas.microsoft.com/office/drawing/2014/main" id="{A943E9DF-DE2F-7668-71DC-04B3454CF8A7}"/>
                </a:ext>
              </a:extLst>
            </p:cNvPr>
            <p:cNvSpPr/>
            <p:nvPr/>
          </p:nvSpPr>
          <p:spPr>
            <a:xfrm>
              <a:off x="3657600" y="3892586"/>
              <a:ext cx="2438400" cy="914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File </a:t>
              </a:r>
            </a:p>
          </p:txBody>
        </p:sp>
        <p:sp>
          <p:nvSpPr>
            <p:cNvPr id="15" name="Rectangle: Rounded Corners 14">
              <a:extLst>
                <a:ext uri="{FF2B5EF4-FFF2-40B4-BE49-F238E27FC236}">
                  <a16:creationId xmlns:a16="http://schemas.microsoft.com/office/drawing/2014/main" id="{B15C3578-9CB0-E24F-951E-BDFA4B63A860}"/>
                </a:ext>
              </a:extLst>
            </p:cNvPr>
            <p:cNvSpPr/>
            <p:nvPr/>
          </p:nvSpPr>
          <p:spPr>
            <a:xfrm>
              <a:off x="11774719" y="3892586"/>
              <a:ext cx="2438400" cy="914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Save as </a:t>
              </a:r>
            </a:p>
          </p:txBody>
        </p:sp>
        <p:sp>
          <p:nvSpPr>
            <p:cNvPr id="16" name="Rectangle: Rounded Corners 15">
              <a:extLst>
                <a:ext uri="{FF2B5EF4-FFF2-40B4-BE49-F238E27FC236}">
                  <a16:creationId xmlns:a16="http://schemas.microsoft.com/office/drawing/2014/main" id="{20C2FF71-9C5D-9979-31E3-202B4B84170A}"/>
                </a:ext>
              </a:extLst>
            </p:cNvPr>
            <p:cNvSpPr/>
            <p:nvPr/>
          </p:nvSpPr>
          <p:spPr>
            <a:xfrm>
              <a:off x="7707061" y="3892586"/>
              <a:ext cx="2438400" cy="9144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Save </a:t>
              </a:r>
            </a:p>
          </p:txBody>
        </p:sp>
      </p:grpSp>
      <p:sp>
        <p:nvSpPr>
          <p:cNvPr id="19" name="TextBox 18">
            <a:extLst>
              <a:ext uri="{FF2B5EF4-FFF2-40B4-BE49-F238E27FC236}">
                <a16:creationId xmlns:a16="http://schemas.microsoft.com/office/drawing/2014/main" id="{6BB69892-E82D-CCE0-A9B8-E330C2C870D1}"/>
              </a:ext>
            </a:extLst>
          </p:cNvPr>
          <p:cNvSpPr txBox="1"/>
          <p:nvPr/>
        </p:nvSpPr>
        <p:spPr>
          <a:xfrm>
            <a:off x="1257299" y="6136336"/>
            <a:ext cx="157734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Bước 2. </a:t>
            </a:r>
            <a:r>
              <a:rPr lang="en-US" sz="4000">
                <a:latin typeface="Arial" panose="020B0604020202020204" pitchFamily="34" charset="0"/>
                <a:cs typeface="Arial" panose="020B0604020202020204" pitchFamily="34" charset="0"/>
              </a:rPr>
              <a:t>Nháy chuột vào nút </a:t>
            </a:r>
            <a:r>
              <a:rPr lang="en-US" sz="4000" b="1">
                <a:latin typeface="Arial" panose="020B0604020202020204" pitchFamily="34" charset="0"/>
                <a:cs typeface="Arial" panose="020B0604020202020204" pitchFamily="34" charset="0"/>
                <a:sym typeface="Wingdings" panose="05000000000000000000" pitchFamily="2" charset="2"/>
              </a:rPr>
              <a:t></a:t>
            </a:r>
            <a:r>
              <a:rPr lang="en-US" sz="4000">
                <a:latin typeface="Arial" panose="020B0604020202020204" pitchFamily="34" charset="0"/>
                <a:cs typeface="Arial" panose="020B0604020202020204" pitchFamily="34" charset="0"/>
                <a:sym typeface="Wingdings" panose="05000000000000000000" pitchFamily="2" charset="2"/>
              </a:rPr>
              <a:t> bên phải màn hình để thoát khỏi phần mềm </a:t>
            </a:r>
            <a:r>
              <a:rPr lang="en-US" sz="4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271232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891777"/>
            <a:ext cx="4606412" cy="230320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2881" y="7997774"/>
            <a:ext cx="3647916" cy="2911700"/>
          </a:xfrm>
          <a:prstGeom prst="rect">
            <a:avLst/>
          </a:prstGeom>
        </p:spPr>
      </p:pic>
      <p:grpSp>
        <p:nvGrpSpPr>
          <p:cNvPr id="11" name="Group 10">
            <a:extLst>
              <a:ext uri="{FF2B5EF4-FFF2-40B4-BE49-F238E27FC236}">
                <a16:creationId xmlns:a16="http://schemas.microsoft.com/office/drawing/2014/main" id="{56B13158-57CA-1B59-C408-6ACA742C9FA6}"/>
              </a:ext>
            </a:extLst>
          </p:cNvPr>
          <p:cNvGrpSpPr/>
          <p:nvPr/>
        </p:nvGrpSpPr>
        <p:grpSpPr>
          <a:xfrm>
            <a:off x="7324474" y="2050030"/>
            <a:ext cx="10619551" cy="5889901"/>
            <a:chOff x="7324474" y="2050030"/>
            <a:chExt cx="10619551" cy="5889901"/>
          </a:xfrm>
        </p:grpSpPr>
        <p:sp>
          <p:nvSpPr>
            <p:cNvPr id="4" name="Speech Bubble: Rectangle with Corners Rounded 3">
              <a:extLst>
                <a:ext uri="{FF2B5EF4-FFF2-40B4-BE49-F238E27FC236}">
                  <a16:creationId xmlns:a16="http://schemas.microsoft.com/office/drawing/2014/main" id="{3986E829-D38B-1997-9282-6904DF4BA34F}"/>
                </a:ext>
              </a:extLst>
            </p:cNvPr>
            <p:cNvSpPr/>
            <p:nvPr/>
          </p:nvSpPr>
          <p:spPr>
            <a:xfrm>
              <a:off x="7324474" y="2801590"/>
              <a:ext cx="9720355" cy="5138341"/>
            </a:xfrm>
            <a:prstGeom prst="wedgeRoundRectCallout">
              <a:avLst>
                <a:gd name="adj1" fmla="val -56356"/>
                <a:gd name="adj2" fmla="val -6345"/>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Theo </a:t>
              </a:r>
              <a:r>
                <a:rPr lang="en-US" sz="3600" dirty="0" err="1">
                  <a:solidFill>
                    <a:schemeClr val="tx1"/>
                  </a:solidFill>
                  <a:latin typeface="Arial" panose="020B0604020202020204" pitchFamily="34" charset="0"/>
                  <a:cs typeface="Arial" panose="020B0604020202020204" pitchFamily="34" charset="0"/>
                </a:rPr>
                <a:t>em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việc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bày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bản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thông</a:t>
              </a:r>
              <a:r>
                <a:rPr lang="en-US" sz="3600" dirty="0">
                  <a:solidFill>
                    <a:schemeClr val="tx1"/>
                  </a:solidFill>
                  <a:latin typeface="Arial" panose="020B0604020202020204" pitchFamily="34" charset="0"/>
                  <a:cs typeface="Arial" panose="020B0604020202020204" pitchFamily="34" charset="0"/>
                </a:rPr>
                <a:t> tin, </a:t>
              </a:r>
              <a:r>
                <a:rPr lang="en-US" sz="3600" dirty="0" err="1">
                  <a:solidFill>
                    <a:schemeClr val="tx1"/>
                  </a:solidFill>
                  <a:latin typeface="Arial" panose="020B0604020202020204" pitchFamily="34" charset="0"/>
                  <a:cs typeface="Arial" panose="020B0604020202020204" pitchFamily="34" charset="0"/>
                </a:rPr>
                <a:t>cần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phải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giải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thích</a:t>
              </a:r>
              <a:r>
                <a:rPr lang="en-US" sz="3600" dirty="0">
                  <a:solidFill>
                    <a:schemeClr val="tx1"/>
                  </a:solidFill>
                  <a:latin typeface="Arial" panose="020B0604020202020204" pitchFamily="34" charset="0"/>
                  <a:cs typeface="Arial" panose="020B0604020202020204" pitchFamily="34" charset="0"/>
                </a:rPr>
                <a:t> chi </a:t>
              </a:r>
              <a:r>
                <a:rPr lang="en-US" sz="3600" dirty="0" err="1">
                  <a:solidFill>
                    <a:schemeClr val="tx1"/>
                  </a:solidFill>
                  <a:latin typeface="Arial" panose="020B0604020202020204" pitchFamily="34" charset="0"/>
                  <a:cs typeface="Arial" panose="020B0604020202020204" pitchFamily="34" charset="0"/>
                </a:rPr>
                <a:t>tiết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sự</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việc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như</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văn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bản</a:t>
              </a:r>
              <a:r>
                <a:rPr lang="en-US" sz="3600" dirty="0">
                  <a:solidFill>
                    <a:schemeClr val="tx1"/>
                  </a:solidFill>
                  <a:latin typeface="Arial" panose="020B0604020202020204" pitchFamily="34" charset="0"/>
                  <a:cs typeface="Arial" panose="020B0604020202020204" pitchFamily="34" charset="0"/>
                </a:rPr>
                <a:t> hay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thư</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thì</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sử</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dụng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mềm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trình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chiếu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còn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phù</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hợp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nữa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p>
          </p:txBody>
        </p:sp>
        <p:pic>
          <p:nvPicPr>
            <p:cNvPr id="1030" name="Picture 6" descr="FAQ ">
              <a:extLst>
                <a:ext uri="{FF2B5EF4-FFF2-40B4-BE49-F238E27FC236}">
                  <a16:creationId xmlns:a16="http://schemas.microsoft.com/office/drawing/2014/main" id="{FB32D219-388F-3A17-A4F9-142AFD8715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17987">
              <a:off x="16033071" y="2149271"/>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Q ">
              <a:extLst>
                <a:ext uri="{FF2B5EF4-FFF2-40B4-BE49-F238E27FC236}">
                  <a16:creationId xmlns:a16="http://schemas.microsoft.com/office/drawing/2014/main" id="{A1D97513-48C5-5680-E537-BDD68B9382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58942">
              <a:off x="14993801" y="205003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Q ">
              <a:extLst>
                <a:ext uri="{FF2B5EF4-FFF2-40B4-BE49-F238E27FC236}">
                  <a16:creationId xmlns:a16="http://schemas.microsoft.com/office/drawing/2014/main" id="{DCB984E0-2A29-5DFF-D261-6AF6198890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46705">
              <a:off x="16724825" y="2874882"/>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Microsoft PowerPoint — Wikipédia">
            <a:extLst>
              <a:ext uri="{FF2B5EF4-FFF2-40B4-BE49-F238E27FC236}">
                <a16:creationId xmlns:a16="http://schemas.microsoft.com/office/drawing/2014/main" id="{43486D16-EDEF-B864-A810-1B062D4122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991" y="2827102"/>
            <a:ext cx="5525304" cy="513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7667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DDC145-FC92-4F6D-93CD-C203BA0AA674}"/>
              </a:ext>
            </a:extLst>
          </p:cNvPr>
          <p:cNvSpPr/>
          <p:nvPr/>
        </p:nvSpPr>
        <p:spPr>
          <a:xfrm>
            <a:off x="1219200" y="329468"/>
            <a:ext cx="15621000" cy="8402300"/>
          </a:xfrm>
          <a:prstGeom prst="rect">
            <a:avLst/>
          </a:prstGeom>
        </p:spPr>
        <p:txBody>
          <a:bodyPr wrap="square">
            <a:spAutoFit/>
          </a:bodyPr>
          <a:lstStyle/>
          <a:p>
            <a:pPr>
              <a:spcAft>
                <a:spcPts val="600"/>
              </a:spcAft>
            </a:pPr>
            <a:r>
              <a:rPr lang="en-US" sz="4000" b="1" dirty="0" err="1">
                <a:solidFill>
                  <a:srgbClr val="333333"/>
                </a:solidFill>
                <a:latin typeface="Times New Roman" panose="02020603050405020304" pitchFamily="18" charset="0"/>
                <a:ea typeface="Times New Roman" panose="02020603050405020304" pitchFamily="18" charset="0"/>
              </a:rPr>
              <a:t>Bài</a:t>
            </a:r>
            <a:r>
              <a:rPr lang="en-US" sz="4000" b="1" dirty="0">
                <a:solidFill>
                  <a:srgbClr val="333333"/>
                </a:solidFill>
                <a:latin typeface="Times New Roman" panose="02020603050405020304" pitchFamily="18" charset="0"/>
                <a:ea typeface="Times New Roman" panose="02020603050405020304" pitchFamily="18" charset="0"/>
              </a:rPr>
              <a:t> 1. </a:t>
            </a:r>
            <a:r>
              <a:rPr lang="en-US" sz="4000" dirty="0" err="1">
                <a:solidFill>
                  <a:srgbClr val="333333"/>
                </a:solidFill>
                <a:latin typeface="Times New Roman" panose="02020603050405020304" pitchFamily="18" charset="0"/>
                <a:ea typeface="Times New Roman" panose="02020603050405020304" pitchFamily="18" charset="0"/>
              </a:rPr>
              <a:t>Tuổi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bố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tuổi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rPr>
              <a:t> con </a:t>
            </a:r>
            <a:r>
              <a:rPr lang="en-US" sz="4000" dirty="0" err="1">
                <a:solidFill>
                  <a:srgbClr val="333333"/>
                </a:solidFill>
                <a:latin typeface="Times New Roman" panose="02020603050405020304" pitchFamily="18" charset="0"/>
                <a:ea typeface="Times New Roman" panose="02020603050405020304" pitchFamily="18" charset="0"/>
              </a:rPr>
              <a:t>cộng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lại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được</a:t>
            </a:r>
            <a:r>
              <a:rPr lang="en-US" sz="4000" dirty="0">
                <a:solidFill>
                  <a:srgbClr val="333333"/>
                </a:solidFill>
                <a:latin typeface="Times New Roman" panose="02020603050405020304" pitchFamily="18" charset="0"/>
                <a:ea typeface="Times New Roman" panose="02020603050405020304" pitchFamily="18" charset="0"/>
              </a:rPr>
              <a:t> 58 </a:t>
            </a:r>
            <a:r>
              <a:rPr lang="en-US" sz="4000" dirty="0" err="1">
                <a:solidFill>
                  <a:srgbClr val="333333"/>
                </a:solidFill>
                <a:latin typeface="Times New Roman" panose="02020603050405020304" pitchFamily="18" charset="0"/>
                <a:ea typeface="Times New Roman" panose="02020603050405020304" pitchFamily="18" charset="0"/>
              </a:rPr>
              <a:t>tuổi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bố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hơn</a:t>
            </a:r>
            <a:r>
              <a:rPr lang="en-US" sz="4000" dirty="0">
                <a:solidFill>
                  <a:srgbClr val="333333"/>
                </a:solidFill>
                <a:latin typeface="Times New Roman" panose="02020603050405020304" pitchFamily="18" charset="0"/>
                <a:ea typeface="Times New Roman" panose="02020603050405020304" pitchFamily="18" charset="0"/>
              </a:rPr>
              <a:t> con 38 </a:t>
            </a:r>
            <a:r>
              <a:rPr lang="en-US" sz="4000" dirty="0" err="1">
                <a:solidFill>
                  <a:srgbClr val="333333"/>
                </a:solidFill>
                <a:latin typeface="Times New Roman" panose="02020603050405020304" pitchFamily="18" charset="0"/>
                <a:ea typeface="Times New Roman" panose="02020603050405020304" pitchFamily="18" charset="0"/>
              </a:rPr>
              <a:t>tuổi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Vậy</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hỏi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bố</a:t>
            </a:r>
            <a:r>
              <a:rPr lang="en-US" sz="4000" dirty="0">
                <a:solidFill>
                  <a:srgbClr val="333333"/>
                </a:solidFill>
                <a:latin typeface="Times New Roman" panose="02020603050405020304" pitchFamily="18" charset="0"/>
                <a:ea typeface="Times New Roman" panose="02020603050405020304" pitchFamily="18" charset="0"/>
              </a:rPr>
              <a:t> bao </a:t>
            </a:r>
            <a:r>
              <a:rPr lang="en-US" sz="4000" dirty="0" err="1">
                <a:solidFill>
                  <a:srgbClr val="333333"/>
                </a:solidFill>
                <a:latin typeface="Times New Roman" panose="02020603050405020304" pitchFamily="18" charset="0"/>
                <a:ea typeface="Times New Roman" panose="02020603050405020304" pitchFamily="18" charset="0"/>
              </a:rPr>
              <a:t>nhiêu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tuổi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rPr>
              <a:t> con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 bao </a:t>
            </a:r>
            <a:r>
              <a:rPr lang="en-US" sz="4000" dirty="0" err="1">
                <a:solidFill>
                  <a:srgbClr val="333333"/>
                </a:solidFill>
                <a:latin typeface="Times New Roman" panose="02020603050405020304" pitchFamily="18" charset="0"/>
                <a:ea typeface="Times New Roman" panose="02020603050405020304" pitchFamily="18" charset="0"/>
              </a:rPr>
              <a:t>nhiêu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tuổi</a:t>
            </a:r>
            <a:r>
              <a:rPr lang="en-US" sz="4000" dirty="0">
                <a:solidFill>
                  <a:srgbClr val="333333"/>
                </a:solidFill>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a:spcAft>
                <a:spcPts val="600"/>
              </a:spcAft>
            </a:pPr>
            <a:r>
              <a:rPr lang="en-US" sz="4000" b="1" dirty="0" err="1">
                <a:solidFill>
                  <a:srgbClr val="333333"/>
                </a:solidFill>
                <a:latin typeface="Times New Roman" panose="02020603050405020304" pitchFamily="18" charset="0"/>
                <a:ea typeface="Times New Roman" panose="02020603050405020304" pitchFamily="18" charset="0"/>
              </a:rPr>
              <a:t>Bài</a:t>
            </a:r>
            <a:r>
              <a:rPr lang="en-US" sz="4000" b="1" dirty="0">
                <a:solidFill>
                  <a:srgbClr val="333333"/>
                </a:solidFill>
                <a:latin typeface="Times New Roman" panose="02020603050405020304" pitchFamily="18" charset="0"/>
                <a:ea typeface="Times New Roman" panose="02020603050405020304" pitchFamily="18" charset="0"/>
              </a:rPr>
              <a:t> 2. </a:t>
            </a:r>
            <a:r>
              <a:rPr lang="en-US" sz="4000" dirty="0" err="1">
                <a:solidFill>
                  <a:srgbClr val="333333"/>
                </a:solidFill>
                <a:latin typeface="Times New Roman" panose="02020603050405020304" pitchFamily="18" charset="0"/>
                <a:ea typeface="Times New Roman" panose="02020603050405020304" pitchFamily="18" charset="0"/>
              </a:rPr>
              <a:t>Một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có</a:t>
            </a:r>
            <a:r>
              <a:rPr lang="en-US" sz="4000" dirty="0">
                <a:solidFill>
                  <a:srgbClr val="333333"/>
                </a:solidFill>
                <a:latin typeface="Times New Roman" panose="02020603050405020304" pitchFamily="18" charset="0"/>
                <a:ea typeface="Times New Roman" panose="02020603050405020304" pitchFamily="18" charset="0"/>
              </a:rPr>
              <a:t> 28 </a:t>
            </a:r>
            <a:r>
              <a:rPr lang="en-US" sz="4000" dirty="0" err="1">
                <a:solidFill>
                  <a:srgbClr val="333333"/>
                </a:solidFill>
                <a:latin typeface="Times New Roman" panose="02020603050405020304" pitchFamily="18" charset="0"/>
                <a:ea typeface="Times New Roman" panose="02020603050405020304" pitchFamily="18" charset="0"/>
              </a:rPr>
              <a:t>em</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trong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đó</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nam</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hơn</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nữ</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 4 </a:t>
            </a:r>
            <a:r>
              <a:rPr lang="en-US" sz="4000" dirty="0" err="1">
                <a:solidFill>
                  <a:srgbClr val="333333"/>
                </a:solidFill>
                <a:latin typeface="Times New Roman" panose="02020603050405020304" pitchFamily="18" charset="0"/>
                <a:ea typeface="Times New Roman" panose="02020603050405020304" pitchFamily="18" charset="0"/>
              </a:rPr>
              <a:t>em</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Hỏi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đó</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sẽ</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có</a:t>
            </a:r>
            <a:r>
              <a:rPr lang="en-US" sz="4000" dirty="0">
                <a:solidFill>
                  <a:srgbClr val="333333"/>
                </a:solidFill>
                <a:latin typeface="Times New Roman" panose="02020603050405020304" pitchFamily="18" charset="0"/>
                <a:ea typeface="Times New Roman" panose="02020603050405020304" pitchFamily="18" charset="0"/>
              </a:rPr>
              <a:t> bao </a:t>
            </a:r>
            <a:r>
              <a:rPr lang="en-US" sz="4000" dirty="0" err="1">
                <a:solidFill>
                  <a:srgbClr val="333333"/>
                </a:solidFill>
                <a:latin typeface="Times New Roman" panose="02020603050405020304" pitchFamily="18" charset="0"/>
                <a:ea typeface="Times New Roman" panose="02020603050405020304" pitchFamily="18" charset="0"/>
              </a:rPr>
              <a:t>nhiêu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nam</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rPr>
              <a:t> bao </a:t>
            </a:r>
            <a:r>
              <a:rPr lang="en-US" sz="4000" dirty="0" err="1">
                <a:solidFill>
                  <a:srgbClr val="333333"/>
                </a:solidFill>
                <a:latin typeface="Times New Roman" panose="02020603050405020304" pitchFamily="18" charset="0"/>
                <a:ea typeface="Times New Roman" panose="02020603050405020304" pitchFamily="18" charset="0"/>
              </a:rPr>
              <a:t>nhiêu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nữ</a:t>
            </a:r>
            <a:r>
              <a:rPr lang="en-US" sz="4000" dirty="0">
                <a:solidFill>
                  <a:srgbClr val="333333"/>
                </a:solidFill>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a:spcAft>
                <a:spcPts val="600"/>
              </a:spcAft>
            </a:pPr>
            <a:r>
              <a:rPr lang="en-US" sz="4000" b="1" dirty="0" err="1">
                <a:solidFill>
                  <a:srgbClr val="333333"/>
                </a:solidFill>
                <a:latin typeface="Times New Roman" panose="02020603050405020304" pitchFamily="18" charset="0"/>
                <a:ea typeface="Times New Roman" panose="02020603050405020304" pitchFamily="18" charset="0"/>
              </a:rPr>
              <a:t>Bài</a:t>
            </a:r>
            <a:r>
              <a:rPr lang="en-US" sz="4000" b="1" dirty="0">
                <a:solidFill>
                  <a:srgbClr val="333333"/>
                </a:solidFill>
                <a:latin typeface="Times New Roman" panose="02020603050405020304" pitchFamily="18" charset="0"/>
                <a:ea typeface="Times New Roman" panose="02020603050405020304" pitchFamily="18" charset="0"/>
              </a:rPr>
              <a:t> 3. </a:t>
            </a:r>
            <a:r>
              <a:rPr lang="en-US" sz="4000" dirty="0" err="1">
                <a:solidFill>
                  <a:srgbClr val="333333"/>
                </a:solidFill>
                <a:latin typeface="Times New Roman" panose="02020603050405020304" pitchFamily="18" charset="0"/>
                <a:ea typeface="Times New Roman" panose="02020603050405020304" pitchFamily="18" charset="0"/>
              </a:rPr>
              <a:t>Một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hình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chữ</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nhật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có</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hiệu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hai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cạnh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liên</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tiếp</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 4 cm </a:t>
            </a:r>
            <a:r>
              <a:rPr lang="en-US" sz="4000" dirty="0" err="1">
                <a:solidFill>
                  <a:srgbClr val="333333"/>
                </a:solidFill>
                <a:latin typeface="Times New Roman" panose="02020603050405020304" pitchFamily="18" charset="0"/>
                <a:ea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có</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tổng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chúng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 12 cm. </a:t>
            </a:r>
            <a:r>
              <a:rPr lang="en-US" sz="4000" dirty="0" err="1">
                <a:solidFill>
                  <a:srgbClr val="333333"/>
                </a:solidFill>
                <a:latin typeface="Times New Roman" panose="02020603050405020304" pitchFamily="18" charset="0"/>
                <a:ea typeface="Times New Roman" panose="02020603050405020304" pitchFamily="18" charset="0"/>
              </a:rPr>
              <a:t>Hãy</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tính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diện</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tích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hình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chữ</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nhật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đã</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cho</a:t>
            </a:r>
            <a:r>
              <a:rPr lang="en-US" sz="4000" dirty="0">
                <a:solidFill>
                  <a:srgbClr val="333333"/>
                </a:solidFill>
                <a:latin typeface="Times New Roman" panose="02020603050405020304" pitchFamily="18" charset="0"/>
                <a:ea typeface="Times New Roman" panose="02020603050405020304" pitchFamily="18" charset="0"/>
              </a:rPr>
              <a:t> ở </a:t>
            </a:r>
            <a:r>
              <a:rPr lang="en-US" sz="4000" dirty="0" err="1">
                <a:solidFill>
                  <a:srgbClr val="333333"/>
                </a:solidFill>
                <a:latin typeface="Times New Roman" panose="02020603050405020304" pitchFamily="18" charset="0"/>
                <a:ea typeface="Times New Roman" panose="02020603050405020304" pitchFamily="18" charset="0"/>
              </a:rPr>
              <a:t>bên</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trên</a:t>
            </a:r>
            <a:endParaRPr lang="en-US" sz="4000" dirty="0">
              <a:latin typeface="Times New Roman" panose="02020603050405020304" pitchFamily="18" charset="0"/>
              <a:ea typeface="Times New Roman" panose="02020603050405020304" pitchFamily="18" charset="0"/>
            </a:endParaRPr>
          </a:p>
          <a:p>
            <a:pPr>
              <a:spcAft>
                <a:spcPts val="600"/>
              </a:spcAft>
            </a:pPr>
            <a:r>
              <a:rPr lang="en-US" sz="4000" b="1" dirty="0" err="1">
                <a:solidFill>
                  <a:srgbClr val="333333"/>
                </a:solidFill>
                <a:latin typeface="Times New Roman" panose="02020603050405020304" pitchFamily="18" charset="0"/>
                <a:ea typeface="Times New Roman" panose="02020603050405020304" pitchFamily="18" charset="0"/>
              </a:rPr>
              <a:t>Bài</a:t>
            </a:r>
            <a:r>
              <a:rPr lang="en-US" sz="4000" b="1" dirty="0">
                <a:solidFill>
                  <a:srgbClr val="333333"/>
                </a:solidFill>
                <a:latin typeface="Times New Roman" panose="02020603050405020304" pitchFamily="18" charset="0"/>
                <a:ea typeface="Times New Roman" panose="02020603050405020304" pitchFamily="18" charset="0"/>
              </a:rPr>
              <a:t> 4. </a:t>
            </a:r>
            <a:r>
              <a:rPr lang="en-US" sz="4000" dirty="0">
                <a:solidFill>
                  <a:srgbClr val="333333"/>
                </a:solidFill>
                <a:latin typeface="Times New Roman" panose="02020603050405020304" pitchFamily="18" charset="0"/>
                <a:ea typeface="Times New Roman" panose="02020603050405020304" pitchFamily="18" charset="0"/>
              </a:rPr>
              <a:t>Hai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 4A </a:t>
            </a:r>
            <a:r>
              <a:rPr lang="en-US" sz="4000" dirty="0" err="1">
                <a:solidFill>
                  <a:srgbClr val="333333"/>
                </a:solidFill>
                <a:latin typeface="Times New Roman" panose="02020603050405020304" pitchFamily="18" charset="0"/>
                <a:ea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rPr>
              <a:t> 4B </a:t>
            </a:r>
            <a:r>
              <a:rPr lang="en-US" sz="4000" dirty="0" err="1">
                <a:solidFill>
                  <a:srgbClr val="333333"/>
                </a:solidFill>
                <a:latin typeface="Times New Roman" panose="02020603050405020304" pitchFamily="18" charset="0"/>
                <a:ea typeface="Times New Roman" panose="02020603050405020304" pitchFamily="18" charset="0"/>
              </a:rPr>
              <a:t>có</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tất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cả</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 82 </a:t>
            </a:r>
            <a:r>
              <a:rPr lang="en-US" sz="4000" dirty="0" err="1">
                <a:solidFill>
                  <a:srgbClr val="333333"/>
                </a:solidFill>
                <a:latin typeface="Times New Roman" panose="02020603050405020304" pitchFamily="18" charset="0"/>
                <a:ea typeface="Times New Roman" panose="02020603050405020304" pitchFamily="18" charset="0"/>
              </a:rPr>
              <a:t>em</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Nếu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chuyển</a:t>
            </a:r>
            <a:r>
              <a:rPr lang="en-US" sz="4000" dirty="0">
                <a:solidFill>
                  <a:srgbClr val="333333"/>
                </a:solidFill>
                <a:latin typeface="Times New Roman" panose="02020603050405020304" pitchFamily="18" charset="0"/>
                <a:ea typeface="Times New Roman" panose="02020603050405020304" pitchFamily="18" charset="0"/>
              </a:rPr>
              <a:t> 2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ở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 4A sang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 4B </a:t>
            </a:r>
            <a:r>
              <a:rPr lang="en-US" sz="4000" dirty="0" err="1">
                <a:solidFill>
                  <a:srgbClr val="333333"/>
                </a:solidFill>
                <a:latin typeface="Times New Roman" panose="02020603050405020304" pitchFamily="18" charset="0"/>
                <a:ea typeface="Times New Roman" panose="02020603050405020304" pitchFamily="18" charset="0"/>
              </a:rPr>
              <a:t>thì</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khi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đó</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2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sẽ</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bằng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nhau</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hãy</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tính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học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sinh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mỗi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lớp</a:t>
            </a:r>
            <a:r>
              <a:rPr lang="en-US" sz="4000" dirty="0">
                <a:solidFill>
                  <a:srgbClr val="333333"/>
                </a:solidFill>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a:spcAft>
                <a:spcPts val="600"/>
              </a:spcAft>
            </a:pPr>
            <a:r>
              <a:rPr lang="en-US" sz="4000" b="1" dirty="0" err="1">
                <a:solidFill>
                  <a:srgbClr val="000000"/>
                </a:solidFill>
                <a:latin typeface="Times New Roman" panose="02020603050405020304" pitchFamily="18" charset="0"/>
                <a:ea typeface="Times New Roman" panose="02020603050405020304" pitchFamily="18" charset="0"/>
              </a:rPr>
              <a:t>Bài</a:t>
            </a:r>
            <a:r>
              <a:rPr lang="en-US" sz="4000" b="1" dirty="0">
                <a:solidFill>
                  <a:srgbClr val="000000"/>
                </a:solidFill>
                <a:latin typeface="Times New Roman" panose="02020603050405020304" pitchFamily="18" charset="0"/>
                <a:ea typeface="Times New Roman" panose="02020603050405020304" pitchFamily="18" charset="0"/>
              </a:rPr>
              <a:t> 5:</a:t>
            </a:r>
            <a:r>
              <a:rPr lang="en-US" sz="4000" dirty="0">
                <a:solidFill>
                  <a:srgbClr val="000000"/>
                </a:solidFill>
                <a:latin typeface="Times New Roman" panose="02020603050405020304" pitchFamily="18" charset="0"/>
                <a:ea typeface="Times New Roman" panose="02020603050405020304" pitchFamily="18" charset="0"/>
              </a:rPr>
              <a:t> Hai </a:t>
            </a:r>
            <a:r>
              <a:rPr lang="en-US" sz="4000" dirty="0" err="1">
                <a:solidFill>
                  <a:srgbClr val="000000"/>
                </a:solidFill>
                <a:latin typeface="Times New Roman" panose="02020603050405020304" pitchFamily="18" charset="0"/>
                <a:ea typeface="Times New Roman" panose="02020603050405020304" pitchFamily="18" charset="0"/>
              </a:rPr>
              <a:t>lớp</a:t>
            </a:r>
            <a:r>
              <a:rPr lang="en-US" sz="4000" dirty="0">
                <a:solidFill>
                  <a:srgbClr val="000000"/>
                </a:solidFill>
                <a:latin typeface="Times New Roman" panose="02020603050405020304" pitchFamily="18" charset="0"/>
                <a:ea typeface="Times New Roman" panose="02020603050405020304" pitchFamily="18" charset="0"/>
              </a:rPr>
              <a:t> 4A </a:t>
            </a:r>
            <a:r>
              <a:rPr lang="en-US" sz="4000" dirty="0" err="1">
                <a:solidFill>
                  <a:srgbClr val="000000"/>
                </a:solidFill>
                <a:latin typeface="Times New Roman" panose="02020603050405020304" pitchFamily="18" charset="0"/>
                <a:ea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rPr>
              <a:t> 4B </a:t>
            </a:r>
            <a:r>
              <a:rPr lang="en-US" sz="4000" dirty="0" err="1">
                <a:solidFill>
                  <a:srgbClr val="000000"/>
                </a:solidFill>
                <a:latin typeface="Times New Roman" panose="02020603050405020304" pitchFamily="18" charset="0"/>
                <a:ea typeface="Times New Roman" panose="02020603050405020304" pitchFamily="18" charset="0"/>
              </a:rPr>
              <a:t>có</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tất</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cả</a:t>
            </a:r>
            <a:r>
              <a:rPr lang="en-US" sz="4000" dirty="0">
                <a:solidFill>
                  <a:srgbClr val="000000"/>
                </a:solidFill>
                <a:latin typeface="Times New Roman" panose="02020603050405020304" pitchFamily="18" charset="0"/>
                <a:ea typeface="Times New Roman" panose="02020603050405020304" pitchFamily="18" charset="0"/>
              </a:rPr>
              <a:t> 82 </a:t>
            </a:r>
            <a:r>
              <a:rPr lang="en-US" sz="4000" dirty="0" err="1">
                <a:solidFill>
                  <a:srgbClr val="000000"/>
                </a:solidFill>
                <a:latin typeface="Times New Roman" panose="02020603050405020304" pitchFamily="18" charset="0"/>
                <a:ea typeface="Times New Roman" panose="02020603050405020304" pitchFamily="18" charset="0"/>
              </a:rPr>
              <a:t>học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sinh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Nếu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chuyển</a:t>
            </a:r>
            <a:r>
              <a:rPr lang="en-US" sz="4000" dirty="0">
                <a:solidFill>
                  <a:srgbClr val="000000"/>
                </a:solidFill>
                <a:latin typeface="Times New Roman" panose="02020603050405020304" pitchFamily="18" charset="0"/>
                <a:ea typeface="Times New Roman" panose="02020603050405020304" pitchFamily="18" charset="0"/>
              </a:rPr>
              <a:t> 4 </a:t>
            </a:r>
            <a:r>
              <a:rPr lang="en-US" sz="4000" dirty="0" err="1">
                <a:solidFill>
                  <a:srgbClr val="000000"/>
                </a:solidFill>
                <a:latin typeface="Times New Roman" panose="02020603050405020304" pitchFamily="18" charset="0"/>
                <a:ea typeface="Times New Roman" panose="02020603050405020304" pitchFamily="18" charset="0"/>
              </a:rPr>
              <a:t>học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sinh</a:t>
            </a:r>
            <a:r>
              <a:rPr lang="en-US" sz="4000" dirty="0">
                <a:solidFill>
                  <a:srgbClr val="000000"/>
                </a:solidFill>
                <a:latin typeface="Times New Roman" panose="02020603050405020304" pitchFamily="18" charset="0"/>
                <a:ea typeface="Times New Roman" panose="02020603050405020304" pitchFamily="18" charset="0"/>
              </a:rPr>
              <a:t> ở </a:t>
            </a:r>
            <a:r>
              <a:rPr lang="en-US" sz="4000" dirty="0" err="1">
                <a:solidFill>
                  <a:srgbClr val="000000"/>
                </a:solidFill>
                <a:latin typeface="Times New Roman" panose="02020603050405020304" pitchFamily="18" charset="0"/>
                <a:ea typeface="Times New Roman" panose="02020603050405020304" pitchFamily="18" charset="0"/>
              </a:rPr>
              <a:t>lớp</a:t>
            </a:r>
            <a:r>
              <a:rPr lang="en-US" sz="4000" dirty="0">
                <a:solidFill>
                  <a:srgbClr val="000000"/>
                </a:solidFill>
                <a:latin typeface="Times New Roman" panose="02020603050405020304" pitchFamily="18" charset="0"/>
                <a:ea typeface="Times New Roman" panose="02020603050405020304" pitchFamily="18" charset="0"/>
              </a:rPr>
              <a:t> 4A sang </a:t>
            </a:r>
            <a:r>
              <a:rPr lang="en-US" sz="4000" dirty="0" err="1">
                <a:solidFill>
                  <a:srgbClr val="000000"/>
                </a:solidFill>
                <a:latin typeface="Times New Roman" panose="02020603050405020304" pitchFamily="18" charset="0"/>
                <a:ea typeface="Times New Roman" panose="02020603050405020304" pitchFamily="18" charset="0"/>
              </a:rPr>
              <a:t>lớp</a:t>
            </a:r>
            <a:r>
              <a:rPr lang="en-US" sz="4000" dirty="0">
                <a:solidFill>
                  <a:srgbClr val="000000"/>
                </a:solidFill>
                <a:latin typeface="Times New Roman" panose="02020603050405020304" pitchFamily="18" charset="0"/>
                <a:ea typeface="Times New Roman" panose="02020603050405020304" pitchFamily="18" charset="0"/>
              </a:rPr>
              <a:t> 4B </a:t>
            </a:r>
            <a:r>
              <a:rPr lang="en-US" sz="4000" dirty="0" err="1">
                <a:solidFill>
                  <a:srgbClr val="000000"/>
                </a:solidFill>
                <a:latin typeface="Times New Roman" panose="02020603050405020304" pitchFamily="18" charset="0"/>
                <a:ea typeface="Times New Roman" panose="02020603050405020304" pitchFamily="18" charset="0"/>
              </a:rPr>
              <a:t>thì</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số</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học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sinh</a:t>
            </a:r>
            <a:r>
              <a:rPr lang="en-US" sz="4000" dirty="0">
                <a:solidFill>
                  <a:srgbClr val="000000"/>
                </a:solidFill>
                <a:latin typeface="Times New Roman" panose="02020603050405020304" pitchFamily="18" charset="0"/>
                <a:ea typeface="Times New Roman" panose="02020603050405020304" pitchFamily="18" charset="0"/>
              </a:rPr>
              <a:t> 2 </a:t>
            </a:r>
            <a:r>
              <a:rPr lang="en-US" sz="4000" dirty="0" err="1">
                <a:solidFill>
                  <a:srgbClr val="000000"/>
                </a:solidFill>
                <a:latin typeface="Times New Roman" panose="02020603050405020304" pitchFamily="18" charset="0"/>
                <a:ea typeface="Times New Roman" panose="02020603050405020304" pitchFamily="18" charset="0"/>
              </a:rPr>
              <a:t>lớp</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sẽ</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bằng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nhau</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Tính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số</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học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sinh</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mỗi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lớp</a:t>
            </a:r>
            <a:r>
              <a:rPr lang="en-US" sz="4000" dirty="0">
                <a:solidFill>
                  <a:srgbClr val="000000"/>
                </a:solidFill>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43775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1025020" y="7353294"/>
            <a:ext cx="850673"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5" y="7053941"/>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pic>
        <p:nvPicPr>
          <p:cNvPr id="2" name="Picture 1">
            <a:extLst>
              <a:ext uri="{FF2B5EF4-FFF2-40B4-BE49-F238E27FC236}">
                <a16:creationId xmlns:a16="http://schemas.microsoft.com/office/drawing/2014/main" id="{9B2F98A3-8A3A-3631-7760-CFA6AAA1C035}"/>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3" name="Picture 2">
            <a:extLst>
              <a:ext uri="{FF2B5EF4-FFF2-40B4-BE49-F238E27FC236}">
                <a16:creationId xmlns:a16="http://schemas.microsoft.com/office/drawing/2014/main" id="{B6A0FC84-8311-B8A2-C2ED-5759DCD04231}"/>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534" y="6773781"/>
            <a:ext cx="1219334" cy="1327548"/>
          </a:xfrm>
          <a:prstGeom prst="rect">
            <a:avLst/>
          </a:prstGeom>
        </p:spPr>
      </p:pic>
      <p:pic>
        <p:nvPicPr>
          <p:cNvPr id="5" name="Picture 4">
            <a:extLst>
              <a:ext uri="{FF2B5EF4-FFF2-40B4-BE49-F238E27FC236}">
                <a16:creationId xmlns:a16="http://schemas.microsoft.com/office/drawing/2014/main" id="{EC3F56AF-3426-3D7E-33A0-5B55C29F0F74}"/>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3095" y="7695776"/>
            <a:ext cx="780587" cy="849863"/>
          </a:xfrm>
          <a:prstGeom prst="rect">
            <a:avLst/>
          </a:prstGeom>
        </p:spPr>
      </p:pic>
      <p:pic>
        <p:nvPicPr>
          <p:cNvPr id="6" name="Picture 5">
            <a:extLst>
              <a:ext uri="{FF2B5EF4-FFF2-40B4-BE49-F238E27FC236}">
                <a16:creationId xmlns:a16="http://schemas.microsoft.com/office/drawing/2014/main" id="{1FD13564-70BC-88AC-77D1-DDC583B94178}"/>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168509" y="7764678"/>
            <a:ext cx="1629750" cy="1774389"/>
          </a:xfrm>
          <a:prstGeom prst="rect">
            <a:avLst/>
          </a:prstGeom>
        </p:spPr>
      </p:pic>
      <p:pic>
        <p:nvPicPr>
          <p:cNvPr id="8" name="Picture 7">
            <a:extLst>
              <a:ext uri="{FF2B5EF4-FFF2-40B4-BE49-F238E27FC236}">
                <a16:creationId xmlns:a16="http://schemas.microsoft.com/office/drawing/2014/main" id="{CB772322-0CA1-76EB-86F0-3900D69BA8BA}"/>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534" y="6773781"/>
            <a:ext cx="1219334" cy="1327548"/>
          </a:xfrm>
          <a:prstGeom prst="rect">
            <a:avLst/>
          </a:prstGeom>
        </p:spPr>
      </p:pic>
      <p:pic>
        <p:nvPicPr>
          <p:cNvPr id="10" name="Picture 9">
            <a:extLst>
              <a:ext uri="{FF2B5EF4-FFF2-40B4-BE49-F238E27FC236}">
                <a16:creationId xmlns:a16="http://schemas.microsoft.com/office/drawing/2014/main" id="{CB0DE25D-9CA2-5C3B-D675-7FD53F655758}"/>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3095" y="7695776"/>
            <a:ext cx="780587" cy="849863"/>
          </a:xfrm>
          <a:prstGeom prst="rect">
            <a:avLst/>
          </a:prstGeom>
        </p:spPr>
      </p:pic>
      <p:sp>
        <p:nvSpPr>
          <p:cNvPr id="12" name="Flowchart: Alternate Process 11">
            <a:extLst>
              <a:ext uri="{FF2B5EF4-FFF2-40B4-BE49-F238E27FC236}">
                <a16:creationId xmlns:a16="http://schemas.microsoft.com/office/drawing/2014/main" id="{39C6FCC8-7E73-AB6C-9EA3-3FB06399086F}"/>
              </a:ext>
            </a:extLst>
          </p:cNvPr>
          <p:cNvSpPr/>
          <p:nvPr/>
        </p:nvSpPr>
        <p:spPr>
          <a:xfrm>
            <a:off x="0" y="0"/>
            <a:ext cx="18288000" cy="1693608"/>
          </a:xfrm>
          <a:prstGeom prst="flowChartAlternateProcess">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C00000"/>
                </a:solidFill>
              </a:rPr>
              <a:t>Câu</a:t>
            </a:r>
            <a:r>
              <a:rPr lang="en-US" sz="5400" dirty="0">
                <a:solidFill>
                  <a:srgbClr val="C00000"/>
                </a:solidFill>
              </a:rPr>
              <a:t> 2: </a:t>
            </a:r>
            <a:r>
              <a:rPr lang="en-US" sz="5400" dirty="0" err="1">
                <a:solidFill>
                  <a:srgbClr val="C00000"/>
                </a:solidFill>
              </a:rPr>
              <a:t>Để</a:t>
            </a:r>
            <a:r>
              <a:rPr lang="en-US" sz="5400" dirty="0">
                <a:solidFill>
                  <a:srgbClr val="C00000"/>
                </a:solidFill>
              </a:rPr>
              <a:t> </a:t>
            </a:r>
            <a:r>
              <a:rPr lang="en-US" sz="5400" dirty="0" err="1">
                <a:solidFill>
                  <a:srgbClr val="C00000"/>
                </a:solidFill>
              </a:rPr>
              <a:t>tạo</a:t>
            </a:r>
            <a:r>
              <a:rPr lang="en-US" sz="5400" dirty="0">
                <a:solidFill>
                  <a:srgbClr val="C00000"/>
                </a:solidFill>
              </a:rPr>
              <a:t> </a:t>
            </a:r>
            <a:r>
              <a:rPr lang="en-US" sz="5400" dirty="0" err="1">
                <a:solidFill>
                  <a:srgbClr val="C00000"/>
                </a:solidFill>
              </a:rPr>
              <a:t>một</a:t>
            </a:r>
            <a:r>
              <a:rPr lang="en-US" sz="5400" dirty="0">
                <a:solidFill>
                  <a:srgbClr val="C00000"/>
                </a:solidFill>
              </a:rPr>
              <a:t> </a:t>
            </a:r>
            <a:r>
              <a:rPr lang="en-US" sz="5400" dirty="0" err="1">
                <a:solidFill>
                  <a:srgbClr val="C00000"/>
                </a:solidFill>
              </a:rPr>
              <a:t>bài</a:t>
            </a:r>
            <a:r>
              <a:rPr lang="en-US" sz="5400" dirty="0">
                <a:solidFill>
                  <a:srgbClr val="C00000"/>
                </a:solidFill>
              </a:rPr>
              <a:t> </a:t>
            </a:r>
            <a:r>
              <a:rPr lang="en-US" sz="5400" dirty="0" err="1">
                <a:solidFill>
                  <a:srgbClr val="C00000"/>
                </a:solidFill>
              </a:rPr>
              <a:t>trình</a:t>
            </a:r>
            <a:r>
              <a:rPr lang="en-US" sz="5400" dirty="0">
                <a:solidFill>
                  <a:srgbClr val="C00000"/>
                </a:solidFill>
              </a:rPr>
              <a:t> </a:t>
            </a:r>
            <a:r>
              <a:rPr lang="en-US" sz="5400" dirty="0" err="1">
                <a:solidFill>
                  <a:srgbClr val="C00000"/>
                </a:solidFill>
              </a:rPr>
              <a:t>chiếu</a:t>
            </a:r>
            <a:r>
              <a:rPr lang="en-US" sz="5400" dirty="0">
                <a:solidFill>
                  <a:srgbClr val="C00000"/>
                </a:solidFill>
              </a:rPr>
              <a:t> </a:t>
            </a:r>
            <a:r>
              <a:rPr lang="en-US" sz="5400" dirty="0" err="1">
                <a:solidFill>
                  <a:srgbClr val="C00000"/>
                </a:solidFill>
              </a:rPr>
              <a:t>hiệu</a:t>
            </a:r>
            <a:r>
              <a:rPr lang="en-US" sz="5400" dirty="0">
                <a:solidFill>
                  <a:srgbClr val="C00000"/>
                </a:solidFill>
              </a:rPr>
              <a:t> </a:t>
            </a:r>
            <a:r>
              <a:rPr lang="en-US" sz="5400" dirty="0" err="1">
                <a:solidFill>
                  <a:srgbClr val="C00000"/>
                </a:solidFill>
              </a:rPr>
              <a:t>quả</a:t>
            </a:r>
            <a:r>
              <a:rPr lang="en-US" sz="5400" dirty="0">
                <a:solidFill>
                  <a:srgbClr val="C00000"/>
                </a:solidFill>
              </a:rPr>
              <a:t> </a:t>
            </a:r>
            <a:r>
              <a:rPr lang="en-US" sz="5400" dirty="0" err="1">
                <a:solidFill>
                  <a:srgbClr val="C00000"/>
                </a:solidFill>
              </a:rPr>
              <a:t>và</a:t>
            </a:r>
            <a:r>
              <a:rPr lang="en-US" sz="5400" dirty="0">
                <a:solidFill>
                  <a:srgbClr val="C00000"/>
                </a:solidFill>
              </a:rPr>
              <a:t> </a:t>
            </a:r>
            <a:r>
              <a:rPr lang="en-US" sz="5400" dirty="0" err="1">
                <a:solidFill>
                  <a:srgbClr val="C00000"/>
                </a:solidFill>
              </a:rPr>
              <a:t>chuyên</a:t>
            </a:r>
            <a:r>
              <a:rPr lang="en-US" sz="5400" dirty="0">
                <a:solidFill>
                  <a:srgbClr val="C00000"/>
                </a:solidFill>
              </a:rPr>
              <a:t> </a:t>
            </a:r>
            <a:r>
              <a:rPr lang="en-US" sz="5400" dirty="0" err="1">
                <a:solidFill>
                  <a:srgbClr val="C00000"/>
                </a:solidFill>
              </a:rPr>
              <a:t>nghiệp</a:t>
            </a:r>
            <a:r>
              <a:rPr lang="en-US" sz="5400" dirty="0">
                <a:solidFill>
                  <a:srgbClr val="C00000"/>
                </a:solidFill>
              </a:rPr>
              <a:t>, </a:t>
            </a:r>
            <a:r>
              <a:rPr lang="en-US" sz="5400" dirty="0" err="1">
                <a:solidFill>
                  <a:srgbClr val="C00000"/>
                </a:solidFill>
              </a:rPr>
              <a:t>em</a:t>
            </a:r>
            <a:r>
              <a:rPr lang="en-US" sz="5400" dirty="0">
                <a:solidFill>
                  <a:srgbClr val="C00000"/>
                </a:solidFill>
              </a:rPr>
              <a:t> </a:t>
            </a:r>
            <a:r>
              <a:rPr lang="en-US" sz="5400" dirty="0" err="1">
                <a:solidFill>
                  <a:srgbClr val="C00000"/>
                </a:solidFill>
              </a:rPr>
              <a:t>cần</a:t>
            </a:r>
            <a:r>
              <a:rPr lang="en-US" sz="5400" dirty="0">
                <a:solidFill>
                  <a:srgbClr val="C00000"/>
                </a:solidFill>
              </a:rPr>
              <a:t> </a:t>
            </a:r>
            <a:r>
              <a:rPr lang="en-US" sz="5400" dirty="0" err="1">
                <a:solidFill>
                  <a:srgbClr val="C00000"/>
                </a:solidFill>
              </a:rPr>
              <a:t>chú</a:t>
            </a:r>
            <a:r>
              <a:rPr lang="en-US" sz="5400" dirty="0">
                <a:solidFill>
                  <a:srgbClr val="C00000"/>
                </a:solidFill>
              </a:rPr>
              <a:t> ý </a:t>
            </a:r>
            <a:r>
              <a:rPr lang="en-US" sz="5400" dirty="0" err="1">
                <a:solidFill>
                  <a:srgbClr val="C00000"/>
                </a:solidFill>
              </a:rPr>
              <a:t>đến</a:t>
            </a:r>
            <a:r>
              <a:rPr lang="en-US" sz="5400" dirty="0">
                <a:solidFill>
                  <a:srgbClr val="C00000"/>
                </a:solidFill>
              </a:rPr>
              <a:t> </a:t>
            </a:r>
            <a:r>
              <a:rPr lang="en-US" sz="5400" dirty="0" err="1">
                <a:solidFill>
                  <a:srgbClr val="C00000"/>
                </a:solidFill>
              </a:rPr>
              <a:t>điều</a:t>
            </a:r>
            <a:r>
              <a:rPr lang="en-US" sz="5400" dirty="0">
                <a:solidFill>
                  <a:srgbClr val="C00000"/>
                </a:solidFill>
              </a:rPr>
              <a:t> </a:t>
            </a:r>
            <a:r>
              <a:rPr lang="en-US" sz="5400" dirty="0" err="1">
                <a:solidFill>
                  <a:srgbClr val="C00000"/>
                </a:solidFill>
              </a:rPr>
              <a:t>gì</a:t>
            </a:r>
            <a:r>
              <a:rPr lang="en-US" sz="5400" dirty="0">
                <a:solidFill>
                  <a:srgbClr val="C00000"/>
                </a:solidFill>
              </a:rPr>
              <a:t>?</a:t>
            </a:r>
          </a:p>
        </p:txBody>
      </p:sp>
      <p:grpSp>
        <p:nvGrpSpPr>
          <p:cNvPr id="13" name="Group 12">
            <a:extLst>
              <a:ext uri="{FF2B5EF4-FFF2-40B4-BE49-F238E27FC236}">
                <a16:creationId xmlns:a16="http://schemas.microsoft.com/office/drawing/2014/main" id="{A7E82524-489F-EE0D-A946-95A91ABF1A58}"/>
              </a:ext>
            </a:extLst>
          </p:cNvPr>
          <p:cNvGrpSpPr/>
          <p:nvPr/>
        </p:nvGrpSpPr>
        <p:grpSpPr>
          <a:xfrm>
            <a:off x="1520859" y="1732716"/>
            <a:ext cx="16277400" cy="1828800"/>
            <a:chOff x="1151472" y="3187501"/>
            <a:chExt cx="6552728" cy="914400"/>
          </a:xfrm>
        </p:grpSpPr>
        <p:sp>
          <p:nvSpPr>
            <p:cNvPr id="14" name="Pentagon 4">
              <a:extLst>
                <a:ext uri="{FF2B5EF4-FFF2-40B4-BE49-F238E27FC236}">
                  <a16:creationId xmlns:a16="http://schemas.microsoft.com/office/drawing/2014/main" id="{7B6EC78C-F6B5-1459-5BAF-C22D46B3B96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5" name="Pentagon 5">
              <a:extLst>
                <a:ext uri="{FF2B5EF4-FFF2-40B4-BE49-F238E27FC236}">
                  <a16:creationId xmlns:a16="http://schemas.microsoft.com/office/drawing/2014/main" id="{85638CF3-092A-9253-C2B8-F5C3646D43E4}"/>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6" name="Diamond 15">
              <a:extLst>
                <a:ext uri="{FF2B5EF4-FFF2-40B4-BE49-F238E27FC236}">
                  <a16:creationId xmlns:a16="http://schemas.microsoft.com/office/drawing/2014/main" id="{F40C4468-6C8F-6EC5-044A-976925BDFDCA}"/>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sp>
        <p:nvSpPr>
          <p:cNvPr id="18" name="직사각형 39">
            <a:extLst>
              <a:ext uri="{FF2B5EF4-FFF2-40B4-BE49-F238E27FC236}">
                <a16:creationId xmlns:a16="http://schemas.microsoft.com/office/drawing/2014/main" id="{483EC1F9-F820-BDC9-2A61-70B6C1507837}"/>
              </a:ext>
            </a:extLst>
          </p:cNvPr>
          <p:cNvSpPr/>
          <p:nvPr/>
        </p:nvSpPr>
        <p:spPr>
          <a:xfrm>
            <a:off x="4916006" y="3243691"/>
            <a:ext cx="806369" cy="830997"/>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4800" b="1">
                <a:solidFill>
                  <a:schemeClr val="bg1"/>
                </a:solidFill>
                <a:latin typeface="Arial" panose="020B0604020202020204" pitchFamily="34" charset="0"/>
                <a:cs typeface="Arial" panose="020B0604020202020204" pitchFamily="34" charset="0"/>
              </a:rPr>
              <a:t>* </a:t>
            </a:r>
            <a:endParaRPr lang="ko-KR" altLang="en-US" sz="4800" b="1">
              <a:solidFill>
                <a:schemeClr val="bg1"/>
              </a:solidFill>
              <a:latin typeface="Arial" panose="020B0604020202020204" pitchFamily="34" charset="0"/>
              <a:cs typeface="Arial" panose="020B0604020202020204" pitchFamily="34" charset="0"/>
            </a:endParaRPr>
          </a:p>
        </p:txBody>
      </p:sp>
      <p:sp>
        <p:nvSpPr>
          <p:cNvPr id="19" name="TextBox 12">
            <a:extLst>
              <a:ext uri="{FF2B5EF4-FFF2-40B4-BE49-F238E27FC236}">
                <a16:creationId xmlns:a16="http://schemas.microsoft.com/office/drawing/2014/main" id="{3B3ABF00-EF7D-F980-D917-743EECECFE5E}"/>
              </a:ext>
            </a:extLst>
          </p:cNvPr>
          <p:cNvSpPr txBox="1"/>
          <p:nvPr/>
        </p:nvSpPr>
        <p:spPr bwMode="auto">
          <a:xfrm>
            <a:off x="3904352" y="2230751"/>
            <a:ext cx="13107569" cy="73866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4200" dirty="0" err="1"/>
              <a:t>Phông</a:t>
            </a:r>
            <a:r>
              <a:rPr lang="en-US" sz="4200" dirty="0"/>
              <a:t> </a:t>
            </a:r>
            <a:r>
              <a:rPr lang="en-US" sz="4200" dirty="0" err="1"/>
              <a:t>chữ</a:t>
            </a:r>
            <a:endParaRPr lang="en-US" sz="4200" dirty="0"/>
          </a:p>
        </p:txBody>
      </p:sp>
      <p:grpSp>
        <p:nvGrpSpPr>
          <p:cNvPr id="20" name="Group 19">
            <a:extLst>
              <a:ext uri="{FF2B5EF4-FFF2-40B4-BE49-F238E27FC236}">
                <a16:creationId xmlns:a16="http://schemas.microsoft.com/office/drawing/2014/main" id="{C172FB0D-672B-39E5-88F2-1B707ACF1124}"/>
              </a:ext>
            </a:extLst>
          </p:cNvPr>
          <p:cNvGrpSpPr/>
          <p:nvPr/>
        </p:nvGrpSpPr>
        <p:grpSpPr>
          <a:xfrm>
            <a:off x="1532849" y="3711758"/>
            <a:ext cx="15838146" cy="1828800"/>
            <a:chOff x="1151472" y="3187501"/>
            <a:chExt cx="6552728" cy="914400"/>
          </a:xfrm>
        </p:grpSpPr>
        <p:sp>
          <p:nvSpPr>
            <p:cNvPr id="21" name="Pentagon 12">
              <a:extLst>
                <a:ext uri="{FF2B5EF4-FFF2-40B4-BE49-F238E27FC236}">
                  <a16:creationId xmlns:a16="http://schemas.microsoft.com/office/drawing/2014/main" id="{41CCC177-0E70-A346-9091-12E37B0DA39F}"/>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2" name="Pentagon 13">
              <a:extLst>
                <a:ext uri="{FF2B5EF4-FFF2-40B4-BE49-F238E27FC236}">
                  <a16:creationId xmlns:a16="http://schemas.microsoft.com/office/drawing/2014/main" id="{F61B3B08-3882-BDD8-3B86-A4353182191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3" name="Diamond 22">
              <a:extLst>
                <a:ext uri="{FF2B5EF4-FFF2-40B4-BE49-F238E27FC236}">
                  <a16:creationId xmlns:a16="http://schemas.microsoft.com/office/drawing/2014/main" id="{DE783B72-B72E-EF5A-E1DB-CFEFF94F7804}"/>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grpSp>
        <p:nvGrpSpPr>
          <p:cNvPr id="24" name="Group 23">
            <a:extLst>
              <a:ext uri="{FF2B5EF4-FFF2-40B4-BE49-F238E27FC236}">
                <a16:creationId xmlns:a16="http://schemas.microsoft.com/office/drawing/2014/main" id="{2847DF0A-7E25-E617-A869-653CA3245FCA}"/>
              </a:ext>
            </a:extLst>
          </p:cNvPr>
          <p:cNvGrpSpPr/>
          <p:nvPr/>
        </p:nvGrpSpPr>
        <p:grpSpPr>
          <a:xfrm>
            <a:off x="1642456" y="5680547"/>
            <a:ext cx="15838148" cy="1828800"/>
            <a:chOff x="1151472" y="3187501"/>
            <a:chExt cx="6552728" cy="914400"/>
          </a:xfrm>
        </p:grpSpPr>
        <p:sp>
          <p:nvSpPr>
            <p:cNvPr id="25" name="Pentagon 16">
              <a:extLst>
                <a:ext uri="{FF2B5EF4-FFF2-40B4-BE49-F238E27FC236}">
                  <a16:creationId xmlns:a16="http://schemas.microsoft.com/office/drawing/2014/main" id="{A3AF1694-4B5A-4E4E-90E3-15833D15CCC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7" name="Pentagon 17">
              <a:extLst>
                <a:ext uri="{FF2B5EF4-FFF2-40B4-BE49-F238E27FC236}">
                  <a16:creationId xmlns:a16="http://schemas.microsoft.com/office/drawing/2014/main" id="{678F751F-3726-1A59-9184-69182AED6E76}"/>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28" name="Diamond 27">
              <a:extLst>
                <a:ext uri="{FF2B5EF4-FFF2-40B4-BE49-F238E27FC236}">
                  <a16:creationId xmlns:a16="http://schemas.microsoft.com/office/drawing/2014/main" id="{8D88B0DC-2536-4C0C-03C5-C51BE49982F2}"/>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sp>
        <p:nvSpPr>
          <p:cNvPr id="29" name="직사각형 39">
            <a:extLst>
              <a:ext uri="{FF2B5EF4-FFF2-40B4-BE49-F238E27FC236}">
                <a16:creationId xmlns:a16="http://schemas.microsoft.com/office/drawing/2014/main" id="{2951B238-C6AE-3C9D-3FBC-27D35191E5D3}"/>
              </a:ext>
            </a:extLst>
          </p:cNvPr>
          <p:cNvSpPr/>
          <p:nvPr/>
        </p:nvSpPr>
        <p:spPr>
          <a:xfrm>
            <a:off x="4846736" y="5655517"/>
            <a:ext cx="806369" cy="830997"/>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4800" b="1">
                <a:solidFill>
                  <a:schemeClr val="bg1"/>
                </a:solidFill>
                <a:latin typeface="Arial" panose="020B0604020202020204" pitchFamily="34" charset="0"/>
                <a:cs typeface="Arial" panose="020B0604020202020204" pitchFamily="34" charset="0"/>
              </a:rPr>
              <a:t>* </a:t>
            </a:r>
            <a:endParaRPr lang="ko-KR" altLang="en-US" sz="4800" b="1">
              <a:solidFill>
                <a:schemeClr val="bg1"/>
              </a:solidFill>
              <a:latin typeface="Arial" panose="020B0604020202020204" pitchFamily="34" charset="0"/>
              <a:cs typeface="Arial" panose="020B0604020202020204" pitchFamily="34" charset="0"/>
            </a:endParaRPr>
          </a:p>
        </p:txBody>
      </p:sp>
      <p:sp>
        <p:nvSpPr>
          <p:cNvPr id="30" name="TextBox 12">
            <a:extLst>
              <a:ext uri="{FF2B5EF4-FFF2-40B4-BE49-F238E27FC236}">
                <a16:creationId xmlns:a16="http://schemas.microsoft.com/office/drawing/2014/main" id="{3027F0EC-7D0E-9327-B540-06503F82D143}"/>
              </a:ext>
            </a:extLst>
          </p:cNvPr>
          <p:cNvSpPr txBox="1"/>
          <p:nvPr/>
        </p:nvSpPr>
        <p:spPr bwMode="auto">
          <a:xfrm>
            <a:off x="3871665" y="4141676"/>
            <a:ext cx="12673680" cy="73866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4200" dirty="0" err="1"/>
              <a:t>Màu</a:t>
            </a:r>
            <a:r>
              <a:rPr lang="en-US" sz="4200" dirty="0"/>
              <a:t> </a:t>
            </a:r>
            <a:r>
              <a:rPr lang="en-US" sz="4200" dirty="0" err="1"/>
              <a:t>chữ</a:t>
            </a:r>
            <a:r>
              <a:rPr lang="en-US" sz="4200" dirty="0"/>
              <a:t>, </a:t>
            </a:r>
            <a:r>
              <a:rPr lang="en-US" sz="4200" dirty="0" err="1"/>
              <a:t>cỡ</a:t>
            </a:r>
            <a:r>
              <a:rPr lang="en-US" sz="4200" dirty="0"/>
              <a:t> </a:t>
            </a:r>
            <a:r>
              <a:rPr lang="en-US" sz="4200" dirty="0" err="1"/>
              <a:t>chữ</a:t>
            </a:r>
            <a:endParaRPr lang="en-US" sz="7200" dirty="0"/>
          </a:p>
        </p:txBody>
      </p:sp>
      <p:sp>
        <p:nvSpPr>
          <p:cNvPr id="31" name="직사각형 39">
            <a:extLst>
              <a:ext uri="{FF2B5EF4-FFF2-40B4-BE49-F238E27FC236}">
                <a16:creationId xmlns:a16="http://schemas.microsoft.com/office/drawing/2014/main" id="{DDF53090-8664-2E64-7094-1081449254E7}"/>
              </a:ext>
            </a:extLst>
          </p:cNvPr>
          <p:cNvSpPr/>
          <p:nvPr/>
        </p:nvSpPr>
        <p:spPr>
          <a:xfrm>
            <a:off x="4916006" y="8166096"/>
            <a:ext cx="806369" cy="830997"/>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4800" b="1">
                <a:solidFill>
                  <a:schemeClr val="bg1"/>
                </a:solidFill>
                <a:latin typeface="Arial" panose="020B0604020202020204" pitchFamily="34" charset="0"/>
                <a:cs typeface="Arial" panose="020B0604020202020204" pitchFamily="34" charset="0"/>
              </a:rPr>
              <a:t>* </a:t>
            </a:r>
            <a:endParaRPr lang="ko-KR" altLang="en-US" sz="4800" b="1">
              <a:solidFill>
                <a:schemeClr val="bg1"/>
              </a:solidFill>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0E0C1643-3AEC-9F28-9D49-221016925BE6}"/>
              </a:ext>
            </a:extLst>
          </p:cNvPr>
          <p:cNvSpPr txBox="1"/>
          <p:nvPr/>
        </p:nvSpPr>
        <p:spPr bwMode="auto">
          <a:xfrm>
            <a:off x="3816249" y="6130764"/>
            <a:ext cx="12823791" cy="73866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4200" dirty="0" err="1"/>
              <a:t>Kiểu</a:t>
            </a:r>
            <a:r>
              <a:rPr lang="en-US" sz="4200" dirty="0"/>
              <a:t> </a:t>
            </a:r>
            <a:r>
              <a:rPr lang="en-US" sz="4200" dirty="0" err="1"/>
              <a:t>chữ</a:t>
            </a:r>
            <a:r>
              <a:rPr lang="en-US" sz="4200" dirty="0"/>
              <a:t>, </a:t>
            </a:r>
            <a:r>
              <a:rPr lang="en-US" sz="4200" dirty="0" err="1"/>
              <a:t>số</a:t>
            </a:r>
            <a:r>
              <a:rPr lang="en-US" sz="4200" dirty="0"/>
              <a:t> </a:t>
            </a:r>
            <a:r>
              <a:rPr lang="en-US" sz="4200" dirty="0" err="1"/>
              <a:t>lượng</a:t>
            </a:r>
            <a:r>
              <a:rPr lang="en-US" sz="4200" dirty="0"/>
              <a:t> </a:t>
            </a:r>
            <a:r>
              <a:rPr lang="en-US" sz="4200" dirty="0" err="1"/>
              <a:t>chữ</a:t>
            </a:r>
            <a:r>
              <a:rPr lang="en-US" sz="4200" dirty="0"/>
              <a:t> </a:t>
            </a:r>
            <a:r>
              <a:rPr lang="en-US" sz="4200" dirty="0" err="1"/>
              <a:t>trên</a:t>
            </a:r>
            <a:r>
              <a:rPr lang="en-US" sz="4200" dirty="0"/>
              <a:t> </a:t>
            </a:r>
            <a:r>
              <a:rPr lang="en-US" sz="4200" dirty="0" err="1"/>
              <a:t>tra</a:t>
            </a:r>
            <a:r>
              <a:rPr lang="en-US" sz="3600" dirty="0" err="1"/>
              <a:t>ng</a:t>
            </a:r>
            <a:r>
              <a:rPr lang="en-US" sz="3600" dirty="0"/>
              <a:t>.</a:t>
            </a:r>
            <a:endParaRPr lang="en-US" sz="6000" dirty="0"/>
          </a:p>
        </p:txBody>
      </p:sp>
      <p:grpSp>
        <p:nvGrpSpPr>
          <p:cNvPr id="33" name="Group 32">
            <a:extLst>
              <a:ext uri="{FF2B5EF4-FFF2-40B4-BE49-F238E27FC236}">
                <a16:creationId xmlns:a16="http://schemas.microsoft.com/office/drawing/2014/main" id="{3529B687-9A7C-4634-5604-612EC554D0AF}"/>
              </a:ext>
            </a:extLst>
          </p:cNvPr>
          <p:cNvGrpSpPr/>
          <p:nvPr/>
        </p:nvGrpSpPr>
        <p:grpSpPr>
          <a:xfrm>
            <a:off x="1681049" y="7966815"/>
            <a:ext cx="15953573" cy="1828800"/>
            <a:chOff x="1151472" y="3187501"/>
            <a:chExt cx="6552728" cy="914400"/>
          </a:xfrm>
        </p:grpSpPr>
        <p:sp>
          <p:nvSpPr>
            <p:cNvPr id="34" name="Pentagon 4">
              <a:extLst>
                <a:ext uri="{FF2B5EF4-FFF2-40B4-BE49-F238E27FC236}">
                  <a16:creationId xmlns:a16="http://schemas.microsoft.com/office/drawing/2014/main" id="{3FB7CBFE-104C-87D3-33E7-BBCEBDF89DF3}"/>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35" name="Pentagon 5">
              <a:extLst>
                <a:ext uri="{FF2B5EF4-FFF2-40B4-BE49-F238E27FC236}">
                  <a16:creationId xmlns:a16="http://schemas.microsoft.com/office/drawing/2014/main" id="{9CDBE1F2-1D07-7255-B8E5-BEE6B3C8169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36" name="Diamond 35">
              <a:extLst>
                <a:ext uri="{FF2B5EF4-FFF2-40B4-BE49-F238E27FC236}">
                  <a16:creationId xmlns:a16="http://schemas.microsoft.com/office/drawing/2014/main" id="{A8BEB0A7-88CA-FD2B-6B5B-0F1688670A74}"/>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grpSp>
      <p:sp>
        <p:nvSpPr>
          <p:cNvPr id="37" name="TextBox 12">
            <a:extLst>
              <a:ext uri="{FF2B5EF4-FFF2-40B4-BE49-F238E27FC236}">
                <a16:creationId xmlns:a16="http://schemas.microsoft.com/office/drawing/2014/main" id="{82D65C0B-FF19-98BC-755B-B8393FD8413C}"/>
              </a:ext>
            </a:extLst>
          </p:cNvPr>
          <p:cNvSpPr txBox="1"/>
          <p:nvPr/>
        </p:nvSpPr>
        <p:spPr bwMode="auto">
          <a:xfrm>
            <a:off x="3860652" y="8435390"/>
            <a:ext cx="12722859" cy="73866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4200" dirty="0" err="1"/>
              <a:t>Cả</a:t>
            </a:r>
            <a:r>
              <a:rPr lang="en-US" sz="4200" dirty="0"/>
              <a:t> A, B </a:t>
            </a:r>
            <a:r>
              <a:rPr lang="en-US" sz="4200" dirty="0" err="1"/>
              <a:t>và</a:t>
            </a:r>
            <a:r>
              <a:rPr lang="en-US" sz="4200" dirty="0"/>
              <a:t> C </a:t>
            </a:r>
            <a:r>
              <a:rPr lang="en-US" sz="4200" dirty="0" err="1"/>
              <a:t>đều</a:t>
            </a:r>
            <a:r>
              <a:rPr lang="en-US" sz="4200" dirty="0"/>
              <a:t> </a:t>
            </a:r>
            <a:r>
              <a:rPr lang="en-US" sz="4200" dirty="0" err="1"/>
              <a:t>đúng</a:t>
            </a:r>
            <a:r>
              <a:rPr lang="en-US" sz="3600" dirty="0"/>
              <a:t>.</a:t>
            </a:r>
            <a:endParaRPr lang="en-US" sz="7200" dirty="0"/>
          </a:p>
        </p:txBody>
      </p:sp>
      <p:sp>
        <p:nvSpPr>
          <p:cNvPr id="38" name="TextBox 37">
            <a:extLst>
              <a:ext uri="{FF2B5EF4-FFF2-40B4-BE49-F238E27FC236}">
                <a16:creationId xmlns:a16="http://schemas.microsoft.com/office/drawing/2014/main" id="{647C92E2-0F98-15A4-35DF-B4C023A7461A}"/>
              </a:ext>
            </a:extLst>
          </p:cNvPr>
          <p:cNvSpPr txBox="1"/>
          <p:nvPr/>
        </p:nvSpPr>
        <p:spPr>
          <a:xfrm>
            <a:off x="2093495" y="2180123"/>
            <a:ext cx="866274" cy="923330"/>
          </a:xfrm>
          <a:prstGeom prst="rect">
            <a:avLst/>
          </a:prstGeom>
          <a:noFill/>
        </p:spPr>
        <p:txBody>
          <a:bodyPr wrap="square" rtlCol="0">
            <a:spAutoFit/>
          </a:bodyPr>
          <a:lstStyle/>
          <a:p>
            <a:r>
              <a:rPr lang="en-US" sz="5400">
                <a:solidFill>
                  <a:srgbClr val="FF0000"/>
                </a:solidFill>
                <a:latin typeface=".VnBodoniH" panose="020B7200000000000000" pitchFamily="34" charset="0"/>
              </a:rPr>
              <a:t>A</a:t>
            </a:r>
          </a:p>
        </p:txBody>
      </p:sp>
      <p:sp>
        <p:nvSpPr>
          <p:cNvPr id="39" name="TextBox 38">
            <a:extLst>
              <a:ext uri="{FF2B5EF4-FFF2-40B4-BE49-F238E27FC236}">
                <a16:creationId xmlns:a16="http://schemas.microsoft.com/office/drawing/2014/main" id="{D9A2F58D-9251-2BD1-DD4A-9CCC322A4AB6}"/>
              </a:ext>
            </a:extLst>
          </p:cNvPr>
          <p:cNvSpPr txBox="1"/>
          <p:nvPr/>
        </p:nvSpPr>
        <p:spPr>
          <a:xfrm>
            <a:off x="2093495" y="4025859"/>
            <a:ext cx="866274" cy="923330"/>
          </a:xfrm>
          <a:prstGeom prst="rect">
            <a:avLst/>
          </a:prstGeom>
          <a:noFill/>
        </p:spPr>
        <p:txBody>
          <a:bodyPr wrap="square" rtlCol="0">
            <a:spAutoFit/>
          </a:bodyPr>
          <a:lstStyle/>
          <a:p>
            <a:r>
              <a:rPr lang="en-US" sz="5400" dirty="0">
                <a:solidFill>
                  <a:srgbClr val="FF0000"/>
                </a:solidFill>
                <a:latin typeface=".VnBodoniH" panose="020B7200000000000000" pitchFamily="34" charset="0"/>
              </a:rPr>
              <a:t>B</a:t>
            </a:r>
          </a:p>
        </p:txBody>
      </p:sp>
      <p:sp>
        <p:nvSpPr>
          <p:cNvPr id="45" name="TextBox 44">
            <a:extLst>
              <a:ext uri="{FF2B5EF4-FFF2-40B4-BE49-F238E27FC236}">
                <a16:creationId xmlns:a16="http://schemas.microsoft.com/office/drawing/2014/main" id="{C90545C1-5E04-4563-E2EE-E6F45AD360FC}"/>
              </a:ext>
            </a:extLst>
          </p:cNvPr>
          <p:cNvSpPr txBox="1"/>
          <p:nvPr/>
        </p:nvSpPr>
        <p:spPr>
          <a:xfrm>
            <a:off x="2123720" y="6110199"/>
            <a:ext cx="866274" cy="923330"/>
          </a:xfrm>
          <a:prstGeom prst="rect">
            <a:avLst/>
          </a:prstGeom>
          <a:noFill/>
        </p:spPr>
        <p:txBody>
          <a:bodyPr wrap="square" rtlCol="0">
            <a:spAutoFit/>
          </a:bodyPr>
          <a:lstStyle/>
          <a:p>
            <a:r>
              <a:rPr lang="en-US" sz="5400" dirty="0">
                <a:solidFill>
                  <a:srgbClr val="FF0000"/>
                </a:solidFill>
                <a:latin typeface=".VnBodoniH" panose="020B7200000000000000" pitchFamily="34" charset="0"/>
              </a:rPr>
              <a:t>C</a:t>
            </a:r>
          </a:p>
        </p:txBody>
      </p:sp>
      <p:sp>
        <p:nvSpPr>
          <p:cNvPr id="46" name="TextBox 45">
            <a:extLst>
              <a:ext uri="{FF2B5EF4-FFF2-40B4-BE49-F238E27FC236}">
                <a16:creationId xmlns:a16="http://schemas.microsoft.com/office/drawing/2014/main" id="{E6C3177B-74C0-149A-EBAD-1515E68BAFCB}"/>
              </a:ext>
            </a:extLst>
          </p:cNvPr>
          <p:cNvSpPr txBox="1"/>
          <p:nvPr/>
        </p:nvSpPr>
        <p:spPr>
          <a:xfrm>
            <a:off x="2191040" y="8308230"/>
            <a:ext cx="866274" cy="923330"/>
          </a:xfrm>
          <a:prstGeom prst="rect">
            <a:avLst/>
          </a:prstGeom>
          <a:noFill/>
        </p:spPr>
        <p:txBody>
          <a:bodyPr wrap="square" rtlCol="0">
            <a:spAutoFit/>
          </a:bodyPr>
          <a:lstStyle/>
          <a:p>
            <a:r>
              <a:rPr lang="en-US" sz="5400" dirty="0">
                <a:solidFill>
                  <a:srgbClr val="FF0000"/>
                </a:solidFill>
                <a:latin typeface=".VnBodoniH" panose="020B7200000000000000" pitchFamily="34" charset="0"/>
              </a:rPr>
              <a:t>D</a:t>
            </a:r>
          </a:p>
        </p:txBody>
      </p:sp>
      <p:pic>
        <p:nvPicPr>
          <p:cNvPr id="48" name="Picture 2" descr="dấu-tích Phong Thủy Xanh">
            <a:extLst>
              <a:ext uri="{FF2B5EF4-FFF2-40B4-BE49-F238E27FC236}">
                <a16:creationId xmlns:a16="http://schemas.microsoft.com/office/drawing/2014/main" id="{C15A0A8E-B48B-7AD9-581B-7D9ECB0AC3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753" y="8063696"/>
            <a:ext cx="1031654" cy="133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20000" fill="hold"/>
                                        <p:tgtEl>
                                          <p:spTgt spid="40"/>
                                        </p:tgtEl>
                                        <p:attrNameLst>
                                          <p:attrName>ppt_x</p:attrName>
                                        </p:attrNameLst>
                                      </p:cBhvr>
                                      <p:tavLst>
                                        <p:tav tm="0">
                                          <p:val>
                                            <p:strVal val="1+#ppt_w/2"/>
                                          </p:val>
                                        </p:tav>
                                        <p:tav tm="100000">
                                          <p:val>
                                            <p:strVal val="#ppt_x"/>
                                          </p:val>
                                        </p:tav>
                                      </p:tavLst>
                                    </p:anim>
                                    <p:anim calcmode="lin" valueType="num">
                                      <p:cBhvr additive="base">
                                        <p:cTn id="8" dur="20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grpId="0"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20000" fill="hold"/>
                                        <p:tgtEl>
                                          <p:spTgt spid="41"/>
                                        </p:tgtEl>
                                        <p:attrNameLst>
                                          <p:attrName>ppt_x</p:attrName>
                                        </p:attrNameLst>
                                      </p:cBhvr>
                                      <p:tavLst>
                                        <p:tav tm="0">
                                          <p:val>
                                            <p:strVal val="0-#ppt_w/2"/>
                                          </p:val>
                                        </p:tav>
                                        <p:tav tm="100000">
                                          <p:val>
                                            <p:strVal val="#ppt_x"/>
                                          </p:val>
                                        </p:tav>
                                      </p:tavLst>
                                    </p:anim>
                                    <p:anim calcmode="lin" valueType="num">
                                      <p:cBhvr additive="base">
                                        <p:cTn id="12" dur="20000" fill="hold"/>
                                        <p:tgtEl>
                                          <p:spTgt spid="41"/>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2250" fill="hold"/>
                                        <p:tgtEl>
                                          <p:spTgt spid="2"/>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00" fill="hold"/>
                                        <p:tgtEl>
                                          <p:spTgt spid="3"/>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2" name="bomb.wav"/>
                                        </p:tgtEl>
                                      </p:cMediaNode>
                                    </p:audio>
                                  </p:subTnLst>
                                </p:cTn>
                              </p:par>
                              <p:par>
                                <p:cTn id="26" presetID="8" presetClass="emph" presetSubtype="0" repeatCount="indefinite" fill="hold" nodeType="withEffect">
                                  <p:stCondLst>
                                    <p:cond delay="0"/>
                                  </p:stCondLst>
                                  <p:childTnLst>
                                    <p:animRot by="21600000">
                                      <p:cBhvr>
                                        <p:cTn id="27" dur="2250" fill="hold"/>
                                        <p:tgtEl>
                                          <p:spTgt spid="6"/>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500" fill="hold"/>
                                        <p:tgtEl>
                                          <p:spTgt spid="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10"/>
                                        </p:tgtEl>
                                        <p:attrNameLst>
                                          <p:attrName>r</p:attrName>
                                        </p:attrNameLst>
                                      </p:cBhvr>
                                    </p:animRo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par>
                                <p:cTn id="47" presetID="14" presetClass="entr" presetSubtype="1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randombar(horizontal)">
                                      <p:cBhvr>
                                        <p:cTn id="55" dur="500"/>
                                        <p:tgtEl>
                                          <p:spTgt spid="3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randombar(horizontal)">
                                      <p:cBhvr>
                                        <p:cTn id="58" dur="500"/>
                                        <p:tgtEl>
                                          <p:spTgt spid="31"/>
                                        </p:tgtEl>
                                      </p:cBhvr>
                                    </p:animEffect>
                                  </p:childTnLst>
                                </p:cTn>
                              </p:par>
                              <p:par>
                                <p:cTn id="59" presetID="14" presetClass="entr" presetSubtype="1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par>
                                <p:cTn id="68" presetID="14" presetClass="entr" presetSubtype="1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48"/>
                                        </p:tgtEl>
                                        <p:attrNameLst>
                                          <p:attrName>style.visibility</p:attrName>
                                        </p:attrNameLst>
                                      </p:cBhvr>
                                      <p:to>
                                        <p:strVal val="visible"/>
                                      </p:to>
                                    </p:set>
                                    <p:anim calcmode="lin" valueType="num">
                                      <p:cBhvr additive="base">
                                        <p:cTn id="81" dur="500" fill="hold"/>
                                        <p:tgtEl>
                                          <p:spTgt spid="48"/>
                                        </p:tgtEl>
                                        <p:attrNameLst>
                                          <p:attrName>ppt_x</p:attrName>
                                        </p:attrNameLst>
                                      </p:cBhvr>
                                      <p:tavLst>
                                        <p:tav tm="0">
                                          <p:val>
                                            <p:strVal val="#ppt_x"/>
                                          </p:val>
                                        </p:tav>
                                        <p:tav tm="100000">
                                          <p:val>
                                            <p:strVal val="#ppt_x"/>
                                          </p:val>
                                        </p:tav>
                                      </p:tavLst>
                                    </p:anim>
                                    <p:anim calcmode="lin" valueType="num">
                                      <p:cBhvr additive="base">
                                        <p:cTn id="8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9"/>
                                        </p:tgtEl>
                                      </p:cBhvr>
                                    </p:animEffect>
                                    <p:set>
                                      <p:cBhvr>
                                        <p:cTn id="99" dur="1" fill="hold">
                                          <p:stCondLst>
                                            <p:cond delay="499"/>
                                          </p:stCondLst>
                                        </p:cTn>
                                        <p:tgtEl>
                                          <p:spTgt spid="2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1"/>
                                        </p:tgtEl>
                                      </p:cBhvr>
                                    </p:animEffect>
                                    <p:set>
                                      <p:cBhvr>
                                        <p:cTn id="111" dur="1" fill="hold">
                                          <p:stCondLst>
                                            <p:cond delay="499"/>
                                          </p:stCondLst>
                                        </p:cTn>
                                        <p:tgtEl>
                                          <p:spTgt spid="31"/>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24"/>
                                        </p:tgtEl>
                                      </p:cBhvr>
                                    </p:animEffect>
                                    <p:set>
                                      <p:cBhvr>
                                        <p:cTn id="114" dur="1" fill="hold">
                                          <p:stCondLst>
                                            <p:cond delay="499"/>
                                          </p:stCondLst>
                                        </p:cTn>
                                        <p:tgtEl>
                                          <p:spTgt spid="2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45"/>
                                        </p:tgtEl>
                                      </p:cBhvr>
                                    </p:animEffect>
                                    <p:set>
                                      <p:cBhvr>
                                        <p:cTn id="117" dur="1" fill="hold">
                                          <p:stCondLst>
                                            <p:cond delay="499"/>
                                          </p:stCondLst>
                                        </p:cTn>
                                        <p:tgtEl>
                                          <p:spTgt spid="4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2"/>
                                        </p:tgtEl>
                                      </p:cBhvr>
                                    </p:animEffect>
                                    <p:set>
                                      <p:cBhvr>
                                        <p:cTn id="120" dur="1" fill="hold">
                                          <p:stCondLst>
                                            <p:cond delay="499"/>
                                          </p:stCondLst>
                                        </p:cTn>
                                        <p:tgtEl>
                                          <p:spTgt spid="3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2" grpId="0" animBg="1"/>
      <p:bldP spid="18" grpId="0"/>
      <p:bldP spid="18" grpId="1"/>
      <p:bldP spid="19" grpId="0"/>
      <p:bldP spid="19" grpId="1"/>
      <p:bldP spid="29" grpId="0"/>
      <p:bldP spid="29" grpId="1"/>
      <p:bldP spid="30" grpId="0"/>
      <p:bldP spid="30" grpId="1"/>
      <p:bldP spid="31" grpId="0"/>
      <p:bldP spid="31" grpId="1"/>
      <p:bldP spid="32" grpId="0"/>
      <p:bldP spid="32" grpId="1"/>
      <p:bldP spid="37" grpId="0"/>
      <p:bldP spid="37" grpId="1"/>
      <p:bldP spid="38" grpId="0"/>
      <p:bldP spid="38" grpId="1"/>
      <p:bldP spid="39" grpId="0"/>
      <p:bldP spid="39" grpId="1"/>
      <p:bldP spid="45" grpId="0"/>
      <p:bldP spid="45" grpId="1"/>
      <p:bldP spid="46" grpId="0"/>
      <p:bldP spid="4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A884DE-9007-4CD6-BF8E-97951E362221}"/>
              </a:ext>
            </a:extLst>
          </p:cNvPr>
          <p:cNvSpPr/>
          <p:nvPr/>
        </p:nvSpPr>
        <p:spPr>
          <a:xfrm>
            <a:off x="1143000" y="236153"/>
            <a:ext cx="15621000" cy="11653190"/>
          </a:xfrm>
          <a:prstGeom prst="rect">
            <a:avLst/>
          </a:prstGeom>
        </p:spPr>
        <p:txBody>
          <a:bodyPr wrap="square">
            <a:spAutoFit/>
          </a:bodyPr>
          <a:lstStyle/>
          <a:p>
            <a:pPr algn="ctr">
              <a:spcAft>
                <a:spcPts val="600"/>
              </a:spcAft>
            </a:pPr>
            <a:r>
              <a:rPr lang="en-US" b="1" dirty="0">
                <a:solidFill>
                  <a:srgbClr val="333333"/>
                </a:solidFill>
                <a:latin typeface="Times New Roman" panose="02020603050405020304" pitchFamily="18" charset="0"/>
                <a:ea typeface="Times New Roman" panose="02020603050405020304" pitchFamily="18" charset="0"/>
              </a:rPr>
              <a:t>B</a:t>
            </a:r>
            <a:endParaRPr lang="en-US" sz="1600" dirty="0">
              <a:latin typeface="Times New Roman" panose="02020603050405020304" pitchFamily="18" charset="0"/>
              <a:ea typeface="Times New Roman" panose="02020603050405020304" pitchFamily="18" charset="0"/>
            </a:endParaRPr>
          </a:p>
          <a:p>
            <a:pPr>
              <a:lnSpc>
                <a:spcPct val="107000"/>
              </a:lnSpc>
              <a:spcAft>
                <a:spcPts val="750"/>
              </a:spcAft>
            </a:pP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1354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62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58,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10?</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err="1">
                <a:solidFill>
                  <a:srgbClr val="333333"/>
                </a:solidFill>
                <a:latin typeface="Calibri" panose="020F0502020204030204" pitchFamily="34" charset="0"/>
                <a:ea typeface="Calibri" panose="020F0502020204030204" pitchFamily="34" charset="0"/>
                <a:cs typeface="Times New Roman" panose="02020603050405020304" pitchFamily="18" charset="0"/>
              </a:rPr>
              <a:t>Bài</a:t>
            </a:r>
            <a:r>
              <a:rPr lang="en-US" sz="3600"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 3: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Mảnh</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vườn</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nhật</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chu vi 48m,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dài</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hơn</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rộng</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4m.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Hỏi</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mảnh</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vườn</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bao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nhiêu</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mé</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vuông</a:t>
            </a:r>
            <a:r>
              <a:rPr lang="en-US" sz="3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3600" b="1" dirty="0" err="1">
                <a:solidFill>
                  <a:srgbClr val="333333"/>
                </a:solidFill>
                <a:latin typeface="Times New Roman" panose="02020603050405020304" pitchFamily="18" charset="0"/>
                <a:ea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rPr>
              <a:t> 4.</a:t>
            </a:r>
            <a:r>
              <a:rPr lang="en-US" sz="3600" dirty="0">
                <a:solidFill>
                  <a:srgbClr val="333333"/>
                </a:solidFill>
                <a:latin typeface="Times New Roman" panose="02020603050405020304" pitchFamily="18" charset="0"/>
                <a:ea typeface="Times New Roman" panose="02020603050405020304" pitchFamily="18" charset="0"/>
              </a:rPr>
              <a:t> Hai </a:t>
            </a:r>
            <a:r>
              <a:rPr lang="en-US" sz="3600" dirty="0" err="1">
                <a:solidFill>
                  <a:srgbClr val="333333"/>
                </a:solidFill>
                <a:latin typeface="Times New Roman" panose="02020603050405020304" pitchFamily="18" charset="0"/>
                <a:ea typeface="Times New Roman" panose="02020603050405020304" pitchFamily="18" charset="0"/>
              </a:rPr>
              <a:t>ông</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cháu</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hiện</a:t>
            </a:r>
            <a:r>
              <a:rPr lang="en-US" sz="3600" dirty="0">
                <a:solidFill>
                  <a:srgbClr val="333333"/>
                </a:solidFill>
                <a:latin typeface="Times New Roman" panose="02020603050405020304" pitchFamily="18" charset="0"/>
                <a:ea typeface="Times New Roman" panose="02020603050405020304" pitchFamily="18" charset="0"/>
              </a:rPr>
              <a:t> nay </a:t>
            </a:r>
            <a:r>
              <a:rPr lang="en-US" sz="3600" dirty="0" err="1">
                <a:solidFill>
                  <a:srgbClr val="333333"/>
                </a:solidFill>
                <a:latin typeface="Times New Roman" panose="02020603050405020304" pitchFamily="18" charset="0"/>
                <a:ea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biết</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có</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tổng</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tuổi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rPr>
              <a:t> 68, </a:t>
            </a:r>
            <a:r>
              <a:rPr lang="en-US" sz="3600" dirty="0" err="1">
                <a:solidFill>
                  <a:srgbClr val="333333"/>
                </a:solidFill>
                <a:latin typeface="Times New Roman" panose="02020603050405020304" pitchFamily="18" charset="0"/>
                <a:ea typeface="Times New Roman" panose="02020603050405020304" pitchFamily="18" charset="0"/>
              </a:rPr>
              <a:t>biết</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rằng</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cách</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đây</a:t>
            </a:r>
            <a:r>
              <a:rPr lang="en-US" sz="3600" dirty="0">
                <a:solidFill>
                  <a:srgbClr val="333333"/>
                </a:solidFill>
                <a:latin typeface="Times New Roman" panose="02020603050405020304" pitchFamily="18" charset="0"/>
                <a:ea typeface="Times New Roman" panose="02020603050405020304" pitchFamily="18" charset="0"/>
              </a:rPr>
              <a:t> 5 </a:t>
            </a:r>
            <a:r>
              <a:rPr lang="en-US" sz="3600" dirty="0" err="1">
                <a:solidFill>
                  <a:srgbClr val="333333"/>
                </a:solidFill>
                <a:latin typeface="Times New Roman" panose="02020603050405020304" pitchFamily="18" charset="0"/>
                <a:ea typeface="Times New Roman" panose="02020603050405020304" pitchFamily="18" charset="0"/>
              </a:rPr>
              <a:t>năm</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thì</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cháu</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kém</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ông</a:t>
            </a:r>
            <a:r>
              <a:rPr lang="en-US" sz="3600" dirty="0">
                <a:solidFill>
                  <a:srgbClr val="333333"/>
                </a:solidFill>
                <a:latin typeface="Times New Roman" panose="02020603050405020304" pitchFamily="18" charset="0"/>
                <a:ea typeface="Times New Roman" panose="02020603050405020304" pitchFamily="18" charset="0"/>
              </a:rPr>
              <a:t> 52 </a:t>
            </a:r>
            <a:r>
              <a:rPr lang="en-US" sz="3600" dirty="0" err="1">
                <a:solidFill>
                  <a:srgbClr val="333333"/>
                </a:solidFill>
                <a:latin typeface="Times New Roman" panose="02020603050405020304" pitchFamily="18" charset="0"/>
                <a:ea typeface="Times New Roman" panose="02020603050405020304" pitchFamily="18" charset="0"/>
              </a:rPr>
              <a:t>tuổi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hãy</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tính</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tuổi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mỗi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người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hiện</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tại</a:t>
            </a:r>
            <a:r>
              <a:rPr lang="en-US" sz="3600" dirty="0">
                <a:solidFill>
                  <a:srgbClr val="333333"/>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gn="ctr">
              <a:spcAft>
                <a:spcPts val="600"/>
              </a:spcAft>
            </a:pPr>
            <a:r>
              <a:rPr lang="en-US" sz="3600" b="1" dirty="0">
                <a:solidFill>
                  <a:srgbClr val="333333"/>
                </a:solidFill>
                <a:latin typeface="Times New Roman" panose="02020603050405020304" pitchFamily="18" charset="0"/>
                <a:ea typeface="Times New Roman" panose="02020603050405020304" pitchFamily="18" charset="0"/>
              </a:rPr>
              <a:t>C</a:t>
            </a:r>
            <a:endParaRPr lang="en-US" sz="3600" dirty="0">
              <a:latin typeface="Times New Roman" panose="02020603050405020304" pitchFamily="18" charset="0"/>
              <a:ea typeface="Times New Roman" panose="02020603050405020304" pitchFamily="18" charset="0"/>
            </a:endParaRPr>
          </a:p>
          <a:p>
            <a:pPr>
              <a:lnSpc>
                <a:spcPct val="107000"/>
              </a:lnSpc>
              <a:spcAft>
                <a:spcPts val="750"/>
              </a:spcAft>
            </a:pP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4A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4B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620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4A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4B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70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48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125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quyển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17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quyển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quyển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3600" b="1" dirty="0" err="1">
                <a:solidFill>
                  <a:srgbClr val="333333"/>
                </a:solidFill>
                <a:latin typeface="Times New Roman" panose="02020603050405020304" pitchFamily="18" charset="0"/>
                <a:ea typeface="Times New Roman" panose="02020603050405020304" pitchFamily="18" charset="0"/>
              </a:rPr>
              <a:t>Bài</a:t>
            </a:r>
            <a:r>
              <a:rPr lang="en-US" sz="3600" b="1" dirty="0">
                <a:solidFill>
                  <a:srgbClr val="333333"/>
                </a:solidFill>
                <a:latin typeface="Times New Roman" panose="02020603050405020304" pitchFamily="18" charset="0"/>
                <a:ea typeface="Times New Roman" panose="02020603050405020304" pitchFamily="18" charset="0"/>
              </a:rPr>
              <a:t> 4.</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Trên</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một</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bãi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cỏ</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người</a:t>
            </a:r>
            <a:r>
              <a:rPr lang="en-US" sz="3600" dirty="0">
                <a:solidFill>
                  <a:srgbClr val="333333"/>
                </a:solidFill>
                <a:latin typeface="Times New Roman" panose="02020603050405020304" pitchFamily="18" charset="0"/>
                <a:ea typeface="Times New Roman" panose="02020603050405020304" pitchFamily="18" charset="0"/>
              </a:rPr>
              <a:t> ta </a:t>
            </a:r>
            <a:r>
              <a:rPr lang="en-US" sz="3600" dirty="0" err="1">
                <a:solidFill>
                  <a:srgbClr val="333333"/>
                </a:solidFill>
                <a:latin typeface="Times New Roman" panose="02020603050405020304" pitchFamily="18" charset="0"/>
                <a:ea typeface="Times New Roman" panose="02020603050405020304" pitchFamily="18" charset="0"/>
              </a:rPr>
              <a:t>đếm</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rPr>
              <a:t> 100 </a:t>
            </a:r>
            <a:r>
              <a:rPr lang="en-US" sz="3600" dirty="0" err="1">
                <a:solidFill>
                  <a:srgbClr val="333333"/>
                </a:solidFill>
                <a:latin typeface="Times New Roman" panose="02020603050405020304" pitchFamily="18" charset="0"/>
                <a:ea typeface="Times New Roman" panose="02020603050405020304" pitchFamily="18" charset="0"/>
              </a:rPr>
              <a:t>cái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chân</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vừa</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gà</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và</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vừa</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chó</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Biết</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chân</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chó</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nhiều</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hơn</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số</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chân</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gà</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rPr>
              <a:t> 12 </a:t>
            </a:r>
            <a:r>
              <a:rPr lang="en-US" sz="3600" dirty="0" err="1">
                <a:solidFill>
                  <a:srgbClr val="333333"/>
                </a:solidFill>
                <a:latin typeface="Times New Roman" panose="02020603050405020304" pitchFamily="18" charset="0"/>
                <a:ea typeface="Times New Roman" panose="02020603050405020304" pitchFamily="18" charset="0"/>
              </a:rPr>
              <a:t>chiếc</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Hỏi</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có</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tất</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cả</a:t>
            </a:r>
            <a:r>
              <a:rPr lang="en-US" sz="3600" dirty="0">
                <a:solidFill>
                  <a:srgbClr val="333333"/>
                </a:solidFill>
                <a:latin typeface="Times New Roman" panose="02020603050405020304" pitchFamily="18" charset="0"/>
                <a:ea typeface="Times New Roman" panose="02020603050405020304" pitchFamily="18" charset="0"/>
              </a:rPr>
              <a:t> bao </a:t>
            </a:r>
            <a:r>
              <a:rPr lang="en-US" sz="3600" dirty="0" err="1">
                <a:solidFill>
                  <a:srgbClr val="333333"/>
                </a:solidFill>
                <a:latin typeface="Times New Roman" panose="02020603050405020304" pitchFamily="18" charset="0"/>
                <a:ea typeface="Times New Roman" panose="02020603050405020304" pitchFamily="18" charset="0"/>
              </a:rPr>
              <a:t>nhiêu</a:t>
            </a:r>
            <a:r>
              <a:rPr lang="en-US" sz="3600" dirty="0">
                <a:solidFill>
                  <a:srgbClr val="333333"/>
                </a:solidFill>
                <a:latin typeface="Times New Roman" panose="02020603050405020304" pitchFamily="18" charset="0"/>
                <a:ea typeface="Times New Roman" panose="02020603050405020304" pitchFamily="18" charset="0"/>
              </a:rPr>
              <a:t> con </a:t>
            </a:r>
            <a:r>
              <a:rPr lang="en-US" sz="3600" dirty="0" err="1">
                <a:solidFill>
                  <a:srgbClr val="333333"/>
                </a:solidFill>
                <a:latin typeface="Times New Roman" panose="02020603050405020304" pitchFamily="18" charset="0"/>
                <a:ea typeface="Times New Roman" panose="02020603050405020304" pitchFamily="18" charset="0"/>
              </a:rPr>
              <a:t>gà</a:t>
            </a:r>
            <a:r>
              <a:rPr lang="en-US" sz="3600" dirty="0">
                <a:solidFill>
                  <a:srgbClr val="333333"/>
                </a:solidFill>
                <a:latin typeface="Times New Roman" panose="02020603050405020304" pitchFamily="18" charset="0"/>
                <a:ea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rPr>
              <a:t>và</a:t>
            </a:r>
            <a:r>
              <a:rPr lang="en-US" sz="3600" dirty="0">
                <a:solidFill>
                  <a:srgbClr val="333333"/>
                </a:solidFill>
                <a:latin typeface="Times New Roman" panose="02020603050405020304" pitchFamily="18" charset="0"/>
                <a:ea typeface="Times New Roman" panose="02020603050405020304" pitchFamily="18" charset="0"/>
              </a:rPr>
              <a:t> bao </a:t>
            </a:r>
            <a:r>
              <a:rPr lang="en-US" sz="3600" dirty="0" err="1">
                <a:solidFill>
                  <a:srgbClr val="333333"/>
                </a:solidFill>
                <a:latin typeface="Times New Roman" panose="02020603050405020304" pitchFamily="18" charset="0"/>
                <a:ea typeface="Times New Roman" panose="02020603050405020304" pitchFamily="18" charset="0"/>
              </a:rPr>
              <a:t>nhiêu</a:t>
            </a:r>
            <a:r>
              <a:rPr lang="en-US" sz="3600" dirty="0">
                <a:solidFill>
                  <a:srgbClr val="333333"/>
                </a:solidFill>
                <a:latin typeface="Times New Roman" panose="02020603050405020304" pitchFamily="18" charset="0"/>
                <a:ea typeface="Times New Roman" panose="02020603050405020304" pitchFamily="18" charset="0"/>
              </a:rPr>
              <a:t> con </a:t>
            </a:r>
            <a:r>
              <a:rPr lang="en-US" sz="3600" dirty="0" err="1">
                <a:solidFill>
                  <a:srgbClr val="333333"/>
                </a:solidFill>
                <a:latin typeface="Times New Roman" panose="02020603050405020304" pitchFamily="18" charset="0"/>
                <a:ea typeface="Times New Roman" panose="02020603050405020304" pitchFamily="18" charset="0"/>
              </a:rPr>
              <a:t>chó</a:t>
            </a:r>
            <a:r>
              <a:rPr lang="en-US" sz="3600" dirty="0">
                <a:solidFill>
                  <a:srgbClr val="333333"/>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24131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679">
            <a:off x="518591" y="728094"/>
            <a:ext cx="17081330" cy="77021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08638" y="2188952"/>
            <a:ext cx="3857245" cy="1767319"/>
          </a:xfrm>
          <a:prstGeom prst="rect">
            <a:avLst/>
          </a:prstGeom>
        </p:spPr>
      </p:pic>
      <p:sp>
        <p:nvSpPr>
          <p:cNvPr id="4" name="TextBox 4"/>
          <p:cNvSpPr txBox="1"/>
          <p:nvPr/>
        </p:nvSpPr>
        <p:spPr>
          <a:xfrm>
            <a:off x="-45397" y="2314733"/>
            <a:ext cx="18333397" cy="3465179"/>
          </a:xfrm>
          <a:prstGeom prst="rect">
            <a:avLst/>
          </a:prstGeom>
        </p:spPr>
        <p:txBody>
          <a:bodyPr wrap="square" lIns="0" tIns="0" rIns="0" bIns="0" rtlCol="0" anchor="t">
            <a:spAutoFit/>
          </a:bodyPr>
          <a:lstStyle/>
          <a:p>
            <a:pPr algn="ctr">
              <a:lnSpc>
                <a:spcPct val="150000"/>
              </a:lnSpc>
            </a:pPr>
            <a:r>
              <a:rPr lang="en-US" sz="8000" b="1">
                <a:solidFill>
                  <a:srgbClr val="000000"/>
                </a:solidFill>
                <a:latin typeface="Arial" panose="020B0604020202020204" pitchFamily="34" charset="0"/>
                <a:cs typeface="Arial" panose="020B0604020202020204" pitchFamily="34" charset="0"/>
              </a:rPr>
              <a:t>BÀI 10: PHẦN MỀM </a:t>
            </a:r>
          </a:p>
          <a:p>
            <a:pPr algn="ctr">
              <a:lnSpc>
                <a:spcPct val="150000"/>
              </a:lnSpc>
            </a:pPr>
            <a:r>
              <a:rPr lang="en-US" sz="8000" b="1">
                <a:solidFill>
                  <a:srgbClr val="000000"/>
                </a:solidFill>
                <a:latin typeface="Arial" panose="020B0604020202020204" pitchFamily="34" charset="0"/>
                <a:cs typeface="Arial" panose="020B0604020202020204" pitchFamily="34" charset="0"/>
              </a:rPr>
              <a:t>SOẠN THẢO VĂN BẢN</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358444" y="6853594"/>
            <a:ext cx="9660223" cy="358635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0907" y="2646152"/>
            <a:ext cx="4097760" cy="187751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0370" y="6844646"/>
            <a:ext cx="9660223" cy="3586358"/>
          </a:xfrm>
          <a:prstGeom prst="rect">
            <a:avLst/>
          </a:prstGeom>
        </p:spPr>
      </p:pic>
      <p:pic>
        <p:nvPicPr>
          <p:cNvPr id="13" name="Picture 13"/>
          <p:cNvPicPr>
            <a:picLocks noChangeAspect="1"/>
          </p:cNvPicPr>
          <p:nvPr/>
        </p:nvPicPr>
        <p:blipFill>
          <a:blip r:embed="rId8"/>
          <a:srcRect/>
          <a:stretch>
            <a:fillRect/>
          </a:stretch>
        </p:blipFill>
        <p:spPr>
          <a:xfrm>
            <a:off x="697240" y="5800852"/>
            <a:ext cx="3462117" cy="3649135"/>
          </a:xfrm>
          <a:prstGeom prst="rect">
            <a:avLst/>
          </a:prstGeom>
        </p:spPr>
      </p:pic>
      <p:pic>
        <p:nvPicPr>
          <p:cNvPr id="14" name="Picture 14"/>
          <p:cNvPicPr>
            <a:picLocks noChangeAspect="1"/>
          </p:cNvPicPr>
          <p:nvPr/>
        </p:nvPicPr>
        <p:blipFill>
          <a:blip r:embed="rId9"/>
          <a:srcRect/>
          <a:stretch>
            <a:fillRect/>
          </a:stretch>
        </p:blipFill>
        <p:spPr>
          <a:xfrm>
            <a:off x="13555223" y="5600700"/>
            <a:ext cx="3652012" cy="3849288"/>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18076" y="-527614"/>
            <a:ext cx="2303078" cy="1055228"/>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046033" y="317813"/>
            <a:ext cx="2687052" cy="1231158"/>
          </a:xfrm>
          <a:prstGeom prst="rect">
            <a:avLst/>
          </a:prstGeom>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grpSp>
        <p:nvGrpSpPr>
          <p:cNvPr id="12" name="Group 12"/>
          <p:cNvGrpSpPr/>
          <p:nvPr/>
        </p:nvGrpSpPr>
        <p:grpSpPr>
          <a:xfrm>
            <a:off x="1932036" y="2292831"/>
            <a:ext cx="14645338" cy="5701337"/>
            <a:chOff x="0" y="0"/>
            <a:chExt cx="1314904" cy="744078"/>
          </a:xfrm>
        </p:grpSpPr>
        <p:sp>
          <p:nvSpPr>
            <p:cNvPr id="13" name="Freeform 13"/>
            <p:cNvSpPr/>
            <p:nvPr/>
          </p:nvSpPr>
          <p:spPr>
            <a:xfrm>
              <a:off x="0" y="0"/>
              <a:ext cx="1314904" cy="744078"/>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rgbClr val="FFF7E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470699"/>
            <a:ext cx="4606412" cy="230320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71003" y="1270118"/>
            <a:ext cx="2396988" cy="90168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59571" y="7375300"/>
            <a:ext cx="3871529" cy="309018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7393" y="1270118"/>
            <a:ext cx="2396988" cy="9016882"/>
          </a:xfrm>
          <a:prstGeom prst="rect">
            <a:avLst/>
          </a:prstGeom>
        </p:spPr>
      </p:pic>
      <p:sp>
        <p:nvSpPr>
          <p:cNvPr id="17" name="TextBox 17"/>
          <p:cNvSpPr txBox="1"/>
          <p:nvPr/>
        </p:nvSpPr>
        <p:spPr>
          <a:xfrm>
            <a:off x="3617278" y="3600569"/>
            <a:ext cx="11053443" cy="2598917"/>
          </a:xfrm>
          <a:prstGeom prst="rect">
            <a:avLst/>
          </a:prstGeom>
        </p:spPr>
        <p:txBody>
          <a:bodyPr wrap="square" lIns="0" tIns="0" rIns="0" bIns="0" rtlCol="0" anchor="t">
            <a:spAutoFit/>
          </a:bodyPr>
          <a:lstStyle/>
          <a:p>
            <a:pPr algn="ctr">
              <a:lnSpc>
                <a:spcPct val="150000"/>
              </a:lnSpc>
            </a:pPr>
            <a:r>
              <a:rPr lang="en-US" sz="6000" b="1">
                <a:solidFill>
                  <a:srgbClr val="000000"/>
                </a:solidFill>
                <a:latin typeface="Arial" panose="020B0604020202020204" pitchFamily="34" charset="0"/>
                <a:cs typeface="Arial" panose="020B0604020202020204" pitchFamily="34" charset="0"/>
              </a:rPr>
              <a:t>PHẦN 1.</a:t>
            </a:r>
          </a:p>
          <a:p>
            <a:pPr algn="ctr">
              <a:lnSpc>
                <a:spcPct val="150000"/>
              </a:lnSpc>
            </a:pPr>
            <a:r>
              <a:rPr lang="en-US" sz="6000" b="1">
                <a:solidFill>
                  <a:srgbClr val="000000"/>
                </a:solidFill>
                <a:latin typeface="Arial" panose="020B0604020202020204" pitchFamily="34" charset="0"/>
                <a:cs typeface="Arial" panose="020B0604020202020204" pitchFamily="34" charset="0"/>
              </a:rPr>
              <a:t>SOẠN THẢO VĂN BẢN </a:t>
            </a: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470699"/>
            <a:ext cx="4606412" cy="2303206"/>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02881" y="7576696"/>
            <a:ext cx="3647916" cy="2911700"/>
          </a:xfrm>
          <a:prstGeom prst="rect">
            <a:avLst/>
          </a:prstGeom>
        </p:spPr>
      </p:pic>
    </p:spTree>
    <p:extLst>
      <p:ext uri="{BB962C8B-B14F-4D97-AF65-F5344CB8AC3E}">
        <p14:creationId xmlns:p14="http://schemas.microsoft.com/office/powerpoint/2010/main" val="74909277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891777"/>
            <a:ext cx="4606412" cy="230320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2881" y="7997774"/>
            <a:ext cx="3647916" cy="2911700"/>
          </a:xfrm>
          <a:prstGeom prst="rect">
            <a:avLst/>
          </a:prstGeom>
        </p:spPr>
      </p:pic>
      <p:grpSp>
        <p:nvGrpSpPr>
          <p:cNvPr id="8" name="Group 7">
            <a:extLst>
              <a:ext uri="{FF2B5EF4-FFF2-40B4-BE49-F238E27FC236}">
                <a16:creationId xmlns:a16="http://schemas.microsoft.com/office/drawing/2014/main" id="{370D668E-F4A4-DE58-EE7C-4BDCD175B740}"/>
              </a:ext>
            </a:extLst>
          </p:cNvPr>
          <p:cNvGrpSpPr/>
          <p:nvPr/>
        </p:nvGrpSpPr>
        <p:grpSpPr>
          <a:xfrm>
            <a:off x="949792" y="2406756"/>
            <a:ext cx="6718269" cy="5994938"/>
            <a:chOff x="437519" y="2449838"/>
            <a:chExt cx="6718269" cy="5994938"/>
          </a:xfrm>
        </p:grpSpPr>
        <p:sp>
          <p:nvSpPr>
            <p:cNvPr id="15" name="TextBox 14">
              <a:extLst>
                <a:ext uri="{FF2B5EF4-FFF2-40B4-BE49-F238E27FC236}">
                  <a16:creationId xmlns:a16="http://schemas.microsoft.com/office/drawing/2014/main" id="{60736261-33AD-850A-DAAF-0A9FB507F901}"/>
                </a:ext>
              </a:extLst>
            </p:cNvPr>
            <p:cNvSpPr txBox="1"/>
            <p:nvPr/>
          </p:nvSpPr>
          <p:spPr>
            <a:xfrm>
              <a:off x="1283042" y="7890778"/>
              <a:ext cx="5872746" cy="553998"/>
            </a:xfrm>
            <a:prstGeom prst="rect">
              <a:avLst/>
            </a:prstGeom>
            <a:noFill/>
          </p:spPr>
          <p:txBody>
            <a:bodyPr wrap="square" rtlCol="0">
              <a:spAutoFit/>
            </a:bodyPr>
            <a:lstStyle/>
            <a:p>
              <a:r>
                <a:rPr lang="en-US" sz="3000">
                  <a:solidFill>
                    <a:srgbClr val="0070C0"/>
                  </a:solidFill>
                  <a:latin typeface="Arial" panose="020B0604020202020204" pitchFamily="34" charset="0"/>
                  <a:cs typeface="Arial" panose="020B0604020202020204" pitchFamily="34" charset="0"/>
                </a:rPr>
                <a:t>Phần mềm soạn thảo văn bản </a:t>
              </a:r>
            </a:p>
          </p:txBody>
        </p:sp>
        <p:pic>
          <p:nvPicPr>
            <p:cNvPr id="2050" name="Picture 2" descr="Microsoft Word logo and symbol, meaning, history, PNG">
              <a:extLst>
                <a:ext uri="{FF2B5EF4-FFF2-40B4-BE49-F238E27FC236}">
                  <a16:creationId xmlns:a16="http://schemas.microsoft.com/office/drawing/2014/main" id="{0AEFA855-D45F-38FE-CC03-A081B42B8F0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824" r="13889"/>
            <a:stretch/>
          </p:blipFill>
          <p:spPr bwMode="auto">
            <a:xfrm>
              <a:off x="437519" y="2449838"/>
              <a:ext cx="6196642" cy="503062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Rounded Corners 11">
            <a:extLst>
              <a:ext uri="{FF2B5EF4-FFF2-40B4-BE49-F238E27FC236}">
                <a16:creationId xmlns:a16="http://schemas.microsoft.com/office/drawing/2014/main" id="{6F34CEB5-330C-F178-FD75-6D6974585372}"/>
              </a:ext>
            </a:extLst>
          </p:cNvPr>
          <p:cNvSpPr/>
          <p:nvPr/>
        </p:nvSpPr>
        <p:spPr>
          <a:xfrm>
            <a:off x="8382212" y="2713428"/>
            <a:ext cx="7983502" cy="143787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bày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đoạn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dài</a:t>
            </a:r>
            <a:r>
              <a:rPr lang="en-US" sz="4000" dirty="0">
                <a:solidFill>
                  <a:schemeClr val="tx1"/>
                </a:solidFill>
                <a:latin typeface="Arial" panose="020B0604020202020204" pitchFamily="34" charset="0"/>
                <a:cs typeface="Arial" panose="020B0604020202020204" pitchFamily="34" charset="0"/>
              </a:rPr>
              <a:t> </a:t>
            </a:r>
          </a:p>
        </p:txBody>
      </p:sp>
      <p:sp>
        <p:nvSpPr>
          <p:cNvPr id="14" name="Arrow: Down 13">
            <a:extLst>
              <a:ext uri="{FF2B5EF4-FFF2-40B4-BE49-F238E27FC236}">
                <a16:creationId xmlns:a16="http://schemas.microsoft.com/office/drawing/2014/main" id="{9EF0A4BE-71EC-DDE6-F533-5F012A8A734E}"/>
              </a:ext>
            </a:extLst>
          </p:cNvPr>
          <p:cNvSpPr/>
          <p:nvPr/>
        </p:nvSpPr>
        <p:spPr>
          <a:xfrm>
            <a:off x="11953406" y="4652236"/>
            <a:ext cx="838839" cy="978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C63FED3-91E4-1AD3-7E3C-0E8D7C293123}"/>
              </a:ext>
            </a:extLst>
          </p:cNvPr>
          <p:cNvSpPr/>
          <p:nvPr/>
        </p:nvSpPr>
        <p:spPr>
          <a:xfrm>
            <a:off x="8381075" y="6087217"/>
            <a:ext cx="7983502" cy="1946764"/>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mềm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soạn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thảo</a:t>
            </a:r>
            <a:r>
              <a:rPr lang="en-US" sz="4000" dirty="0">
                <a:solidFill>
                  <a:schemeClr val="tx1"/>
                </a:solidFill>
                <a:latin typeface="Arial" panose="020B0604020202020204" pitchFamily="34" charset="0"/>
                <a:cs typeface="Arial" panose="020B0604020202020204" pitchFamily="34" charset="0"/>
              </a:rPr>
              <a:t> </a:t>
            </a:r>
          </a:p>
          <a:p>
            <a:pPr algn="ctr">
              <a:lnSpc>
                <a:spcPct val="150000"/>
              </a:lnSpc>
            </a:pPr>
            <a:r>
              <a:rPr lang="en-US" sz="4000" dirty="0">
                <a:solidFill>
                  <a:schemeClr val="tx1"/>
                </a:solidFill>
                <a:latin typeface="Arial" panose="020B0604020202020204" pitchFamily="34" charset="0"/>
                <a:cs typeface="Arial" panose="020B0604020202020204" pitchFamily="34" charset="0"/>
              </a:rPr>
              <a:t>Microsoft Word </a:t>
            </a:r>
          </a:p>
        </p:txBody>
      </p:sp>
    </p:spTree>
    <p:extLst>
      <p:ext uri="{BB962C8B-B14F-4D97-AF65-F5344CB8AC3E}">
        <p14:creationId xmlns:p14="http://schemas.microsoft.com/office/powerpoint/2010/main" val="22737360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571499" y="609600"/>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756161"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891777"/>
            <a:ext cx="4606412" cy="230320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2881" y="7997774"/>
            <a:ext cx="3647916" cy="2911700"/>
          </a:xfrm>
          <a:prstGeom prst="rect">
            <a:avLst/>
          </a:prstGeom>
        </p:spPr>
      </p:pic>
      <p:sp>
        <p:nvSpPr>
          <p:cNvPr id="12" name="TextBox 11">
            <a:extLst>
              <a:ext uri="{FF2B5EF4-FFF2-40B4-BE49-F238E27FC236}">
                <a16:creationId xmlns:a16="http://schemas.microsoft.com/office/drawing/2014/main" id="{6E1705A5-B4DF-A05B-50A0-1A4350A46AC5}"/>
              </a:ext>
            </a:extLst>
          </p:cNvPr>
          <p:cNvSpPr txBox="1"/>
          <p:nvPr/>
        </p:nvSpPr>
        <p:spPr>
          <a:xfrm>
            <a:off x="1676399" y="1744768"/>
            <a:ext cx="14935200" cy="784830"/>
          </a:xfrm>
          <a:prstGeom prst="rect">
            <a:avLst/>
          </a:prstGeom>
          <a:noFill/>
        </p:spPr>
        <p:txBody>
          <a:bodyPr wrap="square" rtlCol="0">
            <a:spAutoFit/>
          </a:bodyPr>
          <a:lstStyle/>
          <a:p>
            <a:pPr algn="ctr"/>
            <a:r>
              <a:rPr lang="en-US" sz="4500" b="1" dirty="0" err="1">
                <a:solidFill>
                  <a:schemeClr val="accent6">
                    <a:lumMod val="75000"/>
                  </a:schemeClr>
                </a:solidFill>
                <a:latin typeface="Arial" panose="020B0604020202020204" pitchFamily="34" charset="0"/>
                <a:cs typeface="Arial" panose="020B0604020202020204" pitchFamily="34" charset="0"/>
              </a:rPr>
              <a:t>Màn</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hình</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làm</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việc</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của</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phần</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mềm</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soạn</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thảo</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văn</a:t>
            </a:r>
            <a:r>
              <a:rPr lang="en-US" sz="4500" b="1" dirty="0">
                <a:solidFill>
                  <a:schemeClr val="accent6">
                    <a:lumMod val="75000"/>
                  </a:schemeClr>
                </a:solidFill>
                <a:latin typeface="Arial" panose="020B0604020202020204" pitchFamily="34" charset="0"/>
                <a:cs typeface="Arial" panose="020B0604020202020204" pitchFamily="34" charset="0"/>
              </a:rPr>
              <a:t> </a:t>
            </a:r>
            <a:r>
              <a:rPr lang="en-US" sz="4500" b="1" dirty="0" err="1">
                <a:solidFill>
                  <a:schemeClr val="accent6">
                    <a:lumMod val="75000"/>
                  </a:schemeClr>
                </a:solidFill>
                <a:latin typeface="Arial" panose="020B0604020202020204" pitchFamily="34" charset="0"/>
                <a:cs typeface="Arial" panose="020B0604020202020204" pitchFamily="34" charset="0"/>
              </a:rPr>
              <a:t>bản</a:t>
            </a:r>
            <a:r>
              <a:rPr lang="en-US" sz="4500" b="1" dirty="0">
                <a:solidFill>
                  <a:schemeClr val="accent6">
                    <a:lumMod val="75000"/>
                  </a:schemeClr>
                </a:solidFill>
                <a:latin typeface="Arial" panose="020B060402020202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id="{E6A2871C-9DB8-37F1-339E-B2A372348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243" y="2697432"/>
            <a:ext cx="15589092" cy="6524365"/>
          </a:xfrm>
          <a:prstGeom prst="rect">
            <a:avLst/>
          </a:prstGeom>
        </p:spPr>
      </p:pic>
      <p:sp>
        <p:nvSpPr>
          <p:cNvPr id="14" name="TextBox 13">
            <a:extLst>
              <a:ext uri="{FF2B5EF4-FFF2-40B4-BE49-F238E27FC236}">
                <a16:creationId xmlns:a16="http://schemas.microsoft.com/office/drawing/2014/main" id="{666D13E2-4CA2-4371-860A-F86FDAA47F7A}"/>
              </a:ext>
            </a:extLst>
          </p:cNvPr>
          <p:cNvSpPr txBox="1"/>
          <p:nvPr/>
        </p:nvSpPr>
        <p:spPr>
          <a:xfrm>
            <a:off x="1181098" y="815439"/>
            <a:ext cx="15811501" cy="784830"/>
          </a:xfrm>
          <a:prstGeom prst="rect">
            <a:avLst/>
          </a:prstGeom>
          <a:noFill/>
        </p:spPr>
        <p:txBody>
          <a:bodyPr wrap="square" rtlCol="0">
            <a:spAutoFit/>
          </a:bodyPr>
          <a:lstStyle/>
          <a:p>
            <a:pPr algn="ctr"/>
            <a:r>
              <a:rPr lang="en-US" sz="4500" b="1" dirty="0" err="1">
                <a:solidFill>
                  <a:srgbClr val="C00000"/>
                </a:solidFill>
                <a:latin typeface="Arial" panose="020B0604020202020204" pitchFamily="34" charset="0"/>
                <a:cs typeface="Arial" panose="020B0604020202020204" pitchFamily="34" charset="0"/>
              </a:rPr>
              <a:t>Hoạt</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động</a:t>
            </a:r>
            <a:r>
              <a:rPr lang="en-US" sz="4500" b="1" dirty="0">
                <a:solidFill>
                  <a:srgbClr val="C00000"/>
                </a:solidFill>
                <a:latin typeface="Arial" panose="020B0604020202020204" pitchFamily="34" charset="0"/>
                <a:cs typeface="Arial" panose="020B0604020202020204" pitchFamily="34" charset="0"/>
              </a:rPr>
              <a:t> 1. </a:t>
            </a:r>
            <a:r>
              <a:rPr lang="en-US" sz="4500" b="1" dirty="0" err="1">
                <a:solidFill>
                  <a:srgbClr val="C00000"/>
                </a:solidFill>
                <a:latin typeface="Arial" panose="020B0604020202020204" pitchFamily="34" charset="0"/>
                <a:cs typeface="Arial" panose="020B0604020202020204" pitchFamily="34" charset="0"/>
              </a:rPr>
              <a:t>Sử</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dụng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phần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mềm</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soạn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thảo</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văn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bản</a:t>
            </a:r>
            <a:r>
              <a:rPr lang="en-US" sz="4500" b="1" dirty="0">
                <a:solidFill>
                  <a:srgbClr val="C00000"/>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54E1F158-FE19-4BC0-A471-B00B9B01A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1361" y="4962275"/>
            <a:ext cx="4114800" cy="2743200"/>
          </a:xfrm>
          <a:prstGeom prst="rect">
            <a:avLst/>
          </a:prstGeom>
        </p:spPr>
      </p:pic>
    </p:spTree>
    <p:extLst>
      <p:ext uri="{BB962C8B-B14F-4D97-AF65-F5344CB8AC3E}">
        <p14:creationId xmlns:p14="http://schemas.microsoft.com/office/powerpoint/2010/main" val="32851442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A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746502" y="3875318"/>
            <a:ext cx="2767858" cy="12681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39562" y="2142380"/>
            <a:ext cx="2815449" cy="1289988"/>
          </a:xfrm>
          <a:prstGeom prst="rect">
            <a:avLst/>
          </a:prstGeom>
        </p:spPr>
      </p:pic>
      <p:sp>
        <p:nvSpPr>
          <p:cNvPr id="13" name="Freeform 13"/>
          <p:cNvSpPr/>
          <p:nvPr/>
        </p:nvSpPr>
        <p:spPr>
          <a:xfrm>
            <a:off x="457200" y="451103"/>
            <a:ext cx="17145000" cy="9067800"/>
          </a:xfrm>
          <a:custGeom>
            <a:avLst/>
            <a:gdLst/>
            <a:ahLst/>
            <a:cxnLst/>
            <a:rect l="l" t="t" r="r" b="b"/>
            <a:pathLst>
              <a:path w="1314904" h="744078">
                <a:moveTo>
                  <a:pt x="53912" y="0"/>
                </a:moveTo>
                <a:lnTo>
                  <a:pt x="1260991" y="0"/>
                </a:lnTo>
                <a:cubicBezTo>
                  <a:pt x="1275290" y="0"/>
                  <a:pt x="1289003" y="5680"/>
                  <a:pt x="1299113" y="15791"/>
                </a:cubicBezTo>
                <a:cubicBezTo>
                  <a:pt x="1309224" y="25901"/>
                  <a:pt x="1314904" y="39614"/>
                  <a:pt x="1314904" y="53912"/>
                </a:cubicBezTo>
                <a:lnTo>
                  <a:pt x="1314904" y="690166"/>
                </a:lnTo>
                <a:cubicBezTo>
                  <a:pt x="1314904" y="704464"/>
                  <a:pt x="1309224" y="718177"/>
                  <a:pt x="1299113" y="728288"/>
                </a:cubicBezTo>
                <a:cubicBezTo>
                  <a:pt x="1289003" y="738398"/>
                  <a:pt x="1275290" y="744078"/>
                  <a:pt x="1260991" y="744078"/>
                </a:cubicBezTo>
                <a:lnTo>
                  <a:pt x="53912" y="744078"/>
                </a:lnTo>
                <a:cubicBezTo>
                  <a:pt x="39614" y="744078"/>
                  <a:pt x="25901" y="738398"/>
                  <a:pt x="15791" y="728288"/>
                </a:cubicBezTo>
                <a:cubicBezTo>
                  <a:pt x="5680" y="718177"/>
                  <a:pt x="0" y="704464"/>
                  <a:pt x="0" y="690166"/>
                </a:cubicBezTo>
                <a:lnTo>
                  <a:pt x="0" y="53912"/>
                </a:lnTo>
                <a:cubicBezTo>
                  <a:pt x="0" y="39614"/>
                  <a:pt x="5680" y="25901"/>
                  <a:pt x="15791" y="15791"/>
                </a:cubicBezTo>
                <a:cubicBezTo>
                  <a:pt x="25901" y="5680"/>
                  <a:pt x="39614" y="0"/>
                  <a:pt x="53912" y="0"/>
                </a:cubicBezTo>
                <a:close/>
              </a:path>
            </a:pathLst>
          </a:custGeom>
          <a:solidFill>
            <a:schemeClr val="bg1"/>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17251" y="-762576"/>
            <a:ext cx="3138227" cy="143787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820400" y="8891777"/>
            <a:ext cx="4606412" cy="230320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571" y="7796378"/>
            <a:ext cx="3871529" cy="3090184"/>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61175" y="-675303"/>
            <a:ext cx="2947752" cy="135060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5463" y="8891777"/>
            <a:ext cx="4606412" cy="230320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2881" y="7997774"/>
            <a:ext cx="3647916" cy="2911700"/>
          </a:xfrm>
          <a:prstGeom prst="rect">
            <a:avLst/>
          </a:prstGeom>
        </p:spPr>
      </p:pic>
      <p:sp>
        <p:nvSpPr>
          <p:cNvPr id="24" name="TextBox 23">
            <a:extLst>
              <a:ext uri="{FF2B5EF4-FFF2-40B4-BE49-F238E27FC236}">
                <a16:creationId xmlns:a16="http://schemas.microsoft.com/office/drawing/2014/main" id="{497DD97E-D85C-3299-D425-6F3CFE39CBF5}"/>
              </a:ext>
            </a:extLst>
          </p:cNvPr>
          <p:cNvSpPr txBox="1"/>
          <p:nvPr/>
        </p:nvSpPr>
        <p:spPr>
          <a:xfrm>
            <a:off x="1181098" y="6075951"/>
            <a:ext cx="15925799" cy="2019064"/>
          </a:xfrm>
          <a:prstGeom prst="roundRect">
            <a:avLst/>
          </a:prstGeom>
          <a:solidFill>
            <a:schemeClr val="accent6">
              <a:lumMod val="20000"/>
              <a:lumOff val="80000"/>
            </a:schemeClr>
          </a:solidFill>
        </p:spPr>
        <p:txBody>
          <a:bodyPr wrap="square" rtlCol="0">
            <a:spAutoFit/>
          </a:bodyPr>
          <a:lstStyle/>
          <a:p>
            <a:pPr algn="ctr">
              <a:lnSpc>
                <a:spcPct val="150000"/>
              </a:lnSpc>
            </a:pPr>
            <a:r>
              <a:rPr lang="en-US" sz="4000" b="1" dirty="0">
                <a:solidFill>
                  <a:schemeClr val="accent5">
                    <a:lumMod val="75000"/>
                  </a:schemeClr>
                </a:solidFill>
                <a:latin typeface="Arial" panose="020B0604020202020204" pitchFamily="34" charset="0"/>
                <a:cs typeface="Arial" panose="020B0604020202020204" pitchFamily="34" charset="0"/>
              </a:rPr>
              <a:t>YÊU CẦU </a:t>
            </a:r>
          </a:p>
          <a:p>
            <a:pPr>
              <a:lnSpc>
                <a:spcPct val="150000"/>
              </a:lnSpc>
            </a:pPr>
            <a:r>
              <a:rPr lang="en-US" sz="4000" dirty="0">
                <a:latin typeface="Arial" panose="020B0604020202020204" pitchFamily="34" charset="0"/>
                <a:cs typeface="Arial" panose="020B0604020202020204" pitchFamily="34" charset="0"/>
              </a:rPr>
              <a:t>1.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77AB919E-B328-4B00-BD46-4A3B1F2AC434}"/>
              </a:ext>
            </a:extLst>
          </p:cNvPr>
          <p:cNvSpPr/>
          <p:nvPr/>
        </p:nvSpPr>
        <p:spPr>
          <a:xfrm>
            <a:off x="1512544" y="846656"/>
            <a:ext cx="15148608" cy="4532010"/>
          </a:xfrm>
          <a:prstGeom prst="rect">
            <a:avLst/>
          </a:prstGeom>
        </p:spPr>
        <p:txBody>
          <a:bodyPr wrap="square">
            <a:spAutoFit/>
          </a:bodyPr>
          <a:lstStyle/>
          <a:p>
            <a:pPr indent="274320" algn="ctr">
              <a:lnSpc>
                <a:spcPct val="150000"/>
              </a:lnSpc>
              <a:spcAft>
                <a:spcPts val="300"/>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LÒNG BIẾT ƠN VÀ </a:t>
            </a:r>
            <a:r>
              <a:rPr lang="en-US" sz="4400" b="1" dirty="0">
                <a:latin typeface="Times New Roman" panose="02020603050405020304" pitchFamily="18" charset="0"/>
                <a:ea typeface="Calibri" panose="020F0502020204030204" pitchFamily="34" charset="0"/>
                <a:cs typeface="Times New Roman" panose="02020603050405020304" pitchFamily="18" charset="0"/>
              </a:rPr>
              <a:t>NIỀM MƠ ƯỚC</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dirty="0" err="1">
                <a:latin typeface="Times New Roman" panose="02020603050405020304" pitchFamily="18" charset="0"/>
                <a:ea typeface="Calibri" panose="020F0502020204030204" pitchFamily="34" charset="0"/>
              </a:rPr>
              <a:t>Một</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ngày</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nọ</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một</a:t>
            </a:r>
            <a:r>
              <a:rPr lang="en-US" sz="4400" dirty="0">
                <a:latin typeface="Times New Roman" panose="02020603050405020304" pitchFamily="18" charset="0"/>
                <a:ea typeface="Calibri" panose="020F0502020204030204" pitchFamily="34" charset="0"/>
              </a:rPr>
              <a:t> </a:t>
            </a:r>
            <a:r>
              <a:rPr lang="en-US" sz="4400" dirty="0" err="1">
                <a:solidFill>
                  <a:srgbClr val="FF0000"/>
                </a:solidFill>
                <a:latin typeface="Times New Roman" panose="02020603050405020304" pitchFamily="18" charset="0"/>
                <a:ea typeface="Calibri" panose="020F0502020204030204" pitchFamily="34" charset="0"/>
              </a:rPr>
              <a:t>gia</a:t>
            </a:r>
            <a:r>
              <a:rPr lang="en-US" sz="4400" dirty="0">
                <a:solidFill>
                  <a:srgbClr val="FF0000"/>
                </a:solidFill>
                <a:latin typeface="Times New Roman" panose="02020603050405020304" pitchFamily="18" charset="0"/>
                <a:ea typeface="Calibri" panose="020F0502020204030204" pitchFamily="34" charset="0"/>
              </a:rPr>
              <a:t> </a:t>
            </a:r>
            <a:r>
              <a:rPr lang="en-US" sz="4400" dirty="0" err="1">
                <a:solidFill>
                  <a:srgbClr val="FF0000"/>
                </a:solidFill>
                <a:latin typeface="Times New Roman" panose="02020603050405020304" pitchFamily="18" charset="0"/>
                <a:ea typeface="Calibri" panose="020F0502020204030204" pitchFamily="34" charset="0"/>
              </a:rPr>
              <a:t>đình</a:t>
            </a:r>
            <a:r>
              <a:rPr lang="en-US" sz="4400" dirty="0">
                <a:solidFill>
                  <a:srgbClr val="FF0000"/>
                </a:solidFill>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quý</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tộc</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giàu</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có</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nước</a:t>
            </a:r>
            <a:r>
              <a:rPr lang="en-US" sz="4400" dirty="0">
                <a:latin typeface="Times New Roman" panose="02020603050405020304" pitchFamily="18" charset="0"/>
                <a:ea typeface="Calibri" panose="020F0502020204030204" pitchFamily="34" charset="0"/>
              </a:rPr>
              <a:t> Anh </a:t>
            </a:r>
            <a:r>
              <a:rPr lang="en-US" sz="4400" dirty="0" err="1">
                <a:latin typeface="Times New Roman" panose="02020603050405020304" pitchFamily="18" charset="0"/>
                <a:ea typeface="Calibri" panose="020F0502020204030204" pitchFamily="34" charset="0"/>
              </a:rPr>
              <a:t>đã</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đưa</a:t>
            </a:r>
            <a:r>
              <a:rPr lang="en-US" sz="4400" dirty="0">
                <a:latin typeface="Times New Roman" panose="02020603050405020304" pitchFamily="18" charset="0"/>
                <a:ea typeface="Calibri" panose="020F0502020204030204" pitchFamily="34" charset="0"/>
              </a:rPr>
              <a:t> con </a:t>
            </a:r>
            <a:r>
              <a:rPr lang="en-US" sz="4400" dirty="0" err="1">
                <a:latin typeface="Times New Roman" panose="02020603050405020304" pitchFamily="18" charset="0"/>
                <a:ea typeface="Calibri" panose="020F0502020204030204" pitchFamily="34" charset="0"/>
              </a:rPr>
              <a:t>về</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mieenf</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quê</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nghỉ</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mát</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Trong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khi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nô</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đùa</a:t>
            </a:r>
            <a:r>
              <a:rPr lang="en-US" sz="4400" dirty="0">
                <a:latin typeface="Times New Roman" panose="02020603050405020304" pitchFamily="18" charset="0"/>
                <a:ea typeface="Calibri" panose="020F0502020204030204" pitchFamily="34" charset="0"/>
              </a:rPr>
              <a:t>, tai </a:t>
            </a:r>
            <a:r>
              <a:rPr lang="en-US" sz="4400" dirty="0" err="1">
                <a:latin typeface="Times New Roman" panose="02020603050405020304" pitchFamily="18" charset="0"/>
                <a:ea typeface="Calibri" panose="020F0502020204030204" pitchFamily="34" charset="0"/>
              </a:rPr>
              <a:t>nạn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đã</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xảy</a:t>
            </a:r>
            <a:r>
              <a:rPr lang="en-US" sz="4400" dirty="0">
                <a:latin typeface="Times New Roman" panose="02020603050405020304" pitchFamily="18" charset="0"/>
                <a:ea typeface="Calibri" panose="020F0502020204030204" pitchFamily="34" charset="0"/>
              </a:rPr>
              <a:t> ra: </a:t>
            </a:r>
            <a:r>
              <a:rPr lang="en-US" sz="4400" dirty="0" err="1">
                <a:latin typeface="Times New Roman" panose="02020603050405020304" pitchFamily="18" charset="0"/>
                <a:ea typeface="Calibri" panose="020F0502020204030204" pitchFamily="34" charset="0"/>
              </a:rPr>
              <a:t>cậu</a:t>
            </a:r>
            <a:r>
              <a:rPr lang="en-US" sz="4400" dirty="0">
                <a:latin typeface="Times New Roman" panose="02020603050405020304" pitchFamily="18" charset="0"/>
                <a:ea typeface="Calibri" panose="020F0502020204030204" pitchFamily="34" charset="0"/>
              </a:rPr>
              <a:t> con </a:t>
            </a:r>
            <a:r>
              <a:rPr lang="en-US" sz="4400" dirty="0" err="1">
                <a:latin typeface="Times New Roman" panose="02020603050405020304" pitchFamily="18" charset="0"/>
                <a:ea typeface="Calibri" panose="020F0502020204030204" pitchFamily="34" charset="0"/>
              </a:rPr>
              <a:t>trai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nhỏ</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của</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họ</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sa</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chân</a:t>
            </a:r>
            <a:r>
              <a:rPr lang="en-US" sz="4400"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ngã</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xuống</a:t>
            </a:r>
            <a:r>
              <a:rPr lang="en-US" sz="4400" i="1"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vực</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nước</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saau</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Tất</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cả</a:t>
            </a:r>
            <a:r>
              <a:rPr lang="en-US" sz="4400" dirty="0">
                <a:latin typeface="Times New Roman" panose="02020603050405020304" pitchFamily="18" charset="0"/>
                <a:ea typeface="Calibri" panose="020F0502020204030204" pitchFamily="34" charset="0"/>
              </a:rPr>
              <a:t> </a:t>
            </a:r>
            <a:r>
              <a:rPr lang="en-US" sz="4400" u="sng" dirty="0" err="1">
                <a:latin typeface="Times New Roman" panose="02020603050405020304" pitchFamily="18" charset="0"/>
                <a:ea typeface="Calibri" panose="020F0502020204030204" pitchFamily="34" charset="0"/>
              </a:rPr>
              <a:t>tưởng</a:t>
            </a:r>
            <a:r>
              <a:rPr lang="en-US" sz="4400" u="sng" dirty="0">
                <a:latin typeface="Times New Roman" panose="02020603050405020304" pitchFamily="18" charset="0"/>
                <a:ea typeface="Calibri" panose="020F0502020204030204" pitchFamily="34" charset="0"/>
              </a:rPr>
              <a:t> </a:t>
            </a:r>
            <a:r>
              <a:rPr lang="en-US" sz="4400" u="sng" dirty="0" err="1">
                <a:latin typeface="Times New Roman" panose="02020603050405020304" pitchFamily="18" charset="0"/>
                <a:ea typeface="Calibri" panose="020F0502020204030204" pitchFamily="34" charset="0"/>
              </a:rPr>
              <a:t>chừng</a:t>
            </a:r>
            <a:r>
              <a:rPr lang="en-US" sz="4400" u="sng"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như</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vô</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vọng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không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còn</a:t>
            </a:r>
            <a:r>
              <a:rPr lang="en-US" sz="4400"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phương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cách</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nào</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cứu</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sống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cậu</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bé</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không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biết</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bơi</a:t>
            </a:r>
            <a:r>
              <a:rPr lang="en-US" sz="4400" dirty="0">
                <a:latin typeface="Times New Roman" panose="02020603050405020304" pitchFamily="18" charset="0"/>
                <a:ea typeface="Calibri" panose="020F0502020204030204" pitchFamily="34" charset="0"/>
              </a:rPr>
              <a:t>. </a:t>
            </a:r>
            <a:endParaRPr lang="en-US" sz="4400" dirty="0"/>
          </a:p>
        </p:txBody>
      </p:sp>
    </p:spTree>
    <p:extLst>
      <p:ext uri="{BB962C8B-B14F-4D97-AF65-F5344CB8AC3E}">
        <p14:creationId xmlns:p14="http://schemas.microsoft.com/office/powerpoint/2010/main" val="3218870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animBg="1"/>
      <p:bldP spid="3"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1328</TotalTime>
  <Words>1286</Words>
  <Application>Microsoft Office PowerPoint</Application>
  <PresentationFormat>Custom</PresentationFormat>
  <Paragraphs>168</Paragraphs>
  <Slides>40</Slides>
  <Notes>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 Light</vt:lpstr>
      <vt:lpstr>Arial</vt:lpstr>
      <vt:lpstr>.VnBodoniH</vt:lpstr>
      <vt:lpstr>Times New Roman</vt:lpstr>
      <vt:lpstr>Calibri</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Modern Illustration Let's Play Bingo Game Presentation</dc:title>
  <cp:lastModifiedBy>Windows</cp:lastModifiedBy>
  <cp:revision>86</cp:revision>
  <dcterms:created xsi:type="dcterms:W3CDTF">2006-08-16T00:00:00Z</dcterms:created>
  <dcterms:modified xsi:type="dcterms:W3CDTF">2024-12-25T03:26:56Z</dcterms:modified>
  <dc:identifier>DAFepxHb8H0</dc:identifier>
</cp:coreProperties>
</file>