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1" r:id="rId4"/>
    <p:sldId id="272" r:id="rId5"/>
    <p:sldId id="273" r:id="rId6"/>
    <p:sldId id="275" r:id="rId7"/>
    <p:sldId id="276" r:id="rId8"/>
    <p:sldId id="274" r:id="rId9"/>
    <p:sldId id="279" r:id="rId10"/>
    <p:sldId id="280" r:id="rId11"/>
    <p:sldId id="285" r:id="rId12"/>
    <p:sldId id="281" r:id="rId13"/>
    <p:sldId id="286" r:id="rId14"/>
    <p:sldId id="287" r:id="rId15"/>
    <p:sldId id="282" r:id="rId16"/>
    <p:sldId id="289" r:id="rId17"/>
    <p:sldId id="284" r:id="rId18"/>
    <p:sldId id="291" r:id="rId19"/>
    <p:sldId id="292" r:id="rId20"/>
    <p:sldId id="290" r:id="rId21"/>
    <p:sldId id="293" r:id="rId22"/>
    <p:sldId id="278"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013"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2DECD-41E1-4CBC-A3FC-114B0271BD1B}" type="datetimeFigureOut">
              <a:rPr lang="en-US" smtClean="0"/>
              <a:t>31/12/2024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21D16F-CAF3-42B3-9F48-CE786F7EC602}" type="slidenum">
              <a:rPr lang="en-US" smtClean="0"/>
              <a:t>‹#›</a:t>
            </a:fld>
            <a:endParaRPr lang="en-US"/>
          </a:p>
        </p:txBody>
      </p:sp>
    </p:spTree>
    <p:extLst>
      <p:ext uri="{BB962C8B-B14F-4D97-AF65-F5344CB8AC3E}">
        <p14:creationId xmlns:p14="http://schemas.microsoft.com/office/powerpoint/2010/main" val="51221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7E7038-DE26-492F-A3A6-BBC0D555DA7B}" type="slidenum">
              <a:rPr lang="en-US" altLang="en-US" smtClean="0"/>
              <a:pPr/>
              <a:t>3</a:t>
            </a:fld>
            <a:endParaRPr lang="en-US" altLang="en-US" smtClean="0"/>
          </a:p>
        </p:txBody>
      </p:sp>
    </p:spTree>
    <p:extLst>
      <p:ext uri="{BB962C8B-B14F-4D97-AF65-F5344CB8AC3E}">
        <p14:creationId xmlns:p14="http://schemas.microsoft.com/office/powerpoint/2010/main" val="240603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73C3FD-E9B3-4FED-AF69-92C8DAAC2705}" type="slidenum">
              <a:rPr lang="en-US" altLang="en-US" smtClean="0"/>
              <a:pPr/>
              <a:t>22</a:t>
            </a:fld>
            <a:endParaRPr lang="en-US" altLang="en-US" smtClean="0"/>
          </a:p>
        </p:txBody>
      </p:sp>
    </p:spTree>
    <p:extLst>
      <p:ext uri="{BB962C8B-B14F-4D97-AF65-F5344CB8AC3E}">
        <p14:creationId xmlns:p14="http://schemas.microsoft.com/office/powerpoint/2010/main" val="3599207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0213A-21E0-45ED-AE37-C4F406721B56}" type="datetimeFigureOut">
              <a:rPr lang="en-US" smtClean="0"/>
              <a:t>31/12/2024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24936-FA14-4033-880C-CC8B20F77A62}" type="slidenum">
              <a:rPr lang="en-US" smtClean="0"/>
              <a:t>‹#›</a:t>
            </a:fld>
            <a:endParaRPr lang="en-US"/>
          </a:p>
        </p:txBody>
      </p:sp>
    </p:spTree>
    <p:extLst>
      <p:ext uri="{BB962C8B-B14F-4D97-AF65-F5344CB8AC3E}">
        <p14:creationId xmlns:p14="http://schemas.microsoft.com/office/powerpoint/2010/main" val="333058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0213A-21E0-45ED-AE37-C4F406721B56}" type="datetimeFigureOut">
              <a:rPr lang="en-US" smtClean="0"/>
              <a:t>31/12/2024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24936-FA14-4033-880C-CC8B20F77A62}" type="slidenum">
              <a:rPr lang="en-US" smtClean="0"/>
              <a:t>‹#›</a:t>
            </a:fld>
            <a:endParaRPr lang="en-US"/>
          </a:p>
        </p:txBody>
      </p:sp>
    </p:spTree>
    <p:extLst>
      <p:ext uri="{BB962C8B-B14F-4D97-AF65-F5344CB8AC3E}">
        <p14:creationId xmlns:p14="http://schemas.microsoft.com/office/powerpoint/2010/main" val="209589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0213A-21E0-45ED-AE37-C4F406721B56}" type="datetimeFigureOut">
              <a:rPr lang="en-US" smtClean="0"/>
              <a:t>31/12/2024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24936-FA14-4033-880C-CC8B20F77A62}" type="slidenum">
              <a:rPr lang="en-US" smtClean="0"/>
              <a:t>‹#›</a:t>
            </a:fld>
            <a:endParaRPr lang="en-US"/>
          </a:p>
        </p:txBody>
      </p:sp>
    </p:spTree>
    <p:extLst>
      <p:ext uri="{BB962C8B-B14F-4D97-AF65-F5344CB8AC3E}">
        <p14:creationId xmlns:p14="http://schemas.microsoft.com/office/powerpoint/2010/main" val="69444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0213A-21E0-45ED-AE37-C4F406721B56}" type="datetimeFigureOut">
              <a:rPr lang="en-US" smtClean="0"/>
              <a:t>31/12/2024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24936-FA14-4033-880C-CC8B20F77A62}" type="slidenum">
              <a:rPr lang="en-US" smtClean="0"/>
              <a:t>‹#›</a:t>
            </a:fld>
            <a:endParaRPr lang="en-US"/>
          </a:p>
        </p:txBody>
      </p:sp>
    </p:spTree>
    <p:extLst>
      <p:ext uri="{BB962C8B-B14F-4D97-AF65-F5344CB8AC3E}">
        <p14:creationId xmlns:p14="http://schemas.microsoft.com/office/powerpoint/2010/main" val="287383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00213A-21E0-45ED-AE37-C4F406721B56}" type="datetimeFigureOut">
              <a:rPr lang="en-US" smtClean="0"/>
              <a:t>31/12/2024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24936-FA14-4033-880C-CC8B20F77A62}" type="slidenum">
              <a:rPr lang="en-US" smtClean="0"/>
              <a:t>‹#›</a:t>
            </a:fld>
            <a:endParaRPr lang="en-US"/>
          </a:p>
        </p:txBody>
      </p:sp>
    </p:spTree>
    <p:extLst>
      <p:ext uri="{BB962C8B-B14F-4D97-AF65-F5344CB8AC3E}">
        <p14:creationId xmlns:p14="http://schemas.microsoft.com/office/powerpoint/2010/main" val="165989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00213A-21E0-45ED-AE37-C4F406721B56}" type="datetimeFigureOut">
              <a:rPr lang="en-US" smtClean="0"/>
              <a:t>31/12/2024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24936-FA14-4033-880C-CC8B20F77A62}" type="slidenum">
              <a:rPr lang="en-US" smtClean="0"/>
              <a:t>‹#›</a:t>
            </a:fld>
            <a:endParaRPr lang="en-US"/>
          </a:p>
        </p:txBody>
      </p:sp>
    </p:spTree>
    <p:extLst>
      <p:ext uri="{BB962C8B-B14F-4D97-AF65-F5344CB8AC3E}">
        <p14:creationId xmlns:p14="http://schemas.microsoft.com/office/powerpoint/2010/main" val="36761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00213A-21E0-45ED-AE37-C4F406721B56}" type="datetimeFigureOut">
              <a:rPr lang="en-US" smtClean="0"/>
              <a:t>31/12/2024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724936-FA14-4033-880C-CC8B20F77A62}" type="slidenum">
              <a:rPr lang="en-US" smtClean="0"/>
              <a:t>‹#›</a:t>
            </a:fld>
            <a:endParaRPr lang="en-US"/>
          </a:p>
        </p:txBody>
      </p:sp>
    </p:spTree>
    <p:extLst>
      <p:ext uri="{BB962C8B-B14F-4D97-AF65-F5344CB8AC3E}">
        <p14:creationId xmlns:p14="http://schemas.microsoft.com/office/powerpoint/2010/main" val="16923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00213A-21E0-45ED-AE37-C4F406721B56}" type="datetimeFigureOut">
              <a:rPr lang="en-US" smtClean="0"/>
              <a:t>31/12/2024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24936-FA14-4033-880C-CC8B20F77A62}" type="slidenum">
              <a:rPr lang="en-US" smtClean="0"/>
              <a:t>‹#›</a:t>
            </a:fld>
            <a:endParaRPr lang="en-US"/>
          </a:p>
        </p:txBody>
      </p:sp>
    </p:spTree>
    <p:extLst>
      <p:ext uri="{BB962C8B-B14F-4D97-AF65-F5344CB8AC3E}">
        <p14:creationId xmlns:p14="http://schemas.microsoft.com/office/powerpoint/2010/main" val="76486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0213A-21E0-45ED-AE37-C4F406721B56}" type="datetimeFigureOut">
              <a:rPr lang="en-US" smtClean="0"/>
              <a:t>31/12/2024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724936-FA14-4033-880C-CC8B20F77A62}" type="slidenum">
              <a:rPr lang="en-US" smtClean="0"/>
              <a:t>‹#›</a:t>
            </a:fld>
            <a:endParaRPr lang="en-US"/>
          </a:p>
        </p:txBody>
      </p:sp>
    </p:spTree>
    <p:extLst>
      <p:ext uri="{BB962C8B-B14F-4D97-AF65-F5344CB8AC3E}">
        <p14:creationId xmlns:p14="http://schemas.microsoft.com/office/powerpoint/2010/main" val="423950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0213A-21E0-45ED-AE37-C4F406721B56}" type="datetimeFigureOut">
              <a:rPr lang="en-US" smtClean="0"/>
              <a:t>31/12/2024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24936-FA14-4033-880C-CC8B20F77A62}" type="slidenum">
              <a:rPr lang="en-US" smtClean="0"/>
              <a:t>‹#›</a:t>
            </a:fld>
            <a:endParaRPr lang="en-US"/>
          </a:p>
        </p:txBody>
      </p:sp>
    </p:spTree>
    <p:extLst>
      <p:ext uri="{BB962C8B-B14F-4D97-AF65-F5344CB8AC3E}">
        <p14:creationId xmlns:p14="http://schemas.microsoft.com/office/powerpoint/2010/main" val="326427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0213A-21E0-45ED-AE37-C4F406721B56}" type="datetimeFigureOut">
              <a:rPr lang="en-US" smtClean="0"/>
              <a:t>31/12/2024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24936-FA14-4033-880C-CC8B20F77A62}" type="slidenum">
              <a:rPr lang="en-US" smtClean="0"/>
              <a:t>‹#›</a:t>
            </a:fld>
            <a:endParaRPr lang="en-US"/>
          </a:p>
        </p:txBody>
      </p:sp>
    </p:spTree>
    <p:extLst>
      <p:ext uri="{BB962C8B-B14F-4D97-AF65-F5344CB8AC3E}">
        <p14:creationId xmlns:p14="http://schemas.microsoft.com/office/powerpoint/2010/main" val="949238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0213A-21E0-45ED-AE37-C4F406721B56}" type="datetimeFigureOut">
              <a:rPr lang="en-US" smtClean="0"/>
              <a:t>31/12/2024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24936-FA14-4033-880C-CC8B20F77A62}" type="slidenum">
              <a:rPr lang="en-US" smtClean="0"/>
              <a:t>‹#›</a:t>
            </a:fld>
            <a:endParaRPr lang="en-US"/>
          </a:p>
        </p:txBody>
      </p:sp>
    </p:spTree>
    <p:extLst>
      <p:ext uri="{BB962C8B-B14F-4D97-AF65-F5344CB8AC3E}">
        <p14:creationId xmlns:p14="http://schemas.microsoft.com/office/powerpoint/2010/main" val="2385978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ndoc.com/tai-lieu-hoc-tap-lop-1"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2256472"/>
            <a:ext cx="8153400" cy="2862322"/>
          </a:xfrm>
          <a:prstGeom prst="rect">
            <a:avLst/>
          </a:prstGeom>
          <a:noFill/>
        </p:spPr>
        <p:txBody>
          <a:bodyPr wrap="square" rtlCol="0">
            <a:spAutoFit/>
          </a:bodyPr>
          <a:lstStyle/>
          <a:p>
            <a:pPr algn="ctr"/>
            <a:r>
              <a:rPr lang="en-US" sz="3600" b="1" smtClean="0">
                <a:latin typeface="Times New Roman" panose="02020603050405020304" pitchFamily="18" charset="0"/>
                <a:cs typeface="Times New Roman" panose="02020603050405020304" pitchFamily="18" charset="0"/>
              </a:rPr>
              <a:t>MỘT SỐ BIỆN PHÁP GIÚP HỌC SINH </a:t>
            </a:r>
            <a:r>
              <a:rPr lang="en-US" sz="3600" b="1" smtClean="0">
                <a:latin typeface="Times New Roman" panose="02020603050405020304" pitchFamily="18" charset="0"/>
                <a:cs typeface="Times New Roman" panose="02020603050405020304" pitchFamily="18" charset="0"/>
                <a:hlinkClick r:id="rId3"/>
              </a:rPr>
              <a:t>LỚP 1</a:t>
            </a:r>
            <a:r>
              <a:rPr lang="en-US" sz="3600" b="1" smtClean="0">
                <a:latin typeface="Times New Roman" panose="02020603050405020304" pitchFamily="18" charset="0"/>
                <a:cs typeface="Times New Roman" panose="02020603050405020304" pitchFamily="18" charset="0"/>
              </a:rPr>
              <a:t> RÈN KĨ NĂNG PHÁT ÂM CHUẨN CÁC TỪ NGỮ VÀ DẤU THANH KHÓ KHI HỌC MÔN TIẾNG VIỆT</a:t>
            </a:r>
            <a:endParaRPr lang="en-US" sz="3600">
              <a:latin typeface="Times New Roman" panose="02020603050405020304" pitchFamily="18" charset="0"/>
              <a:cs typeface="Times New Roman" panose="02020603050405020304" pitchFamily="18" charset="0"/>
            </a:endParaRPr>
          </a:p>
        </p:txBody>
      </p:sp>
      <p:sp>
        <p:nvSpPr>
          <p:cNvPr id="2" name="TextBox 1"/>
          <p:cNvSpPr txBox="1"/>
          <p:nvPr/>
        </p:nvSpPr>
        <p:spPr>
          <a:xfrm>
            <a:off x="381000" y="443344"/>
            <a:ext cx="65532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PHÒNG GD </a:t>
            </a:r>
            <a:r>
              <a:rPr lang="en-US" b="1" smtClean="0">
                <a:latin typeface="Times New Roman" pitchFamily="18" charset="0"/>
                <a:cs typeface="Times New Roman" pitchFamily="18" charset="0"/>
              </a:rPr>
              <a:t>&amp; ĐT HUYỆN </a:t>
            </a:r>
            <a:r>
              <a:rPr lang="en-US" b="1" smtClean="0">
                <a:latin typeface="Times New Roman" pitchFamily="18" charset="0"/>
                <a:cs typeface="Times New Roman" pitchFamily="18" charset="0"/>
              </a:rPr>
              <a:t>TIÊN LÃNG</a:t>
            </a:r>
            <a:endParaRPr lang="en-US" b="1" smtClean="0">
              <a:latin typeface="Times New Roman" pitchFamily="18" charset="0"/>
              <a:cs typeface="Times New Roman" pitchFamily="18" charset="0"/>
            </a:endParaRPr>
          </a:p>
          <a:p>
            <a:pPr algn="ctr"/>
            <a:r>
              <a:rPr lang="en-US" b="1" smtClean="0">
                <a:latin typeface="Times New Roman" pitchFamily="18" charset="0"/>
                <a:cs typeface="Times New Roman" pitchFamily="18" charset="0"/>
              </a:rPr>
              <a:t>TRƯỜNG TIỂU HỌC </a:t>
            </a:r>
            <a:r>
              <a:rPr lang="en-US" b="1" smtClean="0">
                <a:latin typeface="Times New Roman" pitchFamily="18" charset="0"/>
                <a:cs typeface="Times New Roman" pitchFamily="18" charset="0"/>
              </a:rPr>
              <a:t>BẮC HƯNG</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57028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1791519" y="-724719"/>
            <a:ext cx="5276850" cy="7640688"/>
          </a:xfrm>
          <a:prstGeom prst="rect">
            <a:avLst/>
          </a:prstGeom>
        </p:spPr>
      </p:pic>
    </p:spTree>
    <p:extLst>
      <p:ext uri="{BB962C8B-B14F-4D97-AF65-F5344CB8AC3E}">
        <p14:creationId xmlns:p14="http://schemas.microsoft.com/office/powerpoint/2010/main" val="3246615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32656" y="381000"/>
            <a:ext cx="7878688" cy="5668963"/>
          </a:xfrm>
          <a:prstGeom prst="rect">
            <a:avLst/>
          </a:prstGeom>
        </p:spPr>
      </p:pic>
    </p:spTree>
    <p:extLst>
      <p:ext uri="{BB962C8B-B14F-4D97-AF65-F5344CB8AC3E}">
        <p14:creationId xmlns:p14="http://schemas.microsoft.com/office/powerpoint/2010/main" val="2546462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3043333" y="313502"/>
            <a:ext cx="3352800" cy="461665"/>
          </a:xfrm>
          <a:prstGeom prst="rect">
            <a:avLst/>
          </a:prstGeom>
          <a:solidFill>
            <a:schemeClr val="accent3">
              <a:lumMod val="75000"/>
            </a:schemeClr>
          </a:solidFill>
          <a:effectLst>
            <a:outerShdw blurRad="50800" dist="38100" dir="8100000" algn="tr" rotWithShape="0">
              <a:prstClr val="black">
                <a:alpha val="40000"/>
              </a:prstClr>
            </a:outerShdw>
            <a:softEdge rad="31750"/>
          </a:effectLst>
        </p:spPr>
        <p:txBody>
          <a:bodyPr wrap="square" rtlCol="0">
            <a:spAutoFit/>
          </a:bodyPr>
          <a:lstStyle/>
          <a:p>
            <a:r>
              <a:rPr lang="en-US" sz="2250" b="1">
                <a:solidFill>
                  <a:schemeClr val="bg1"/>
                </a:solidFill>
                <a:latin typeface="Times New Roman" pitchFamily="18" charset="0"/>
                <a:cs typeface="Times New Roman" pitchFamily="18" charset="0"/>
              </a:rPr>
              <a:t>  </a:t>
            </a:r>
            <a:r>
              <a:rPr lang="vi-VN" sz="2400" b="1">
                <a:solidFill>
                  <a:schemeClr val="bg1"/>
                </a:solidFill>
              </a:rPr>
              <a:t>3. </a:t>
            </a:r>
            <a:r>
              <a:rPr lang="en-US" sz="2400" b="1">
                <a:solidFill>
                  <a:schemeClr val="bg1"/>
                </a:solidFill>
              </a:rPr>
              <a:t>Nội dung biện pháp :</a:t>
            </a:r>
            <a:endParaRPr lang="en-US" sz="2400">
              <a:solidFill>
                <a:schemeClr val="bg1"/>
              </a:solidFill>
            </a:endParaRPr>
          </a:p>
        </p:txBody>
      </p:sp>
      <p:grpSp>
        <p:nvGrpSpPr>
          <p:cNvPr id="5" name="Group 4"/>
          <p:cNvGrpSpPr/>
          <p:nvPr/>
        </p:nvGrpSpPr>
        <p:grpSpPr>
          <a:xfrm>
            <a:off x="525072" y="1415317"/>
            <a:ext cx="5257800" cy="398520"/>
            <a:chOff x="76200" y="76200"/>
            <a:chExt cx="5654040" cy="531360"/>
          </a:xfrm>
          <a:scene3d>
            <a:camera prst="orthographicFront"/>
            <a:lightRig rig="flat" dir="t"/>
          </a:scene3d>
        </p:grpSpPr>
        <p:sp>
          <p:nvSpPr>
            <p:cNvPr id="6" name="Rounded Rectangle 5"/>
            <p:cNvSpPr/>
            <p:nvPr/>
          </p:nvSpPr>
          <p:spPr>
            <a:xfrm>
              <a:off x="76200" y="76200"/>
              <a:ext cx="5654040"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ounded Rectangle 4"/>
            <p:cNvSpPr/>
            <p:nvPr/>
          </p:nvSpPr>
          <p:spPr>
            <a:xfrm>
              <a:off x="102139" y="102139"/>
              <a:ext cx="5602162"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282" tIns="0" rIns="160282" bIns="0" numCol="1" spcCol="1270" anchor="ctr" anchorCtr="0">
              <a:noAutofit/>
            </a:bodyPr>
            <a:lstStyle/>
            <a:p>
              <a:pPr defTabSz="600075">
                <a:lnSpc>
                  <a:spcPct val="90000"/>
                </a:lnSpc>
                <a:spcBef>
                  <a:spcPct val="0"/>
                </a:spcBef>
                <a:spcAft>
                  <a:spcPct val="35000"/>
                </a:spcAft>
              </a:pPr>
              <a:r>
                <a:rPr lang="en-US" b="1" i="1">
                  <a:solidFill>
                    <a:schemeClr val="tx1"/>
                  </a:solidFill>
                  <a:latin typeface="Times New Roman" panose="02020603050405020304" pitchFamily="18" charset="0"/>
                  <a:cs typeface="Times New Roman" pitchFamily="18" charset="0"/>
                </a:rPr>
                <a:t>3.1. </a:t>
              </a:r>
              <a:r>
                <a:rPr lang="en-US" b="1">
                  <a:latin typeface="Times New Roman" panose="02020603050405020304" pitchFamily="18" charset="0"/>
                  <a:cs typeface="Times New Roman" panose="02020603050405020304" pitchFamily="18" charset="0"/>
                </a:rPr>
                <a:t>Rèn cho học sinh phát âm theo mẫu.</a:t>
              </a:r>
              <a:endParaRPr lang="en-US" dirty="0">
                <a:solidFill>
                  <a:schemeClr val="tx1"/>
                </a:solidFill>
                <a:latin typeface="Times New Roman" pitchFamily="18" charset="0"/>
                <a:cs typeface="Times New Roman" pitchFamily="18" charset="0"/>
              </a:endParaRPr>
            </a:p>
          </p:txBody>
        </p:sp>
      </p:grpSp>
      <p:grpSp>
        <p:nvGrpSpPr>
          <p:cNvPr id="8" name="Group 7"/>
          <p:cNvGrpSpPr/>
          <p:nvPr/>
        </p:nvGrpSpPr>
        <p:grpSpPr>
          <a:xfrm>
            <a:off x="503736" y="2340074"/>
            <a:ext cx="5257800" cy="398520"/>
            <a:chOff x="403860" y="841339"/>
            <a:chExt cx="5654040" cy="531360"/>
          </a:xfrm>
          <a:scene3d>
            <a:camera prst="orthographicFront"/>
            <a:lightRig rig="flat" dir="t"/>
          </a:scene3d>
        </p:grpSpPr>
        <p:sp>
          <p:nvSpPr>
            <p:cNvPr id="9" name="Rounded Rectangle 8"/>
            <p:cNvSpPr/>
            <p:nvPr/>
          </p:nvSpPr>
          <p:spPr>
            <a:xfrm>
              <a:off x="403860" y="841339"/>
              <a:ext cx="5654040"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Rounded Rectangle 4"/>
            <p:cNvSpPr/>
            <p:nvPr/>
          </p:nvSpPr>
          <p:spPr>
            <a:xfrm>
              <a:off x="429799" y="867278"/>
              <a:ext cx="5602162"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282" tIns="0" rIns="160282" bIns="0" numCol="1" spcCol="1270" anchor="ctr" anchorCtr="0">
              <a:noAutofit/>
            </a:bodyPr>
            <a:lstStyle/>
            <a:p>
              <a:pPr defTabSz="600075">
                <a:lnSpc>
                  <a:spcPct val="90000"/>
                </a:lnSpc>
                <a:spcBef>
                  <a:spcPct val="0"/>
                </a:spcBef>
                <a:spcAft>
                  <a:spcPct val="35000"/>
                </a:spcAft>
              </a:pPr>
              <a:r>
                <a:rPr lang="en-US" b="1" i="1">
                  <a:solidFill>
                    <a:schemeClr val="tx1"/>
                  </a:solidFill>
                  <a:latin typeface="Times New Roman" panose="02020603050405020304" pitchFamily="18" charset="0"/>
                  <a:cs typeface="Times New Roman" pitchFamily="18" charset="0"/>
                </a:rPr>
                <a:t>3.2. </a:t>
              </a:r>
              <a:r>
                <a:rPr lang="en-US" b="1">
                  <a:latin typeface="Times New Roman" panose="02020603050405020304" pitchFamily="18" charset="0"/>
                  <a:cs typeface="Times New Roman" panose="02020603050405020304" pitchFamily="18" charset="0"/>
                </a:rPr>
                <a:t>Phân tích  giữa âm và chữ ghi âm:</a:t>
              </a:r>
              <a:endParaRPr lang="en-US"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75301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228600"/>
            <a:ext cx="7848600" cy="6107191"/>
          </a:xfrm>
          <a:prstGeom prst="rect">
            <a:avLst/>
          </a:prstGeom>
        </p:spPr>
      </p:pic>
    </p:spTree>
    <p:extLst>
      <p:ext uri="{BB962C8B-B14F-4D97-AF65-F5344CB8AC3E}">
        <p14:creationId xmlns:p14="http://schemas.microsoft.com/office/powerpoint/2010/main" val="1001726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95300" y="265494"/>
            <a:ext cx="8153400" cy="6172379"/>
          </a:xfrm>
          <a:prstGeom prst="rect">
            <a:avLst/>
          </a:prstGeom>
        </p:spPr>
      </p:pic>
    </p:spTree>
    <p:extLst>
      <p:ext uri="{BB962C8B-B14F-4D97-AF65-F5344CB8AC3E}">
        <p14:creationId xmlns:p14="http://schemas.microsoft.com/office/powerpoint/2010/main" val="3111230339"/>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3043333" y="313502"/>
            <a:ext cx="3352800" cy="461665"/>
          </a:xfrm>
          <a:prstGeom prst="rect">
            <a:avLst/>
          </a:prstGeom>
          <a:solidFill>
            <a:schemeClr val="accent3">
              <a:lumMod val="75000"/>
            </a:schemeClr>
          </a:solidFill>
          <a:effectLst>
            <a:outerShdw blurRad="50800" dist="38100" dir="8100000" algn="tr" rotWithShape="0">
              <a:prstClr val="black">
                <a:alpha val="40000"/>
              </a:prstClr>
            </a:outerShdw>
            <a:softEdge rad="31750"/>
          </a:effectLst>
        </p:spPr>
        <p:txBody>
          <a:bodyPr wrap="square" rtlCol="0">
            <a:spAutoFit/>
          </a:bodyPr>
          <a:lstStyle/>
          <a:p>
            <a:r>
              <a:rPr lang="en-US" sz="2250" b="1">
                <a:solidFill>
                  <a:schemeClr val="bg1"/>
                </a:solidFill>
                <a:latin typeface="Times New Roman" pitchFamily="18" charset="0"/>
                <a:cs typeface="Times New Roman" pitchFamily="18" charset="0"/>
              </a:rPr>
              <a:t>  </a:t>
            </a:r>
            <a:r>
              <a:rPr lang="vi-VN" sz="2400" b="1">
                <a:solidFill>
                  <a:schemeClr val="bg1"/>
                </a:solidFill>
              </a:rPr>
              <a:t>3. </a:t>
            </a:r>
            <a:r>
              <a:rPr lang="en-US" sz="2400" b="1">
                <a:solidFill>
                  <a:schemeClr val="bg1"/>
                </a:solidFill>
              </a:rPr>
              <a:t>Nội dung biện pháp :</a:t>
            </a:r>
            <a:endParaRPr lang="en-US" sz="2400">
              <a:solidFill>
                <a:schemeClr val="bg1"/>
              </a:solidFill>
            </a:endParaRPr>
          </a:p>
        </p:txBody>
      </p:sp>
      <p:grpSp>
        <p:nvGrpSpPr>
          <p:cNvPr id="5" name="Group 4"/>
          <p:cNvGrpSpPr/>
          <p:nvPr/>
        </p:nvGrpSpPr>
        <p:grpSpPr>
          <a:xfrm>
            <a:off x="525072" y="1415317"/>
            <a:ext cx="5257800" cy="398520"/>
            <a:chOff x="76200" y="76200"/>
            <a:chExt cx="5654040" cy="531360"/>
          </a:xfrm>
          <a:scene3d>
            <a:camera prst="orthographicFront"/>
            <a:lightRig rig="flat" dir="t"/>
          </a:scene3d>
        </p:grpSpPr>
        <p:sp>
          <p:nvSpPr>
            <p:cNvPr id="6" name="Rounded Rectangle 5"/>
            <p:cNvSpPr/>
            <p:nvPr/>
          </p:nvSpPr>
          <p:spPr>
            <a:xfrm>
              <a:off x="76200" y="76200"/>
              <a:ext cx="5654040"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ounded Rectangle 4"/>
            <p:cNvSpPr/>
            <p:nvPr/>
          </p:nvSpPr>
          <p:spPr>
            <a:xfrm>
              <a:off x="102139" y="102139"/>
              <a:ext cx="5602162"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282" tIns="0" rIns="160282" bIns="0" numCol="1" spcCol="1270" anchor="ctr" anchorCtr="0">
              <a:noAutofit/>
            </a:bodyPr>
            <a:lstStyle/>
            <a:p>
              <a:pPr defTabSz="600075">
                <a:lnSpc>
                  <a:spcPct val="90000"/>
                </a:lnSpc>
                <a:spcBef>
                  <a:spcPct val="0"/>
                </a:spcBef>
                <a:spcAft>
                  <a:spcPct val="35000"/>
                </a:spcAft>
              </a:pPr>
              <a:r>
                <a:rPr lang="en-US" b="1" i="1">
                  <a:solidFill>
                    <a:schemeClr val="tx1"/>
                  </a:solidFill>
                  <a:latin typeface="Times New Roman" panose="02020603050405020304" pitchFamily="18" charset="0"/>
                  <a:cs typeface="Times New Roman" pitchFamily="18" charset="0"/>
                </a:rPr>
                <a:t>3.1. </a:t>
              </a:r>
              <a:r>
                <a:rPr lang="en-US" b="1">
                  <a:latin typeface="Times New Roman" panose="02020603050405020304" pitchFamily="18" charset="0"/>
                  <a:cs typeface="Times New Roman" panose="02020603050405020304" pitchFamily="18" charset="0"/>
                </a:rPr>
                <a:t>Rèn cho học sinh phát âm theo mẫu.</a:t>
              </a:r>
              <a:endParaRPr lang="en-US" dirty="0">
                <a:solidFill>
                  <a:schemeClr val="tx1"/>
                </a:solidFill>
                <a:latin typeface="Times New Roman" pitchFamily="18" charset="0"/>
                <a:cs typeface="Times New Roman" pitchFamily="18" charset="0"/>
              </a:endParaRPr>
            </a:p>
          </p:txBody>
        </p:sp>
      </p:grpSp>
      <p:grpSp>
        <p:nvGrpSpPr>
          <p:cNvPr id="8" name="Group 7"/>
          <p:cNvGrpSpPr/>
          <p:nvPr/>
        </p:nvGrpSpPr>
        <p:grpSpPr>
          <a:xfrm>
            <a:off x="503736" y="2340074"/>
            <a:ext cx="5257800" cy="398520"/>
            <a:chOff x="403860" y="841339"/>
            <a:chExt cx="5654040" cy="531360"/>
          </a:xfrm>
          <a:scene3d>
            <a:camera prst="orthographicFront"/>
            <a:lightRig rig="flat" dir="t"/>
          </a:scene3d>
        </p:grpSpPr>
        <p:sp>
          <p:nvSpPr>
            <p:cNvPr id="9" name="Rounded Rectangle 8"/>
            <p:cNvSpPr/>
            <p:nvPr/>
          </p:nvSpPr>
          <p:spPr>
            <a:xfrm>
              <a:off x="403860" y="841339"/>
              <a:ext cx="5654040"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Rounded Rectangle 4"/>
            <p:cNvSpPr/>
            <p:nvPr/>
          </p:nvSpPr>
          <p:spPr>
            <a:xfrm>
              <a:off x="429799" y="867278"/>
              <a:ext cx="5602162"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282" tIns="0" rIns="160282" bIns="0" numCol="1" spcCol="1270" anchor="ctr" anchorCtr="0">
              <a:noAutofit/>
            </a:bodyPr>
            <a:lstStyle/>
            <a:p>
              <a:pPr defTabSz="600075">
                <a:lnSpc>
                  <a:spcPct val="90000"/>
                </a:lnSpc>
                <a:spcBef>
                  <a:spcPct val="0"/>
                </a:spcBef>
                <a:spcAft>
                  <a:spcPct val="35000"/>
                </a:spcAft>
              </a:pPr>
              <a:r>
                <a:rPr lang="en-US" b="1" i="1">
                  <a:solidFill>
                    <a:schemeClr val="tx1"/>
                  </a:solidFill>
                  <a:latin typeface="Times New Roman" panose="02020603050405020304" pitchFamily="18" charset="0"/>
                  <a:cs typeface="Times New Roman" pitchFamily="18" charset="0"/>
                </a:rPr>
                <a:t>3.2. </a:t>
              </a:r>
              <a:r>
                <a:rPr lang="en-US" b="1">
                  <a:latin typeface="Times New Roman" panose="02020603050405020304" pitchFamily="18" charset="0"/>
                  <a:cs typeface="Times New Roman" panose="02020603050405020304" pitchFamily="18" charset="0"/>
                </a:rPr>
                <a:t>Phân tích  giữa âm và chữ ghi âm:</a:t>
              </a:r>
              <a:endParaRPr lang="en-US" dirty="0">
                <a:solidFill>
                  <a:schemeClr val="tx1"/>
                </a:solidFill>
                <a:latin typeface="Times New Roman" pitchFamily="18" charset="0"/>
                <a:cs typeface="Times New Roman" pitchFamily="18" charset="0"/>
              </a:endParaRPr>
            </a:p>
          </p:txBody>
        </p:sp>
      </p:grpSp>
      <p:grpSp>
        <p:nvGrpSpPr>
          <p:cNvPr id="26" name="Group 25"/>
          <p:cNvGrpSpPr/>
          <p:nvPr/>
        </p:nvGrpSpPr>
        <p:grpSpPr>
          <a:xfrm>
            <a:off x="446682" y="3251028"/>
            <a:ext cx="7043021" cy="531360"/>
            <a:chOff x="403860" y="1657820"/>
            <a:chExt cx="7406622" cy="531360"/>
          </a:xfrm>
          <a:scene3d>
            <a:camera prst="orthographicFront"/>
            <a:lightRig rig="flat" dir="t"/>
          </a:scene3d>
        </p:grpSpPr>
        <p:sp>
          <p:nvSpPr>
            <p:cNvPr id="27" name="Rounded Rectangle 26"/>
            <p:cNvSpPr/>
            <p:nvPr/>
          </p:nvSpPr>
          <p:spPr>
            <a:xfrm>
              <a:off x="403860" y="1657820"/>
              <a:ext cx="7406622"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8" name="Rounded Rectangle 4"/>
            <p:cNvSpPr/>
            <p:nvPr/>
          </p:nvSpPr>
          <p:spPr>
            <a:xfrm>
              <a:off x="429799" y="1683759"/>
              <a:ext cx="7354744"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b="1" i="1" kern="1200" smtClean="0">
                  <a:solidFill>
                    <a:schemeClr val="tx1"/>
                  </a:solidFill>
                  <a:latin typeface="Times New Roman" panose="02020603050405020304" pitchFamily="18" charset="0"/>
                  <a:cs typeface="Times New Roman" pitchFamily="18" charset="0"/>
                </a:rPr>
                <a:t>3.3. </a:t>
              </a:r>
              <a:r>
                <a:rPr lang="en-US" b="1" kern="1200" smtClean="0">
                  <a:latin typeface="Times New Roman" panose="02020603050405020304" pitchFamily="18" charset="0"/>
                  <a:cs typeface="Times New Roman" panose="02020603050405020304" pitchFamily="18" charset="0"/>
                </a:rPr>
                <a:t>Giáo viên chữa lỗi phát âm chưa đúng thanh điệu cho học sinh</a:t>
              </a:r>
              <a:r>
                <a:rPr lang="en-US" kern="1200" smtClean="0">
                  <a:latin typeface="Times New Roman" panose="02020603050405020304" pitchFamily="18" charset="0"/>
                  <a:cs typeface="Times New Roman" panose="02020603050405020304" pitchFamily="18" charset="0"/>
                </a:rPr>
                <a:t>:</a:t>
              </a:r>
              <a:endParaRPr lang="en-US" kern="12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55788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32656" y="381000"/>
            <a:ext cx="7878688" cy="5668963"/>
          </a:xfrm>
          <a:prstGeom prst="rect">
            <a:avLst/>
          </a:prstGeom>
        </p:spPr>
      </p:pic>
    </p:spTree>
    <p:extLst>
      <p:ext uri="{BB962C8B-B14F-4D97-AF65-F5344CB8AC3E}">
        <p14:creationId xmlns:p14="http://schemas.microsoft.com/office/powerpoint/2010/main" val="73714455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3043333" y="313502"/>
            <a:ext cx="3352800" cy="461665"/>
          </a:xfrm>
          <a:prstGeom prst="rect">
            <a:avLst/>
          </a:prstGeom>
          <a:solidFill>
            <a:schemeClr val="accent3">
              <a:lumMod val="75000"/>
            </a:schemeClr>
          </a:solidFill>
          <a:effectLst>
            <a:outerShdw blurRad="50800" dist="38100" dir="8100000" algn="tr" rotWithShape="0">
              <a:prstClr val="black">
                <a:alpha val="40000"/>
              </a:prstClr>
            </a:outerShdw>
            <a:softEdge rad="31750"/>
          </a:effectLst>
        </p:spPr>
        <p:txBody>
          <a:bodyPr wrap="square" rtlCol="0">
            <a:spAutoFit/>
          </a:bodyPr>
          <a:lstStyle/>
          <a:p>
            <a:r>
              <a:rPr lang="en-US" sz="2250" b="1">
                <a:solidFill>
                  <a:schemeClr val="bg1"/>
                </a:solidFill>
                <a:latin typeface="Times New Roman" pitchFamily="18" charset="0"/>
                <a:cs typeface="Times New Roman" pitchFamily="18" charset="0"/>
              </a:rPr>
              <a:t>  </a:t>
            </a:r>
            <a:r>
              <a:rPr lang="vi-VN" sz="2400" b="1">
                <a:solidFill>
                  <a:schemeClr val="bg1"/>
                </a:solidFill>
              </a:rPr>
              <a:t>3. </a:t>
            </a:r>
            <a:r>
              <a:rPr lang="en-US" sz="2400" b="1">
                <a:solidFill>
                  <a:schemeClr val="bg1"/>
                </a:solidFill>
              </a:rPr>
              <a:t>Nội dung biện pháp :</a:t>
            </a:r>
            <a:endParaRPr lang="en-US" sz="2400">
              <a:solidFill>
                <a:schemeClr val="bg1"/>
              </a:solidFill>
            </a:endParaRPr>
          </a:p>
        </p:txBody>
      </p:sp>
      <p:grpSp>
        <p:nvGrpSpPr>
          <p:cNvPr id="5" name="Group 4"/>
          <p:cNvGrpSpPr/>
          <p:nvPr/>
        </p:nvGrpSpPr>
        <p:grpSpPr>
          <a:xfrm>
            <a:off x="525072" y="1415317"/>
            <a:ext cx="5257800" cy="398520"/>
            <a:chOff x="76200" y="76200"/>
            <a:chExt cx="5654040" cy="531360"/>
          </a:xfrm>
          <a:scene3d>
            <a:camera prst="orthographicFront"/>
            <a:lightRig rig="flat" dir="t"/>
          </a:scene3d>
        </p:grpSpPr>
        <p:sp>
          <p:nvSpPr>
            <p:cNvPr id="6" name="Rounded Rectangle 5"/>
            <p:cNvSpPr/>
            <p:nvPr/>
          </p:nvSpPr>
          <p:spPr>
            <a:xfrm>
              <a:off x="76200" y="76200"/>
              <a:ext cx="5654040"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ounded Rectangle 4"/>
            <p:cNvSpPr/>
            <p:nvPr/>
          </p:nvSpPr>
          <p:spPr>
            <a:xfrm>
              <a:off x="102139" y="102139"/>
              <a:ext cx="5602162"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282" tIns="0" rIns="160282" bIns="0" numCol="1" spcCol="1270" anchor="ctr" anchorCtr="0">
              <a:noAutofit/>
            </a:bodyPr>
            <a:lstStyle/>
            <a:p>
              <a:pPr defTabSz="600075">
                <a:lnSpc>
                  <a:spcPct val="90000"/>
                </a:lnSpc>
                <a:spcBef>
                  <a:spcPct val="0"/>
                </a:spcBef>
                <a:spcAft>
                  <a:spcPct val="35000"/>
                </a:spcAft>
              </a:pPr>
              <a:r>
                <a:rPr lang="en-US" b="1" i="1">
                  <a:solidFill>
                    <a:schemeClr val="tx1"/>
                  </a:solidFill>
                  <a:latin typeface="Times New Roman" panose="02020603050405020304" pitchFamily="18" charset="0"/>
                  <a:cs typeface="Times New Roman" pitchFamily="18" charset="0"/>
                </a:rPr>
                <a:t>3.1. </a:t>
              </a:r>
              <a:r>
                <a:rPr lang="en-US" b="1">
                  <a:latin typeface="Times New Roman" panose="02020603050405020304" pitchFamily="18" charset="0"/>
                  <a:cs typeface="Times New Roman" panose="02020603050405020304" pitchFamily="18" charset="0"/>
                </a:rPr>
                <a:t>Rèn cho học sinh phát âm theo mẫu.</a:t>
              </a:r>
              <a:endParaRPr lang="en-US" dirty="0">
                <a:solidFill>
                  <a:schemeClr val="tx1"/>
                </a:solidFill>
                <a:latin typeface="Times New Roman" pitchFamily="18" charset="0"/>
                <a:cs typeface="Times New Roman" pitchFamily="18" charset="0"/>
              </a:endParaRPr>
            </a:p>
          </p:txBody>
        </p:sp>
      </p:grpSp>
      <p:grpSp>
        <p:nvGrpSpPr>
          <p:cNvPr id="8" name="Group 7"/>
          <p:cNvGrpSpPr/>
          <p:nvPr/>
        </p:nvGrpSpPr>
        <p:grpSpPr>
          <a:xfrm>
            <a:off x="503736" y="2340074"/>
            <a:ext cx="5257800" cy="398520"/>
            <a:chOff x="403860" y="841339"/>
            <a:chExt cx="5654040" cy="531360"/>
          </a:xfrm>
          <a:scene3d>
            <a:camera prst="orthographicFront"/>
            <a:lightRig rig="flat" dir="t"/>
          </a:scene3d>
        </p:grpSpPr>
        <p:sp>
          <p:nvSpPr>
            <p:cNvPr id="9" name="Rounded Rectangle 8"/>
            <p:cNvSpPr/>
            <p:nvPr/>
          </p:nvSpPr>
          <p:spPr>
            <a:xfrm>
              <a:off x="403860" y="841339"/>
              <a:ext cx="5654040"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Rounded Rectangle 4"/>
            <p:cNvSpPr/>
            <p:nvPr/>
          </p:nvSpPr>
          <p:spPr>
            <a:xfrm>
              <a:off x="429799" y="867278"/>
              <a:ext cx="5602162"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282" tIns="0" rIns="160282" bIns="0" numCol="1" spcCol="1270" anchor="ctr" anchorCtr="0">
              <a:noAutofit/>
            </a:bodyPr>
            <a:lstStyle/>
            <a:p>
              <a:pPr defTabSz="600075">
                <a:lnSpc>
                  <a:spcPct val="90000"/>
                </a:lnSpc>
                <a:spcBef>
                  <a:spcPct val="0"/>
                </a:spcBef>
                <a:spcAft>
                  <a:spcPct val="35000"/>
                </a:spcAft>
              </a:pPr>
              <a:r>
                <a:rPr lang="en-US" b="1" i="1">
                  <a:solidFill>
                    <a:schemeClr val="tx1"/>
                  </a:solidFill>
                  <a:latin typeface="Times New Roman" panose="02020603050405020304" pitchFamily="18" charset="0"/>
                  <a:cs typeface="Times New Roman" pitchFamily="18" charset="0"/>
                </a:rPr>
                <a:t>3.2. </a:t>
              </a:r>
              <a:r>
                <a:rPr lang="en-US" b="1">
                  <a:latin typeface="Times New Roman" panose="02020603050405020304" pitchFamily="18" charset="0"/>
                  <a:cs typeface="Times New Roman" panose="02020603050405020304" pitchFamily="18" charset="0"/>
                </a:rPr>
                <a:t>Phân tích  giữa âm và chữ ghi âm:</a:t>
              </a:r>
              <a:endParaRPr lang="en-US" dirty="0">
                <a:solidFill>
                  <a:schemeClr val="tx1"/>
                </a:solidFill>
                <a:latin typeface="Times New Roman" pitchFamily="18" charset="0"/>
                <a:cs typeface="Times New Roman" pitchFamily="18" charset="0"/>
              </a:endParaRPr>
            </a:p>
          </p:txBody>
        </p:sp>
      </p:grpSp>
      <p:grpSp>
        <p:nvGrpSpPr>
          <p:cNvPr id="17" name="Group 16"/>
          <p:cNvGrpSpPr/>
          <p:nvPr/>
        </p:nvGrpSpPr>
        <p:grpSpPr>
          <a:xfrm>
            <a:off x="446682" y="4232452"/>
            <a:ext cx="7620001" cy="398520"/>
            <a:chOff x="384534" y="2523673"/>
            <a:chExt cx="7690685" cy="531360"/>
          </a:xfrm>
          <a:scene3d>
            <a:camera prst="orthographicFront"/>
            <a:lightRig rig="flat" dir="t"/>
          </a:scene3d>
        </p:grpSpPr>
        <p:sp>
          <p:nvSpPr>
            <p:cNvPr id="18" name="Rounded Rectangle 17"/>
            <p:cNvSpPr/>
            <p:nvPr/>
          </p:nvSpPr>
          <p:spPr>
            <a:xfrm>
              <a:off x="384534" y="2523673"/>
              <a:ext cx="7690685"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Rounded Rectangle 4"/>
            <p:cNvSpPr/>
            <p:nvPr/>
          </p:nvSpPr>
          <p:spPr>
            <a:xfrm>
              <a:off x="410473" y="2549612"/>
              <a:ext cx="7638807"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282" tIns="0" rIns="160282" bIns="0" numCol="1" spcCol="1270" anchor="ctr" anchorCtr="0">
              <a:noAutofit/>
            </a:bodyPr>
            <a:lstStyle/>
            <a:p>
              <a:pPr defTabSz="600075">
                <a:lnSpc>
                  <a:spcPct val="90000"/>
                </a:lnSpc>
                <a:spcBef>
                  <a:spcPct val="0"/>
                </a:spcBef>
                <a:spcAft>
                  <a:spcPct val="35000"/>
                </a:spcAft>
              </a:pPr>
              <a:r>
                <a:rPr lang="en-US" b="1" i="1">
                  <a:solidFill>
                    <a:schemeClr val="tx1"/>
                  </a:solidFill>
                  <a:latin typeface="Times New Roman" panose="02020603050405020304" pitchFamily="18" charset="0"/>
                  <a:cs typeface="Times New Roman" pitchFamily="18" charset="0"/>
                </a:rPr>
                <a:t>3.4. </a:t>
              </a:r>
              <a:r>
                <a:rPr lang="en-US" b="1">
                  <a:latin typeface="Times New Roman" panose="02020603050405020304" pitchFamily="18" charset="0"/>
                  <a:cs typeface="Times New Roman" panose="02020603050405020304" pitchFamily="18" charset="0"/>
                </a:rPr>
                <a:t>Chữa lỗi phát âm bằng cách luyện tập, thực hành trong các môn học:</a:t>
              </a:r>
              <a:endParaRPr lang="en-US" dirty="0">
                <a:solidFill>
                  <a:schemeClr val="tx1"/>
                </a:solidFill>
                <a:latin typeface="Times New Roman" pitchFamily="18" charset="0"/>
                <a:cs typeface="Times New Roman" pitchFamily="18" charset="0"/>
              </a:endParaRPr>
            </a:p>
          </p:txBody>
        </p:sp>
      </p:grpSp>
      <p:grpSp>
        <p:nvGrpSpPr>
          <p:cNvPr id="20" name="Group 19"/>
          <p:cNvGrpSpPr/>
          <p:nvPr/>
        </p:nvGrpSpPr>
        <p:grpSpPr>
          <a:xfrm>
            <a:off x="446682" y="5072386"/>
            <a:ext cx="8441005" cy="398520"/>
            <a:chOff x="384534" y="3290780"/>
            <a:chExt cx="7690685" cy="531360"/>
          </a:xfrm>
          <a:scene3d>
            <a:camera prst="orthographicFront"/>
            <a:lightRig rig="flat" dir="t"/>
          </a:scene3d>
        </p:grpSpPr>
        <p:sp>
          <p:nvSpPr>
            <p:cNvPr id="21" name="Rounded Rectangle 20"/>
            <p:cNvSpPr/>
            <p:nvPr/>
          </p:nvSpPr>
          <p:spPr>
            <a:xfrm>
              <a:off x="384534" y="3290780"/>
              <a:ext cx="7690685"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2" name="Rounded Rectangle 4"/>
            <p:cNvSpPr/>
            <p:nvPr/>
          </p:nvSpPr>
          <p:spPr>
            <a:xfrm>
              <a:off x="410474" y="3316718"/>
              <a:ext cx="7638807"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282" tIns="0" rIns="160282" bIns="0" numCol="1" spcCol="1270" anchor="ctr" anchorCtr="0">
              <a:noAutofit/>
            </a:bodyPr>
            <a:lstStyle/>
            <a:p>
              <a:pPr defTabSz="600075">
                <a:lnSpc>
                  <a:spcPct val="90000"/>
                </a:lnSpc>
                <a:spcBef>
                  <a:spcPct val="0"/>
                </a:spcBef>
                <a:spcAft>
                  <a:spcPct val="35000"/>
                </a:spcAft>
              </a:pPr>
              <a:r>
                <a:rPr lang="en-US" b="1" i="1">
                  <a:solidFill>
                    <a:schemeClr val="tx1"/>
                  </a:solidFill>
                  <a:latin typeface="Times New Roman" panose="02020603050405020304" pitchFamily="18" charset="0"/>
                  <a:cs typeface="Times New Roman" pitchFamily="18" charset="0"/>
                </a:rPr>
                <a:t>3.5. </a:t>
              </a:r>
              <a:r>
                <a:rPr lang="en-US" b="1">
                  <a:latin typeface="Times New Roman" panose="02020603050405020304" pitchFamily="18" charset="0"/>
                  <a:cs typeface="Times New Roman" panose="02020603050405020304" pitchFamily="18" charset="0"/>
                </a:rPr>
                <a:t>Sử dụng tranh ảnh và dụng cụ học tập một cách thường xuyên trong tiết dạy:</a:t>
              </a:r>
              <a:endParaRPr lang="en-US" dirty="0">
                <a:solidFill>
                  <a:schemeClr val="tx1"/>
                </a:solidFill>
                <a:latin typeface="Times New Roman" pitchFamily="18" charset="0"/>
                <a:cs typeface="Times New Roman" pitchFamily="18" charset="0"/>
              </a:endParaRPr>
            </a:p>
          </p:txBody>
        </p:sp>
      </p:grpSp>
      <p:grpSp>
        <p:nvGrpSpPr>
          <p:cNvPr id="26" name="Group 25"/>
          <p:cNvGrpSpPr/>
          <p:nvPr/>
        </p:nvGrpSpPr>
        <p:grpSpPr>
          <a:xfrm>
            <a:off x="446682" y="3251028"/>
            <a:ext cx="7043021" cy="531360"/>
            <a:chOff x="403860" y="1657820"/>
            <a:chExt cx="7406622" cy="531360"/>
          </a:xfrm>
          <a:scene3d>
            <a:camera prst="orthographicFront"/>
            <a:lightRig rig="flat" dir="t"/>
          </a:scene3d>
        </p:grpSpPr>
        <p:sp>
          <p:nvSpPr>
            <p:cNvPr id="27" name="Rounded Rectangle 26"/>
            <p:cNvSpPr/>
            <p:nvPr/>
          </p:nvSpPr>
          <p:spPr>
            <a:xfrm>
              <a:off x="403860" y="1657820"/>
              <a:ext cx="7406622"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8" name="Rounded Rectangle 4"/>
            <p:cNvSpPr/>
            <p:nvPr/>
          </p:nvSpPr>
          <p:spPr>
            <a:xfrm>
              <a:off x="429799" y="1683759"/>
              <a:ext cx="7354744"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b="1" i="1" kern="1200" smtClean="0">
                  <a:solidFill>
                    <a:schemeClr val="tx1"/>
                  </a:solidFill>
                  <a:latin typeface="Times New Roman" panose="02020603050405020304" pitchFamily="18" charset="0"/>
                  <a:cs typeface="Times New Roman" pitchFamily="18" charset="0"/>
                </a:rPr>
                <a:t>3.3. </a:t>
              </a:r>
              <a:r>
                <a:rPr lang="en-US" b="1" kern="1200" smtClean="0">
                  <a:latin typeface="Times New Roman" panose="02020603050405020304" pitchFamily="18" charset="0"/>
                  <a:cs typeface="Times New Roman" panose="02020603050405020304" pitchFamily="18" charset="0"/>
                </a:rPr>
                <a:t>Giáo viên chữa lỗi phát âm chưa đúng thanh điệu cho học sinh</a:t>
              </a:r>
              <a:r>
                <a:rPr lang="en-US" kern="1200" smtClean="0">
                  <a:latin typeface="Times New Roman" panose="02020603050405020304" pitchFamily="18" charset="0"/>
                  <a:cs typeface="Times New Roman" panose="02020603050405020304" pitchFamily="18" charset="0"/>
                </a:rPr>
                <a:t>:</a:t>
              </a:r>
              <a:endParaRPr lang="en-US" kern="12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51350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5400000">
            <a:off x="952500" y="-876300"/>
            <a:ext cx="3124200" cy="4876800"/>
          </a:xfrm>
          <a:prstGeom prst="rect">
            <a:avLst/>
          </a:prstGeom>
        </p:spPr>
      </p:pic>
      <p:pic>
        <p:nvPicPr>
          <p:cNvPr id="5" name="Picture 4"/>
          <p:cNvPicPr>
            <a:picLocks noChangeAspect="1"/>
          </p:cNvPicPr>
          <p:nvPr/>
        </p:nvPicPr>
        <p:blipFill>
          <a:blip r:embed="rId4"/>
          <a:stretch>
            <a:fillRect/>
          </a:stretch>
        </p:blipFill>
        <p:spPr>
          <a:xfrm>
            <a:off x="3432810" y="2575261"/>
            <a:ext cx="5695950" cy="4267499"/>
          </a:xfrm>
          <a:prstGeom prst="rect">
            <a:avLst/>
          </a:prstGeom>
        </p:spPr>
      </p:pic>
    </p:spTree>
    <p:extLst>
      <p:ext uri="{BB962C8B-B14F-4D97-AF65-F5344CB8AC3E}">
        <p14:creationId xmlns:p14="http://schemas.microsoft.com/office/powerpoint/2010/main" val="220345566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26204"/>
            <a:ext cx="3581400" cy="2786776"/>
          </a:xfrm>
          <a:prstGeom prst="rect">
            <a:avLst/>
          </a:prstGeom>
        </p:spPr>
      </p:pic>
      <p:pic>
        <p:nvPicPr>
          <p:cNvPr id="6" name="Content Placeholder 5"/>
          <p:cNvPicPr>
            <a:picLocks noGrp="1" noChangeAspect="1"/>
          </p:cNvPicPr>
          <p:nvPr>
            <p:ph idx="1"/>
          </p:nvPr>
        </p:nvPicPr>
        <p:blipFill>
          <a:blip r:embed="rId4"/>
          <a:stretch>
            <a:fillRect/>
          </a:stretch>
        </p:blipFill>
        <p:spPr>
          <a:xfrm>
            <a:off x="1917927" y="2824242"/>
            <a:ext cx="6770802" cy="3744119"/>
          </a:xfrm>
          <a:prstGeom prst="rect">
            <a:avLst/>
          </a:prstGeom>
        </p:spPr>
      </p:pic>
    </p:spTree>
    <p:extLst>
      <p:ext uri="{BB962C8B-B14F-4D97-AF65-F5344CB8AC3E}">
        <p14:creationId xmlns:p14="http://schemas.microsoft.com/office/powerpoint/2010/main" val="2226617470"/>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extBox 1"/>
          <p:cNvSpPr txBox="1"/>
          <p:nvPr/>
        </p:nvSpPr>
        <p:spPr>
          <a:xfrm rot="21140886">
            <a:off x="833979" y="1737975"/>
            <a:ext cx="8339420" cy="1938992"/>
          </a:xfrm>
          <a:prstGeom prst="rect">
            <a:avLst/>
          </a:prstGeom>
          <a:noFill/>
        </p:spPr>
        <p:txBody>
          <a:bodyPr wrap="square" rtlCol="0">
            <a:spAutoFit/>
          </a:bodyPr>
          <a:lstStyle/>
          <a:p>
            <a:r>
              <a:rPr lang="en-US" sz="3000" i="1" dirty="0" err="1" smtClean="0">
                <a:solidFill>
                  <a:schemeClr val="bg1"/>
                </a:solidFill>
                <a:latin typeface="Times New Roman" pitchFamily="18" charset="0"/>
                <a:cs typeface="Times New Roman" pitchFamily="18" charset="0"/>
              </a:rPr>
              <a:t>Họ</a:t>
            </a:r>
            <a:r>
              <a:rPr lang="en-US" sz="3000" i="1" dirty="0" smtClean="0">
                <a:solidFill>
                  <a:schemeClr val="bg1"/>
                </a:solidFill>
                <a:latin typeface="Times New Roman" pitchFamily="18" charset="0"/>
                <a:cs typeface="Times New Roman" pitchFamily="18" charset="0"/>
              </a:rPr>
              <a:t> </a:t>
            </a:r>
            <a:r>
              <a:rPr lang="en-US" sz="3000" i="1" dirty="0" err="1" smtClean="0">
                <a:solidFill>
                  <a:schemeClr val="bg1"/>
                </a:solidFill>
                <a:latin typeface="Times New Roman" pitchFamily="18" charset="0"/>
                <a:cs typeface="Times New Roman" pitchFamily="18" charset="0"/>
              </a:rPr>
              <a:t>và</a:t>
            </a:r>
            <a:r>
              <a:rPr lang="en-US" sz="3000" i="1" dirty="0" smtClean="0">
                <a:solidFill>
                  <a:schemeClr val="bg1"/>
                </a:solidFill>
                <a:latin typeface="Times New Roman" pitchFamily="18" charset="0"/>
                <a:cs typeface="Times New Roman" pitchFamily="18" charset="0"/>
              </a:rPr>
              <a:t> </a:t>
            </a:r>
            <a:r>
              <a:rPr lang="en-US" sz="3000" i="1" dirty="0" err="1" smtClean="0">
                <a:solidFill>
                  <a:schemeClr val="bg1"/>
                </a:solidFill>
                <a:latin typeface="Times New Roman" pitchFamily="18" charset="0"/>
                <a:cs typeface="Times New Roman" pitchFamily="18" charset="0"/>
              </a:rPr>
              <a:t>tên</a:t>
            </a:r>
            <a:r>
              <a:rPr lang="en-US" sz="3000" i="1" dirty="0" smtClean="0">
                <a:solidFill>
                  <a:schemeClr val="bg1"/>
                </a:solidFill>
                <a:latin typeface="Times New Roman" pitchFamily="18" charset="0"/>
                <a:cs typeface="Times New Roman" pitchFamily="18" charset="0"/>
              </a:rPr>
              <a:t> </a:t>
            </a:r>
            <a:r>
              <a:rPr lang="en-US" sz="3000" i="1" dirty="0" err="1" smtClean="0">
                <a:solidFill>
                  <a:schemeClr val="bg1"/>
                </a:solidFill>
                <a:latin typeface="Times New Roman" pitchFamily="18" charset="0"/>
                <a:cs typeface="Times New Roman" pitchFamily="18" charset="0"/>
              </a:rPr>
              <a:t>giáo</a:t>
            </a:r>
            <a:r>
              <a:rPr lang="en-US" sz="3000" i="1" dirty="0" smtClean="0">
                <a:solidFill>
                  <a:schemeClr val="bg1"/>
                </a:solidFill>
                <a:latin typeface="Times New Roman" pitchFamily="18" charset="0"/>
                <a:cs typeface="Times New Roman" pitchFamily="18" charset="0"/>
              </a:rPr>
              <a:t> </a:t>
            </a:r>
            <a:r>
              <a:rPr lang="en-US" sz="3000" i="1" err="1" smtClean="0">
                <a:solidFill>
                  <a:schemeClr val="bg1"/>
                </a:solidFill>
                <a:latin typeface="Times New Roman" pitchFamily="18" charset="0"/>
                <a:cs typeface="Times New Roman" pitchFamily="18" charset="0"/>
              </a:rPr>
              <a:t>viên</a:t>
            </a:r>
            <a:r>
              <a:rPr lang="en-US" sz="3000" smtClean="0">
                <a:solidFill>
                  <a:schemeClr val="bg1"/>
                </a:solidFill>
                <a:latin typeface="Times New Roman" pitchFamily="18" charset="0"/>
                <a:cs typeface="Times New Roman" pitchFamily="18" charset="0"/>
              </a:rPr>
              <a:t>: </a:t>
            </a:r>
            <a:r>
              <a:rPr lang="en-US" sz="3000" smtClean="0">
                <a:solidFill>
                  <a:schemeClr val="bg1"/>
                </a:solidFill>
                <a:latin typeface="Times New Roman" pitchFamily="18" charset="0"/>
                <a:cs typeface="Times New Roman" pitchFamily="18" charset="0"/>
              </a:rPr>
              <a:t>Phạm</a:t>
            </a:r>
            <a:r>
              <a:rPr lang="en-US" sz="3000" smtClean="0">
                <a:solidFill>
                  <a:schemeClr val="bg1"/>
                </a:solidFill>
                <a:latin typeface="Times New Roman" pitchFamily="18" charset="0"/>
                <a:cs typeface="Times New Roman" pitchFamily="18" charset="0"/>
              </a:rPr>
              <a:t> </a:t>
            </a:r>
            <a:r>
              <a:rPr lang="en-US" sz="3000" smtClean="0">
                <a:solidFill>
                  <a:schemeClr val="bg1"/>
                </a:solidFill>
                <a:latin typeface="Times New Roman" pitchFamily="18" charset="0"/>
                <a:cs typeface="Times New Roman" pitchFamily="18" charset="0"/>
              </a:rPr>
              <a:t>Thị </a:t>
            </a:r>
            <a:r>
              <a:rPr lang="en-US" sz="3000" smtClean="0">
                <a:solidFill>
                  <a:schemeClr val="bg1"/>
                </a:solidFill>
                <a:latin typeface="Times New Roman" pitchFamily="18" charset="0"/>
                <a:cs typeface="Times New Roman" pitchFamily="18" charset="0"/>
              </a:rPr>
              <a:t>Tâm</a:t>
            </a:r>
            <a:endParaRPr lang="en-US" sz="3000" dirty="0" smtClean="0">
              <a:solidFill>
                <a:schemeClr val="bg1"/>
              </a:solidFill>
              <a:latin typeface="Times New Roman" pitchFamily="18" charset="0"/>
              <a:cs typeface="Times New Roman" pitchFamily="18" charset="0"/>
            </a:endParaRPr>
          </a:p>
          <a:p>
            <a:r>
              <a:rPr lang="en-US" sz="3000" i="1" dirty="0" err="1" smtClean="0">
                <a:solidFill>
                  <a:schemeClr val="bg1"/>
                </a:solidFill>
                <a:latin typeface="Times New Roman" pitchFamily="18" charset="0"/>
                <a:cs typeface="Times New Roman" pitchFamily="18" charset="0"/>
              </a:rPr>
              <a:t>Đơn</a:t>
            </a:r>
            <a:r>
              <a:rPr lang="en-US" sz="3000" i="1" dirty="0" smtClean="0">
                <a:solidFill>
                  <a:schemeClr val="bg1"/>
                </a:solidFill>
                <a:latin typeface="Times New Roman" pitchFamily="18" charset="0"/>
                <a:cs typeface="Times New Roman" pitchFamily="18" charset="0"/>
              </a:rPr>
              <a:t> </a:t>
            </a:r>
            <a:r>
              <a:rPr lang="en-US" sz="3000" i="1" dirty="0" err="1" smtClean="0">
                <a:solidFill>
                  <a:schemeClr val="bg1"/>
                </a:solidFill>
                <a:latin typeface="Times New Roman" pitchFamily="18" charset="0"/>
                <a:cs typeface="Times New Roman" pitchFamily="18" charset="0"/>
              </a:rPr>
              <a:t>vị</a:t>
            </a:r>
            <a:r>
              <a:rPr lang="en-US" sz="3000" i="1" dirty="0" smtClean="0">
                <a:solidFill>
                  <a:schemeClr val="bg1"/>
                </a:solidFill>
                <a:latin typeface="Times New Roman" pitchFamily="18" charset="0"/>
                <a:cs typeface="Times New Roman" pitchFamily="18" charset="0"/>
              </a:rPr>
              <a:t> </a:t>
            </a:r>
            <a:r>
              <a:rPr lang="en-US" sz="3000" i="1" dirty="0" err="1" smtClean="0">
                <a:solidFill>
                  <a:schemeClr val="bg1"/>
                </a:solidFill>
                <a:latin typeface="Times New Roman" pitchFamily="18" charset="0"/>
                <a:cs typeface="Times New Roman" pitchFamily="18" charset="0"/>
              </a:rPr>
              <a:t>công</a:t>
            </a:r>
            <a:r>
              <a:rPr lang="en-US" sz="3000" i="1" dirty="0" smtClean="0">
                <a:solidFill>
                  <a:schemeClr val="bg1"/>
                </a:solidFill>
                <a:latin typeface="Times New Roman" pitchFamily="18" charset="0"/>
                <a:cs typeface="Times New Roman" pitchFamily="18" charset="0"/>
              </a:rPr>
              <a:t> </a:t>
            </a:r>
            <a:r>
              <a:rPr lang="en-US" sz="3000" i="1" err="1" smtClean="0">
                <a:solidFill>
                  <a:schemeClr val="bg1"/>
                </a:solidFill>
                <a:latin typeface="Times New Roman" pitchFamily="18" charset="0"/>
                <a:cs typeface="Times New Roman" pitchFamily="18" charset="0"/>
              </a:rPr>
              <a:t>tác</a:t>
            </a:r>
            <a:r>
              <a:rPr lang="en-US" sz="3000" i="1" smtClean="0">
                <a:solidFill>
                  <a:schemeClr val="bg1"/>
                </a:solidFill>
                <a:latin typeface="Times New Roman" pitchFamily="18" charset="0"/>
                <a:cs typeface="Times New Roman" pitchFamily="18" charset="0"/>
              </a:rPr>
              <a:t>: </a:t>
            </a:r>
            <a:r>
              <a:rPr lang="en-US" sz="2800" b="1">
                <a:solidFill>
                  <a:schemeClr val="bg1"/>
                </a:solidFill>
                <a:latin typeface="Times New Roman" panose="02020603050405020304" pitchFamily="18" charset="0"/>
                <a:cs typeface="Times New Roman" panose="02020603050405020304" pitchFamily="18" charset="0"/>
              </a:rPr>
              <a:t>Tiểu học </a:t>
            </a:r>
            <a:r>
              <a:rPr lang="en-US" sz="2800" b="1" smtClean="0">
                <a:solidFill>
                  <a:schemeClr val="bg1"/>
                </a:solidFill>
                <a:latin typeface="Times New Roman" panose="02020603050405020304" pitchFamily="18" charset="0"/>
                <a:cs typeface="Times New Roman" panose="02020603050405020304" pitchFamily="18" charset="0"/>
              </a:rPr>
              <a:t>Bắc Hưng</a:t>
            </a:r>
            <a:endParaRPr lang="en-US" sz="2800" i="1" dirty="0" smtClean="0">
              <a:solidFill>
                <a:schemeClr val="bg1"/>
              </a:solidFill>
              <a:latin typeface="Times New Roman" pitchFamily="18" charset="0"/>
              <a:cs typeface="Times New Roman" pitchFamily="18" charset="0"/>
            </a:endParaRPr>
          </a:p>
          <a:p>
            <a:r>
              <a:rPr lang="en-US" sz="3000" i="1" dirty="0" err="1">
                <a:solidFill>
                  <a:schemeClr val="bg1"/>
                </a:solidFill>
                <a:latin typeface="Times New Roman" pitchFamily="18" charset="0"/>
                <a:cs typeface="Times New Roman" pitchFamily="18" charset="0"/>
              </a:rPr>
              <a:t>Chức</a:t>
            </a:r>
            <a:r>
              <a:rPr lang="en-US" sz="3000" i="1" dirty="0">
                <a:solidFill>
                  <a:schemeClr val="bg1"/>
                </a:solidFill>
                <a:latin typeface="Times New Roman" pitchFamily="18" charset="0"/>
                <a:cs typeface="Times New Roman" pitchFamily="18" charset="0"/>
              </a:rPr>
              <a:t> </a:t>
            </a:r>
            <a:r>
              <a:rPr lang="en-US" sz="3000" i="1" dirty="0" err="1">
                <a:solidFill>
                  <a:schemeClr val="bg1"/>
                </a:solidFill>
                <a:latin typeface="Times New Roman" pitchFamily="18" charset="0"/>
                <a:cs typeface="Times New Roman" pitchFamily="18" charset="0"/>
              </a:rPr>
              <a:t>vụ</a:t>
            </a:r>
            <a:r>
              <a:rPr lang="en-US" sz="3000" i="1" dirty="0">
                <a:solidFill>
                  <a:schemeClr val="bg1"/>
                </a:solidFill>
                <a:latin typeface="Times New Roman" pitchFamily="18" charset="0"/>
                <a:cs typeface="Times New Roman" pitchFamily="18" charset="0"/>
              </a:rPr>
              <a:t>: </a:t>
            </a:r>
            <a:r>
              <a:rPr lang="en-US" sz="3000" i="1" dirty="0" smtClean="0">
                <a:solidFill>
                  <a:schemeClr val="bg1"/>
                </a:solidFill>
                <a:latin typeface="Times New Roman" pitchFamily="18" charset="0"/>
                <a:cs typeface="Times New Roman" pitchFamily="18" charset="0"/>
              </a:rPr>
              <a:t>			</a:t>
            </a:r>
            <a:r>
              <a:rPr lang="en-US" sz="3000" i="1" dirty="0" err="1" smtClean="0">
                <a:solidFill>
                  <a:schemeClr val="bg1"/>
                </a:solidFill>
                <a:latin typeface="Times New Roman" pitchFamily="18" charset="0"/>
                <a:cs typeface="Times New Roman" pitchFamily="18" charset="0"/>
              </a:rPr>
              <a:t>Giáo</a:t>
            </a:r>
            <a:r>
              <a:rPr lang="en-US" sz="3000" i="1" dirty="0" smtClean="0">
                <a:solidFill>
                  <a:schemeClr val="bg1"/>
                </a:solidFill>
                <a:latin typeface="Times New Roman" pitchFamily="18" charset="0"/>
                <a:cs typeface="Times New Roman" pitchFamily="18" charset="0"/>
              </a:rPr>
              <a:t> </a:t>
            </a:r>
            <a:r>
              <a:rPr lang="en-US" sz="3000" i="1" dirty="0" err="1">
                <a:solidFill>
                  <a:schemeClr val="bg1"/>
                </a:solidFill>
                <a:latin typeface="Times New Roman" pitchFamily="18" charset="0"/>
                <a:cs typeface="Times New Roman" pitchFamily="18" charset="0"/>
              </a:rPr>
              <a:t>viên</a:t>
            </a:r>
            <a:endParaRPr lang="en-US" sz="3000" i="1" dirty="0">
              <a:solidFill>
                <a:schemeClr val="bg1"/>
              </a:solidFill>
              <a:latin typeface="Times New Roman" pitchFamily="18" charset="0"/>
              <a:cs typeface="Times New Roman" pitchFamily="18" charset="0"/>
            </a:endParaRPr>
          </a:p>
          <a:p>
            <a:endParaRPr lang="en-US" sz="3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59740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3043333" y="313502"/>
            <a:ext cx="3352800" cy="461665"/>
          </a:xfrm>
          <a:prstGeom prst="rect">
            <a:avLst/>
          </a:prstGeom>
          <a:solidFill>
            <a:schemeClr val="accent3">
              <a:lumMod val="75000"/>
            </a:schemeClr>
          </a:solidFill>
          <a:effectLst>
            <a:outerShdw blurRad="50800" dist="38100" dir="8100000" algn="tr" rotWithShape="0">
              <a:prstClr val="black">
                <a:alpha val="40000"/>
              </a:prstClr>
            </a:outerShdw>
            <a:softEdge rad="31750"/>
          </a:effectLst>
        </p:spPr>
        <p:txBody>
          <a:bodyPr wrap="square" rtlCol="0">
            <a:spAutoFit/>
          </a:bodyPr>
          <a:lstStyle/>
          <a:p>
            <a:r>
              <a:rPr lang="en-US" sz="2250" b="1">
                <a:solidFill>
                  <a:schemeClr val="bg1"/>
                </a:solidFill>
                <a:latin typeface="Times New Roman" pitchFamily="18" charset="0"/>
                <a:cs typeface="Times New Roman" pitchFamily="18" charset="0"/>
              </a:rPr>
              <a:t>  </a:t>
            </a:r>
            <a:r>
              <a:rPr lang="vi-VN" sz="2400" b="1">
                <a:solidFill>
                  <a:schemeClr val="bg1"/>
                </a:solidFill>
              </a:rPr>
              <a:t>3. </a:t>
            </a:r>
            <a:r>
              <a:rPr lang="en-US" sz="2400" b="1">
                <a:solidFill>
                  <a:schemeClr val="bg1"/>
                </a:solidFill>
              </a:rPr>
              <a:t>Nội dung biện pháp :</a:t>
            </a:r>
            <a:endParaRPr lang="en-US" sz="2400">
              <a:solidFill>
                <a:schemeClr val="bg1"/>
              </a:solidFill>
            </a:endParaRPr>
          </a:p>
        </p:txBody>
      </p:sp>
      <p:grpSp>
        <p:nvGrpSpPr>
          <p:cNvPr id="5" name="Group 4"/>
          <p:cNvGrpSpPr/>
          <p:nvPr/>
        </p:nvGrpSpPr>
        <p:grpSpPr>
          <a:xfrm>
            <a:off x="525072" y="1415317"/>
            <a:ext cx="5257800" cy="398520"/>
            <a:chOff x="76200" y="76200"/>
            <a:chExt cx="5654040" cy="531360"/>
          </a:xfrm>
          <a:scene3d>
            <a:camera prst="orthographicFront"/>
            <a:lightRig rig="flat" dir="t"/>
          </a:scene3d>
        </p:grpSpPr>
        <p:sp>
          <p:nvSpPr>
            <p:cNvPr id="6" name="Rounded Rectangle 5"/>
            <p:cNvSpPr/>
            <p:nvPr/>
          </p:nvSpPr>
          <p:spPr>
            <a:xfrm>
              <a:off x="76200" y="76200"/>
              <a:ext cx="5654040"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ounded Rectangle 4"/>
            <p:cNvSpPr/>
            <p:nvPr/>
          </p:nvSpPr>
          <p:spPr>
            <a:xfrm>
              <a:off x="102139" y="102139"/>
              <a:ext cx="5602162"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282" tIns="0" rIns="160282" bIns="0" numCol="1" spcCol="1270" anchor="ctr" anchorCtr="0">
              <a:noAutofit/>
            </a:bodyPr>
            <a:lstStyle/>
            <a:p>
              <a:pPr defTabSz="600075">
                <a:lnSpc>
                  <a:spcPct val="90000"/>
                </a:lnSpc>
                <a:spcBef>
                  <a:spcPct val="0"/>
                </a:spcBef>
                <a:spcAft>
                  <a:spcPct val="35000"/>
                </a:spcAft>
              </a:pPr>
              <a:r>
                <a:rPr lang="en-US" b="1" i="1">
                  <a:solidFill>
                    <a:schemeClr val="tx1"/>
                  </a:solidFill>
                  <a:latin typeface="Times New Roman" panose="02020603050405020304" pitchFamily="18" charset="0"/>
                  <a:cs typeface="Times New Roman" pitchFamily="18" charset="0"/>
                </a:rPr>
                <a:t>3.1. </a:t>
              </a:r>
              <a:r>
                <a:rPr lang="en-US" b="1">
                  <a:latin typeface="Times New Roman" panose="02020603050405020304" pitchFamily="18" charset="0"/>
                  <a:cs typeface="Times New Roman" panose="02020603050405020304" pitchFamily="18" charset="0"/>
                </a:rPr>
                <a:t>Rèn cho học sinh phát âm theo mẫu.</a:t>
              </a:r>
              <a:endParaRPr lang="en-US" dirty="0">
                <a:solidFill>
                  <a:schemeClr val="tx1"/>
                </a:solidFill>
                <a:latin typeface="Times New Roman" pitchFamily="18" charset="0"/>
                <a:cs typeface="Times New Roman" pitchFamily="18" charset="0"/>
              </a:endParaRPr>
            </a:p>
          </p:txBody>
        </p:sp>
      </p:grpSp>
      <p:grpSp>
        <p:nvGrpSpPr>
          <p:cNvPr id="8" name="Group 7"/>
          <p:cNvGrpSpPr/>
          <p:nvPr/>
        </p:nvGrpSpPr>
        <p:grpSpPr>
          <a:xfrm>
            <a:off x="503736" y="2340074"/>
            <a:ext cx="5257800" cy="398520"/>
            <a:chOff x="403860" y="841339"/>
            <a:chExt cx="5654040" cy="531360"/>
          </a:xfrm>
          <a:scene3d>
            <a:camera prst="orthographicFront"/>
            <a:lightRig rig="flat" dir="t"/>
          </a:scene3d>
        </p:grpSpPr>
        <p:sp>
          <p:nvSpPr>
            <p:cNvPr id="9" name="Rounded Rectangle 8"/>
            <p:cNvSpPr/>
            <p:nvPr/>
          </p:nvSpPr>
          <p:spPr>
            <a:xfrm>
              <a:off x="403860" y="841339"/>
              <a:ext cx="5654040"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Rounded Rectangle 4"/>
            <p:cNvSpPr/>
            <p:nvPr/>
          </p:nvSpPr>
          <p:spPr>
            <a:xfrm>
              <a:off x="429799" y="867278"/>
              <a:ext cx="5602162"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282" tIns="0" rIns="160282" bIns="0" numCol="1" spcCol="1270" anchor="ctr" anchorCtr="0">
              <a:noAutofit/>
            </a:bodyPr>
            <a:lstStyle/>
            <a:p>
              <a:pPr defTabSz="600075">
                <a:lnSpc>
                  <a:spcPct val="90000"/>
                </a:lnSpc>
                <a:spcBef>
                  <a:spcPct val="0"/>
                </a:spcBef>
                <a:spcAft>
                  <a:spcPct val="35000"/>
                </a:spcAft>
              </a:pPr>
              <a:r>
                <a:rPr lang="en-US" b="1" i="1">
                  <a:solidFill>
                    <a:schemeClr val="tx1"/>
                  </a:solidFill>
                  <a:latin typeface="Times New Roman" panose="02020603050405020304" pitchFamily="18" charset="0"/>
                  <a:cs typeface="Times New Roman" pitchFamily="18" charset="0"/>
                </a:rPr>
                <a:t>3.2. </a:t>
              </a:r>
              <a:r>
                <a:rPr lang="en-US" b="1">
                  <a:latin typeface="Times New Roman" panose="02020603050405020304" pitchFamily="18" charset="0"/>
                  <a:cs typeface="Times New Roman" panose="02020603050405020304" pitchFamily="18" charset="0"/>
                </a:rPr>
                <a:t>Phân tích  giữa âm và chữ ghi âm:</a:t>
              </a:r>
              <a:endParaRPr lang="en-US" dirty="0">
                <a:solidFill>
                  <a:schemeClr val="tx1"/>
                </a:solidFill>
                <a:latin typeface="Times New Roman" pitchFamily="18" charset="0"/>
                <a:cs typeface="Times New Roman" pitchFamily="18" charset="0"/>
              </a:endParaRPr>
            </a:p>
          </p:txBody>
        </p:sp>
      </p:grpSp>
      <p:grpSp>
        <p:nvGrpSpPr>
          <p:cNvPr id="17" name="Group 16"/>
          <p:cNvGrpSpPr/>
          <p:nvPr/>
        </p:nvGrpSpPr>
        <p:grpSpPr>
          <a:xfrm>
            <a:off x="446682" y="4232452"/>
            <a:ext cx="7620001" cy="398520"/>
            <a:chOff x="384534" y="2523673"/>
            <a:chExt cx="7690685" cy="531360"/>
          </a:xfrm>
          <a:scene3d>
            <a:camera prst="orthographicFront"/>
            <a:lightRig rig="flat" dir="t"/>
          </a:scene3d>
        </p:grpSpPr>
        <p:sp>
          <p:nvSpPr>
            <p:cNvPr id="18" name="Rounded Rectangle 17"/>
            <p:cNvSpPr/>
            <p:nvPr/>
          </p:nvSpPr>
          <p:spPr>
            <a:xfrm>
              <a:off x="384534" y="2523673"/>
              <a:ext cx="7690685"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9" name="Rounded Rectangle 4"/>
            <p:cNvSpPr/>
            <p:nvPr/>
          </p:nvSpPr>
          <p:spPr>
            <a:xfrm>
              <a:off x="410473" y="2549612"/>
              <a:ext cx="7638807"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282" tIns="0" rIns="160282" bIns="0" numCol="1" spcCol="1270" anchor="ctr" anchorCtr="0">
              <a:noAutofit/>
            </a:bodyPr>
            <a:lstStyle/>
            <a:p>
              <a:pPr defTabSz="600075">
                <a:lnSpc>
                  <a:spcPct val="90000"/>
                </a:lnSpc>
                <a:spcBef>
                  <a:spcPct val="0"/>
                </a:spcBef>
                <a:spcAft>
                  <a:spcPct val="35000"/>
                </a:spcAft>
              </a:pPr>
              <a:r>
                <a:rPr lang="en-US" b="1" i="1">
                  <a:solidFill>
                    <a:schemeClr val="tx1"/>
                  </a:solidFill>
                  <a:latin typeface="Times New Roman" panose="02020603050405020304" pitchFamily="18" charset="0"/>
                  <a:cs typeface="Times New Roman" pitchFamily="18" charset="0"/>
                </a:rPr>
                <a:t>3.4. </a:t>
              </a:r>
              <a:r>
                <a:rPr lang="en-US" b="1">
                  <a:latin typeface="Times New Roman" panose="02020603050405020304" pitchFamily="18" charset="0"/>
                  <a:cs typeface="Times New Roman" panose="02020603050405020304" pitchFamily="18" charset="0"/>
                </a:rPr>
                <a:t>Chữa lỗi phát âm bằng cách luyện tập, thực hành trong các môn học:</a:t>
              </a:r>
              <a:endParaRPr lang="en-US" dirty="0">
                <a:solidFill>
                  <a:schemeClr val="tx1"/>
                </a:solidFill>
                <a:latin typeface="Times New Roman" pitchFamily="18" charset="0"/>
                <a:cs typeface="Times New Roman" pitchFamily="18" charset="0"/>
              </a:endParaRPr>
            </a:p>
          </p:txBody>
        </p:sp>
      </p:grpSp>
      <p:grpSp>
        <p:nvGrpSpPr>
          <p:cNvPr id="20" name="Group 19"/>
          <p:cNvGrpSpPr/>
          <p:nvPr/>
        </p:nvGrpSpPr>
        <p:grpSpPr>
          <a:xfrm>
            <a:off x="446682" y="5072386"/>
            <a:ext cx="8441005" cy="398520"/>
            <a:chOff x="384534" y="3290780"/>
            <a:chExt cx="7690685" cy="531360"/>
          </a:xfrm>
          <a:scene3d>
            <a:camera prst="orthographicFront"/>
            <a:lightRig rig="flat" dir="t"/>
          </a:scene3d>
        </p:grpSpPr>
        <p:sp>
          <p:nvSpPr>
            <p:cNvPr id="21" name="Rounded Rectangle 20"/>
            <p:cNvSpPr/>
            <p:nvPr/>
          </p:nvSpPr>
          <p:spPr>
            <a:xfrm>
              <a:off x="384534" y="3290780"/>
              <a:ext cx="7690685"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2" name="Rounded Rectangle 4"/>
            <p:cNvSpPr/>
            <p:nvPr/>
          </p:nvSpPr>
          <p:spPr>
            <a:xfrm>
              <a:off x="410474" y="3316718"/>
              <a:ext cx="7638807"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282" tIns="0" rIns="160282" bIns="0" numCol="1" spcCol="1270" anchor="ctr" anchorCtr="0">
              <a:noAutofit/>
            </a:bodyPr>
            <a:lstStyle/>
            <a:p>
              <a:pPr defTabSz="600075">
                <a:lnSpc>
                  <a:spcPct val="90000"/>
                </a:lnSpc>
                <a:spcBef>
                  <a:spcPct val="0"/>
                </a:spcBef>
                <a:spcAft>
                  <a:spcPct val="35000"/>
                </a:spcAft>
              </a:pPr>
              <a:r>
                <a:rPr lang="en-US" b="1" i="1">
                  <a:solidFill>
                    <a:schemeClr val="tx1"/>
                  </a:solidFill>
                  <a:latin typeface="Times New Roman" panose="02020603050405020304" pitchFamily="18" charset="0"/>
                  <a:cs typeface="Times New Roman" pitchFamily="18" charset="0"/>
                </a:rPr>
                <a:t>3.5. </a:t>
              </a:r>
              <a:r>
                <a:rPr lang="en-US" b="1">
                  <a:latin typeface="Times New Roman" panose="02020603050405020304" pitchFamily="18" charset="0"/>
                  <a:cs typeface="Times New Roman" panose="02020603050405020304" pitchFamily="18" charset="0"/>
                </a:rPr>
                <a:t>Sử dụng tranh ảnh và dụng cụ học tập một cách thường xuyên trong tiết dạy:</a:t>
              </a:r>
              <a:endParaRPr lang="en-US" dirty="0">
                <a:solidFill>
                  <a:schemeClr val="tx1"/>
                </a:solidFill>
                <a:latin typeface="Times New Roman" pitchFamily="18" charset="0"/>
                <a:cs typeface="Times New Roman" pitchFamily="18" charset="0"/>
              </a:endParaRPr>
            </a:p>
          </p:txBody>
        </p:sp>
      </p:grpSp>
      <p:grpSp>
        <p:nvGrpSpPr>
          <p:cNvPr id="23" name="Group 22"/>
          <p:cNvGrpSpPr/>
          <p:nvPr/>
        </p:nvGrpSpPr>
        <p:grpSpPr>
          <a:xfrm>
            <a:off x="475153" y="5920970"/>
            <a:ext cx="6230447" cy="398520"/>
            <a:chOff x="403860" y="4107260"/>
            <a:chExt cx="5654040" cy="531360"/>
          </a:xfrm>
          <a:scene3d>
            <a:camera prst="orthographicFront"/>
            <a:lightRig rig="flat" dir="t"/>
          </a:scene3d>
        </p:grpSpPr>
        <p:sp>
          <p:nvSpPr>
            <p:cNvPr id="24" name="Rounded Rectangle 23"/>
            <p:cNvSpPr/>
            <p:nvPr/>
          </p:nvSpPr>
          <p:spPr>
            <a:xfrm>
              <a:off x="403860" y="4107260"/>
              <a:ext cx="5654040"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Rounded Rectangle 4"/>
            <p:cNvSpPr/>
            <p:nvPr/>
          </p:nvSpPr>
          <p:spPr>
            <a:xfrm>
              <a:off x="429799" y="4133199"/>
              <a:ext cx="5602162"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282" tIns="0" rIns="160282" bIns="0" numCol="1" spcCol="1270" anchor="ctr" anchorCtr="0">
              <a:noAutofit/>
            </a:bodyPr>
            <a:lstStyle/>
            <a:p>
              <a:pPr defTabSz="600075">
                <a:lnSpc>
                  <a:spcPct val="90000"/>
                </a:lnSpc>
                <a:spcBef>
                  <a:spcPct val="0"/>
                </a:spcBef>
                <a:spcAft>
                  <a:spcPct val="35000"/>
                </a:spcAft>
              </a:pPr>
              <a:r>
                <a:rPr lang="en-US">
                  <a:solidFill>
                    <a:schemeClr val="tx1"/>
                  </a:solidFill>
                  <a:latin typeface="Times New Roman" panose="02020603050405020304" pitchFamily="18" charset="0"/>
                  <a:cs typeface="Times New Roman" pitchFamily="18" charset="0"/>
                </a:rPr>
                <a:t>3</a:t>
              </a:r>
              <a:r>
                <a:rPr lang="en-US" b="1" i="1">
                  <a:solidFill>
                    <a:schemeClr val="tx1"/>
                  </a:solidFill>
                  <a:latin typeface="Times New Roman" pitchFamily="18" charset="0"/>
                  <a:cs typeface="Times New Roman" pitchFamily="18" charset="0"/>
                </a:rPr>
                <a:t>.6. </a:t>
              </a:r>
              <a:r>
                <a:rPr lang="en-US" b="1">
                  <a:latin typeface="Times New Roman" panose="02020603050405020304" pitchFamily="18" charset="0"/>
                  <a:cs typeface="Times New Roman" panose="02020603050405020304" pitchFamily="18" charset="0"/>
                </a:rPr>
                <a:t>Luyện phát âm chuẩn bằng các trò chơi trên bảng.</a:t>
              </a:r>
              <a:endParaRPr lang="en-US" dirty="0">
                <a:solidFill>
                  <a:schemeClr val="tx1"/>
                </a:solidFill>
                <a:latin typeface="Times New Roman" pitchFamily="18" charset="0"/>
                <a:cs typeface="Times New Roman" pitchFamily="18" charset="0"/>
              </a:endParaRPr>
            </a:p>
          </p:txBody>
        </p:sp>
      </p:grpSp>
      <p:grpSp>
        <p:nvGrpSpPr>
          <p:cNvPr id="26" name="Group 25"/>
          <p:cNvGrpSpPr/>
          <p:nvPr/>
        </p:nvGrpSpPr>
        <p:grpSpPr>
          <a:xfrm>
            <a:off x="446682" y="3251028"/>
            <a:ext cx="7043021" cy="531360"/>
            <a:chOff x="403860" y="1657820"/>
            <a:chExt cx="7406622" cy="531360"/>
          </a:xfrm>
          <a:scene3d>
            <a:camera prst="orthographicFront"/>
            <a:lightRig rig="flat" dir="t"/>
          </a:scene3d>
        </p:grpSpPr>
        <p:sp>
          <p:nvSpPr>
            <p:cNvPr id="27" name="Rounded Rectangle 26"/>
            <p:cNvSpPr/>
            <p:nvPr/>
          </p:nvSpPr>
          <p:spPr>
            <a:xfrm>
              <a:off x="403860" y="1657820"/>
              <a:ext cx="7406622"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8" name="Rounded Rectangle 4"/>
            <p:cNvSpPr/>
            <p:nvPr/>
          </p:nvSpPr>
          <p:spPr>
            <a:xfrm>
              <a:off x="429799" y="1683759"/>
              <a:ext cx="7354744"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b="1" i="1" kern="1200" smtClean="0">
                  <a:solidFill>
                    <a:schemeClr val="tx1"/>
                  </a:solidFill>
                  <a:latin typeface="Times New Roman" panose="02020603050405020304" pitchFamily="18" charset="0"/>
                  <a:cs typeface="Times New Roman" pitchFamily="18" charset="0"/>
                </a:rPr>
                <a:t>3.3. </a:t>
              </a:r>
              <a:r>
                <a:rPr lang="en-US" b="1" kern="1200" smtClean="0">
                  <a:latin typeface="Times New Roman" panose="02020603050405020304" pitchFamily="18" charset="0"/>
                  <a:cs typeface="Times New Roman" panose="02020603050405020304" pitchFamily="18" charset="0"/>
                </a:rPr>
                <a:t>Giáo viên chữa lỗi phát âm chưa đúng thanh điệu cho học sinh</a:t>
              </a:r>
              <a:r>
                <a:rPr lang="en-US" kern="1200" smtClean="0">
                  <a:latin typeface="Times New Roman" panose="02020603050405020304" pitchFamily="18" charset="0"/>
                  <a:cs typeface="Times New Roman" panose="02020603050405020304" pitchFamily="18" charset="0"/>
                </a:rPr>
                <a:t>:</a:t>
              </a:r>
              <a:endParaRPr lang="en-US" kern="12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11684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3446"/>
            <a:ext cx="6629400" cy="3062213"/>
          </a:xfrm>
          <a:prstGeom prst="rect">
            <a:avLst/>
          </a:prstGeom>
        </p:spPr>
      </p:pic>
      <p:pic>
        <p:nvPicPr>
          <p:cNvPr id="5" name="Picture 4"/>
          <p:cNvPicPr>
            <a:picLocks noChangeAspect="1"/>
          </p:cNvPicPr>
          <p:nvPr/>
        </p:nvPicPr>
        <p:blipFill>
          <a:blip r:embed="rId4"/>
          <a:stretch>
            <a:fillRect/>
          </a:stretch>
        </p:blipFill>
        <p:spPr>
          <a:xfrm>
            <a:off x="1752600" y="3352800"/>
            <a:ext cx="7086600" cy="3273400"/>
          </a:xfrm>
          <a:prstGeom prst="rect">
            <a:avLst/>
          </a:prstGeom>
        </p:spPr>
      </p:pic>
    </p:spTree>
    <p:extLst>
      <p:ext uri="{BB962C8B-B14F-4D97-AF65-F5344CB8AC3E}">
        <p14:creationId xmlns:p14="http://schemas.microsoft.com/office/powerpoint/2010/main" val="13852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2976563" y="5173663"/>
            <a:ext cx="457200" cy="311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defRPr/>
            </a:pPr>
            <a:r>
              <a:rPr lang="en-US" sz="1050" b="1">
                <a:latin typeface="Times New Roman" panose="02020603050405020304" pitchFamily="18" charset="0"/>
                <a:cs typeface="Times New Roman" panose="02020603050405020304" pitchFamily="18" charset="0"/>
              </a:rPr>
              <a:t>V</a:t>
            </a:r>
          </a:p>
        </p:txBody>
      </p:sp>
      <p:sp>
        <p:nvSpPr>
          <p:cNvPr id="61" name="Rounded Rectangle 60"/>
          <p:cNvSpPr/>
          <p:nvPr/>
        </p:nvSpPr>
        <p:spPr>
          <a:xfrm>
            <a:off x="3335338" y="4991100"/>
            <a:ext cx="5092700" cy="660400"/>
          </a:xfrm>
          <a:prstGeom prst="roundRect">
            <a:avLst/>
          </a:prstGeom>
          <a:solidFill>
            <a:srgbClr val="006666"/>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en-US" b="1">
                <a:latin typeface="Times New Roman" panose="02020603050405020304" pitchFamily="18" charset="0"/>
                <a:cs typeface="Times New Roman" panose="02020603050405020304" pitchFamily="18" charset="0"/>
              </a:rPr>
              <a:t>DANH MỤC TÀI LIỆU THAM KHẢO</a:t>
            </a:r>
          </a:p>
        </p:txBody>
      </p:sp>
      <p:sp>
        <p:nvSpPr>
          <p:cNvPr id="54" name="Oval 53"/>
          <p:cNvSpPr/>
          <p:nvPr/>
        </p:nvSpPr>
        <p:spPr>
          <a:xfrm>
            <a:off x="2994025" y="3189288"/>
            <a:ext cx="457200" cy="311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defRPr/>
            </a:pPr>
            <a:r>
              <a:rPr lang="en-US" sz="1050" b="1">
                <a:latin typeface="Times New Roman" panose="02020603050405020304" pitchFamily="18" charset="0"/>
                <a:cs typeface="Times New Roman" panose="02020603050405020304" pitchFamily="18" charset="0"/>
              </a:rPr>
              <a:t>III</a:t>
            </a:r>
          </a:p>
        </p:txBody>
      </p:sp>
      <p:sp>
        <p:nvSpPr>
          <p:cNvPr id="53" name="Oval 52"/>
          <p:cNvSpPr/>
          <p:nvPr/>
        </p:nvSpPr>
        <p:spPr>
          <a:xfrm>
            <a:off x="2976563" y="4194175"/>
            <a:ext cx="457200" cy="311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defRPr/>
            </a:pPr>
            <a:r>
              <a:rPr lang="en-US" sz="1050" b="1">
                <a:latin typeface="Times New Roman" panose="02020603050405020304" pitchFamily="18" charset="0"/>
                <a:cs typeface="Times New Roman" panose="02020603050405020304" pitchFamily="18" charset="0"/>
              </a:rPr>
              <a:t>IV</a:t>
            </a:r>
          </a:p>
        </p:txBody>
      </p:sp>
      <p:sp>
        <p:nvSpPr>
          <p:cNvPr id="63" name="Rounded Rectangle 62"/>
          <p:cNvSpPr/>
          <p:nvPr/>
        </p:nvSpPr>
        <p:spPr>
          <a:xfrm>
            <a:off x="3367088" y="4005263"/>
            <a:ext cx="5060950" cy="660400"/>
          </a:xfrm>
          <a:prstGeom prst="roundRect">
            <a:avLst/>
          </a:prstGeo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en-US" b="1">
                <a:latin typeface="Times New Roman" panose="02020603050405020304" pitchFamily="18" charset="0"/>
                <a:cs typeface="Times New Roman" panose="02020603050405020304" pitchFamily="18" charset="0"/>
              </a:rPr>
              <a:t>KẾT LUẬN, ĐỀ XUẤT</a:t>
            </a:r>
          </a:p>
        </p:txBody>
      </p:sp>
      <p:sp>
        <p:nvSpPr>
          <p:cNvPr id="59" name="Rounded Rectangle 58"/>
          <p:cNvSpPr/>
          <p:nvPr/>
        </p:nvSpPr>
        <p:spPr>
          <a:xfrm>
            <a:off x="3370263" y="2987675"/>
            <a:ext cx="5057775" cy="660400"/>
          </a:xfrm>
          <a:prstGeom prst="roundRect">
            <a:avLst/>
          </a:prstGeom>
          <a:solidFill>
            <a:srgbClr val="006666"/>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en-US" b="1">
                <a:latin typeface="Times New Roman" panose="02020603050405020304" pitchFamily="18" charset="0"/>
                <a:cs typeface="Times New Roman" panose="02020603050405020304" pitchFamily="18" charset="0"/>
              </a:rPr>
              <a:t>THỰC NGHIỆM BIỆN PHÁP TẠI ĐƠN VỊ</a:t>
            </a:r>
          </a:p>
        </p:txBody>
      </p:sp>
      <p:sp>
        <p:nvSpPr>
          <p:cNvPr id="51" name="Oval 50"/>
          <p:cNvSpPr/>
          <p:nvPr/>
        </p:nvSpPr>
        <p:spPr>
          <a:xfrm>
            <a:off x="2976563" y="2176463"/>
            <a:ext cx="457200" cy="311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defRPr/>
            </a:pPr>
            <a:r>
              <a:rPr lang="en-US" sz="1050" b="1">
                <a:latin typeface="Times New Roman" panose="02020603050405020304" pitchFamily="18" charset="0"/>
                <a:cs typeface="Times New Roman" panose="02020603050405020304" pitchFamily="18" charset="0"/>
              </a:rPr>
              <a:t>II</a:t>
            </a:r>
          </a:p>
        </p:txBody>
      </p:sp>
      <p:sp>
        <p:nvSpPr>
          <p:cNvPr id="58" name="Rounded Rectangle 57"/>
          <p:cNvSpPr/>
          <p:nvPr/>
        </p:nvSpPr>
        <p:spPr>
          <a:xfrm>
            <a:off x="3367088" y="2025650"/>
            <a:ext cx="5106987" cy="660400"/>
          </a:xfrm>
          <a:prstGeom prst="roundRect">
            <a:avLst/>
          </a:prstGeo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en-US" b="1">
                <a:latin typeface="Times New Roman" panose="02020603050405020304" pitchFamily="18" charset="0"/>
                <a:cs typeface="Times New Roman" panose="02020603050405020304" pitchFamily="18" charset="0"/>
              </a:rPr>
              <a:t>NỘI DUNG</a:t>
            </a:r>
            <a:endParaRPr lang="en-US"/>
          </a:p>
        </p:txBody>
      </p:sp>
      <p:sp>
        <p:nvSpPr>
          <p:cNvPr id="3" name="Oval 2"/>
          <p:cNvSpPr/>
          <p:nvPr/>
        </p:nvSpPr>
        <p:spPr>
          <a:xfrm>
            <a:off x="3027363" y="1379538"/>
            <a:ext cx="455612" cy="311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defRPr/>
            </a:pPr>
            <a:r>
              <a:rPr lang="en-US" sz="1050" b="1">
                <a:latin typeface="Times New Roman" panose="02020603050405020304" pitchFamily="18" charset="0"/>
                <a:cs typeface="Times New Roman" panose="02020603050405020304" pitchFamily="18" charset="0"/>
              </a:rPr>
              <a:t>I</a:t>
            </a:r>
          </a:p>
        </p:txBody>
      </p:sp>
      <p:sp>
        <p:nvSpPr>
          <p:cNvPr id="57" name="Rounded Rectangle 56"/>
          <p:cNvSpPr/>
          <p:nvPr/>
        </p:nvSpPr>
        <p:spPr>
          <a:xfrm>
            <a:off x="3414713" y="1214438"/>
            <a:ext cx="5059362" cy="660400"/>
          </a:xfrm>
          <a:prstGeom prst="roundRect">
            <a:avLst/>
          </a:prstGeom>
          <a:solidFill>
            <a:srgbClr val="006666"/>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en-US" b="1">
                <a:latin typeface="Times New Roman" panose="02020603050405020304" pitchFamily="18" charset="0"/>
                <a:cs typeface="Times New Roman" panose="02020603050405020304" pitchFamily="18" charset="0"/>
              </a:rPr>
              <a:t>MỞ ĐẦU</a:t>
            </a:r>
            <a:endParaRPr lang="en-US"/>
          </a:p>
        </p:txBody>
      </p:sp>
      <p:grpSp>
        <p:nvGrpSpPr>
          <p:cNvPr id="23564" name="Group 66"/>
          <p:cNvGrpSpPr>
            <a:grpSpLocks/>
          </p:cNvGrpSpPr>
          <p:nvPr/>
        </p:nvGrpSpPr>
        <p:grpSpPr bwMode="auto">
          <a:xfrm>
            <a:off x="17463" y="2451100"/>
            <a:ext cx="2089150" cy="2235200"/>
            <a:chOff x="957943" y="1150414"/>
            <a:chExt cx="3523768" cy="3762493"/>
          </a:xfrm>
        </p:grpSpPr>
        <p:grpSp>
          <p:nvGrpSpPr>
            <p:cNvPr id="23579" name="Group 67"/>
            <p:cNvGrpSpPr>
              <a:grpSpLocks/>
            </p:cNvGrpSpPr>
            <p:nvPr/>
          </p:nvGrpSpPr>
          <p:grpSpPr bwMode="auto">
            <a:xfrm>
              <a:off x="2340429" y="1150414"/>
              <a:ext cx="2141282" cy="3762493"/>
              <a:chOff x="5914147" y="1357244"/>
              <a:chExt cx="1338944" cy="2677888"/>
            </a:xfrm>
          </p:grpSpPr>
          <p:sp>
            <p:nvSpPr>
              <p:cNvPr id="70" name="Freeform 69"/>
              <p:cNvSpPr/>
              <p:nvPr/>
            </p:nvSpPr>
            <p:spPr>
              <a:xfrm rot="5400000">
                <a:off x="5913889" y="2695930"/>
                <a:ext cx="1338944" cy="1339461"/>
              </a:xfrm>
              <a:custGeom>
                <a:avLst/>
                <a:gdLst>
                  <a:gd name="connsiteX0" fmla="*/ 0 w 1338944"/>
                  <a:gd name="connsiteY0" fmla="*/ 0 h 1380569"/>
                  <a:gd name="connsiteX1" fmla="*/ 107582 w 1338944"/>
                  <a:gd name="connsiteY1" fmla="*/ 5260 h 1380569"/>
                  <a:gd name="connsiteX2" fmla="*/ 1338944 w 1338944"/>
                  <a:gd name="connsiteY2" fmla="*/ 1326460 h 1380569"/>
                  <a:gd name="connsiteX3" fmla="*/ 1336298 w 1338944"/>
                  <a:gd name="connsiteY3" fmla="*/ 1380569 h 1380569"/>
                  <a:gd name="connsiteX4" fmla="*/ 0 w 1338944"/>
                  <a:gd name="connsiteY4" fmla="*/ 1380569 h 1380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944" h="1380569">
                    <a:moveTo>
                      <a:pt x="0" y="0"/>
                    </a:moveTo>
                    <a:lnTo>
                      <a:pt x="107582" y="5260"/>
                    </a:lnTo>
                    <a:cubicBezTo>
                      <a:pt x="799220" y="73270"/>
                      <a:pt x="1338944" y="638836"/>
                      <a:pt x="1338944" y="1326460"/>
                    </a:cubicBezTo>
                    <a:lnTo>
                      <a:pt x="1336298" y="1380569"/>
                    </a:lnTo>
                    <a:lnTo>
                      <a:pt x="0" y="1380569"/>
                    </a:lnTo>
                    <a:close/>
                  </a:path>
                </a:pathLst>
              </a:cu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Freeform 70"/>
              <p:cNvSpPr/>
              <p:nvPr/>
            </p:nvSpPr>
            <p:spPr>
              <a:xfrm>
                <a:off x="5913630" y="1357244"/>
                <a:ext cx="1339461" cy="1338944"/>
              </a:xfrm>
              <a:custGeom>
                <a:avLst/>
                <a:gdLst>
                  <a:gd name="connsiteX0" fmla="*/ 0 w 1338944"/>
                  <a:gd name="connsiteY0" fmla="*/ 0 h 1380569"/>
                  <a:gd name="connsiteX1" fmla="*/ 107582 w 1338944"/>
                  <a:gd name="connsiteY1" fmla="*/ 5260 h 1380569"/>
                  <a:gd name="connsiteX2" fmla="*/ 1338944 w 1338944"/>
                  <a:gd name="connsiteY2" fmla="*/ 1326460 h 1380569"/>
                  <a:gd name="connsiteX3" fmla="*/ 1336298 w 1338944"/>
                  <a:gd name="connsiteY3" fmla="*/ 1380569 h 1380569"/>
                  <a:gd name="connsiteX4" fmla="*/ 0 w 1338944"/>
                  <a:gd name="connsiteY4" fmla="*/ 1380569 h 1380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944" h="1380569">
                    <a:moveTo>
                      <a:pt x="0" y="0"/>
                    </a:moveTo>
                    <a:lnTo>
                      <a:pt x="107582" y="5260"/>
                    </a:lnTo>
                    <a:cubicBezTo>
                      <a:pt x="799220" y="73270"/>
                      <a:pt x="1338944" y="638836"/>
                      <a:pt x="1338944" y="1326460"/>
                    </a:cubicBezTo>
                    <a:lnTo>
                      <a:pt x="1336298" y="1380569"/>
                    </a:lnTo>
                    <a:lnTo>
                      <a:pt x="0" y="1380569"/>
                    </a:lnTo>
                    <a:close/>
                  </a:path>
                </a:pathLst>
              </a:custGeom>
              <a:solidFill>
                <a:srgbClr val="00330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9" name="Flowchart: Connector 68"/>
            <p:cNvSpPr/>
            <p:nvPr/>
          </p:nvSpPr>
          <p:spPr>
            <a:xfrm>
              <a:off x="957943" y="1537887"/>
              <a:ext cx="3114089" cy="309978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46" name="Straight Connector 45"/>
          <p:cNvCxnSpPr>
            <a:stCxn id="2" idx="7"/>
          </p:cNvCxnSpPr>
          <p:nvPr/>
        </p:nvCxnSpPr>
        <p:spPr>
          <a:xfrm flipV="1">
            <a:off x="1741488" y="1550988"/>
            <a:ext cx="1303337" cy="415925"/>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a:endCxn id="51" idx="2"/>
          </p:cNvCxnSpPr>
          <p:nvPr/>
        </p:nvCxnSpPr>
        <p:spPr>
          <a:xfrm flipV="1">
            <a:off x="2190750" y="2332038"/>
            <a:ext cx="785813" cy="365125"/>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Connector 47"/>
          <p:cNvCxnSpPr>
            <a:stCxn id="31" idx="6"/>
            <a:endCxn id="54" idx="2"/>
          </p:cNvCxnSpPr>
          <p:nvPr/>
        </p:nvCxnSpPr>
        <p:spPr>
          <a:xfrm flipV="1">
            <a:off x="2346325" y="3344863"/>
            <a:ext cx="647700" cy="4762"/>
          </a:xfrm>
          <a:prstGeom prst="line">
            <a:avLst/>
          </a:prstGeom>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a:off x="2227263" y="4117975"/>
            <a:ext cx="998537" cy="188913"/>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a:xfrm>
            <a:off x="1903413" y="4870450"/>
            <a:ext cx="1220787" cy="569913"/>
          </a:xfrm>
          <a:prstGeom prst="line">
            <a:avLst/>
          </a:prstGeom>
        </p:spPr>
        <p:style>
          <a:lnRef idx="3">
            <a:schemeClr val="dk1"/>
          </a:lnRef>
          <a:fillRef idx="0">
            <a:schemeClr val="dk1"/>
          </a:fillRef>
          <a:effectRef idx="2">
            <a:schemeClr val="dk1"/>
          </a:effectRef>
          <a:fontRef idx="minor">
            <a:schemeClr val="tx1"/>
          </a:fontRef>
        </p:style>
      </p:cxnSp>
      <p:sp>
        <p:nvSpPr>
          <p:cNvPr id="23570" name="TextBox 63"/>
          <p:cNvSpPr txBox="1">
            <a:spLocks noChangeArrowheads="1"/>
          </p:cNvSpPr>
          <p:nvPr/>
        </p:nvSpPr>
        <p:spPr bwMode="auto">
          <a:xfrm>
            <a:off x="109538" y="2960688"/>
            <a:ext cx="154781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700" b="1">
                <a:latin typeface="Times New Roman" panose="02020603050405020304" pitchFamily="18" charset="0"/>
                <a:cs typeface="Times New Roman" panose="02020603050405020304" pitchFamily="18" charset="0"/>
              </a:rPr>
              <a:t>Cấu trúc của báo cáo</a:t>
            </a:r>
          </a:p>
        </p:txBody>
      </p:sp>
      <p:sp>
        <p:nvSpPr>
          <p:cNvPr id="73" name="Arc 72"/>
          <p:cNvSpPr/>
          <p:nvPr/>
        </p:nvSpPr>
        <p:spPr>
          <a:xfrm>
            <a:off x="112713" y="1814513"/>
            <a:ext cx="2146300" cy="3494087"/>
          </a:xfrm>
          <a:prstGeom prst="arc">
            <a:avLst>
              <a:gd name="adj1" fmla="val 15478815"/>
              <a:gd name="adj2" fmla="val 6210738"/>
            </a:avLst>
          </a:prstGeom>
        </p:spPr>
        <p:style>
          <a:lnRef idx="3">
            <a:schemeClr val="dk1"/>
          </a:lnRef>
          <a:fillRef idx="0">
            <a:schemeClr val="dk1"/>
          </a:fillRef>
          <a:effectRef idx="2">
            <a:schemeClr val="dk1"/>
          </a:effectRef>
          <a:fontRef idx="minor">
            <a:schemeClr val="tx1"/>
          </a:fontRef>
        </p:style>
        <p:txBody>
          <a:bodyPr anchor="ctr"/>
          <a:lstStyle/>
          <a:p>
            <a:pPr algn="ctr">
              <a:defRPr/>
            </a:pPr>
            <a:endParaRPr lang="en-US"/>
          </a:p>
        </p:txBody>
      </p:sp>
      <p:sp>
        <p:nvSpPr>
          <p:cNvPr id="74" name="Flowchart: Connector 73"/>
          <p:cNvSpPr/>
          <p:nvPr/>
        </p:nvSpPr>
        <p:spPr>
          <a:xfrm>
            <a:off x="827088" y="1871663"/>
            <a:ext cx="52387" cy="6667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5" name="Flowchart: Connector 74"/>
          <p:cNvSpPr/>
          <p:nvPr/>
        </p:nvSpPr>
        <p:spPr>
          <a:xfrm>
            <a:off x="757238" y="5164138"/>
            <a:ext cx="69850" cy="6032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 name="Oval 1"/>
          <p:cNvSpPr/>
          <p:nvPr/>
        </p:nvSpPr>
        <p:spPr>
          <a:xfrm>
            <a:off x="1630363" y="1947863"/>
            <a:ext cx="130175" cy="127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lgn="ctr">
              <a:defRPr/>
            </a:pPr>
            <a:endParaRPr lang="en-US"/>
          </a:p>
        </p:txBody>
      </p:sp>
      <p:sp>
        <p:nvSpPr>
          <p:cNvPr id="30" name="Oval 29"/>
          <p:cNvSpPr/>
          <p:nvPr/>
        </p:nvSpPr>
        <p:spPr>
          <a:xfrm>
            <a:off x="2060575" y="2616200"/>
            <a:ext cx="130175" cy="128588"/>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lgn="ctr">
              <a:defRPr/>
            </a:pPr>
            <a:endParaRPr lang="en-US"/>
          </a:p>
        </p:txBody>
      </p:sp>
      <p:sp>
        <p:nvSpPr>
          <p:cNvPr id="31" name="Oval 30"/>
          <p:cNvSpPr/>
          <p:nvPr/>
        </p:nvSpPr>
        <p:spPr>
          <a:xfrm>
            <a:off x="2217738" y="3286125"/>
            <a:ext cx="128587" cy="127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lgn="ctr">
              <a:defRPr/>
            </a:pPr>
            <a:endParaRPr lang="en-US"/>
          </a:p>
        </p:txBody>
      </p:sp>
      <p:sp>
        <p:nvSpPr>
          <p:cNvPr id="32" name="Oval 31"/>
          <p:cNvSpPr/>
          <p:nvPr/>
        </p:nvSpPr>
        <p:spPr>
          <a:xfrm>
            <a:off x="2136775" y="4067175"/>
            <a:ext cx="130175" cy="127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lgn="ctr">
              <a:defRPr/>
            </a:pPr>
            <a:endParaRPr lang="en-US"/>
          </a:p>
        </p:txBody>
      </p:sp>
      <p:sp>
        <p:nvSpPr>
          <p:cNvPr id="33" name="Oval 32"/>
          <p:cNvSpPr/>
          <p:nvPr/>
        </p:nvSpPr>
        <p:spPr>
          <a:xfrm>
            <a:off x="1863725" y="4786313"/>
            <a:ext cx="128588" cy="128587"/>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lgn="ctr">
              <a:defRPr/>
            </a:pPr>
            <a:endParaRPr lang="en-US"/>
          </a:p>
        </p:txBody>
      </p:sp>
    </p:spTree>
    <p:extLst>
      <p:ext uri="{BB962C8B-B14F-4D97-AF65-F5344CB8AC3E}">
        <p14:creationId xmlns:p14="http://schemas.microsoft.com/office/powerpoint/2010/main" val="12150398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500"/>
                                        <p:tgtEl>
                                          <p:spTgt spid="5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left)">
                                      <p:cBhvr>
                                        <p:cTn id="21" dur="500"/>
                                        <p:tgtEl>
                                          <p:spTgt spid="5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left)">
                                      <p:cBhvr>
                                        <p:cTn id="24" dur="500"/>
                                        <p:tgtEl>
                                          <p:spTgt spid="6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500"/>
                                        <p:tgtEl>
                                          <p:spTgt spid="5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1" grpId="0" animBg="1"/>
      <p:bldP spid="54" grpId="0" animBg="1"/>
      <p:bldP spid="53" grpId="0" animBg="1"/>
      <p:bldP spid="63" grpId="0" animBg="1"/>
      <p:bldP spid="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224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2976563" y="5173663"/>
            <a:ext cx="457200" cy="311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defRPr/>
            </a:pPr>
            <a:r>
              <a:rPr lang="en-US" sz="1050" b="1">
                <a:latin typeface="Times New Roman" panose="02020603050405020304" pitchFamily="18" charset="0"/>
                <a:cs typeface="Times New Roman" panose="02020603050405020304" pitchFamily="18" charset="0"/>
              </a:rPr>
              <a:t>V</a:t>
            </a:r>
          </a:p>
        </p:txBody>
      </p:sp>
      <p:sp>
        <p:nvSpPr>
          <p:cNvPr id="61" name="Rounded Rectangle 60"/>
          <p:cNvSpPr/>
          <p:nvPr/>
        </p:nvSpPr>
        <p:spPr>
          <a:xfrm>
            <a:off x="3335338" y="4991100"/>
            <a:ext cx="5092700" cy="660400"/>
          </a:xfrm>
          <a:prstGeom prst="roundRect">
            <a:avLst/>
          </a:prstGeom>
          <a:solidFill>
            <a:srgbClr val="006666"/>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en-US" b="1">
                <a:latin typeface="Times New Roman" panose="02020603050405020304" pitchFamily="18" charset="0"/>
                <a:cs typeface="Times New Roman" panose="02020603050405020304" pitchFamily="18" charset="0"/>
              </a:rPr>
              <a:t>DANH MỤC TÀI LIỆU THAM KHẢO</a:t>
            </a:r>
          </a:p>
        </p:txBody>
      </p:sp>
      <p:sp>
        <p:nvSpPr>
          <p:cNvPr id="54" name="Oval 53"/>
          <p:cNvSpPr/>
          <p:nvPr/>
        </p:nvSpPr>
        <p:spPr>
          <a:xfrm>
            <a:off x="2994025" y="3189288"/>
            <a:ext cx="457200" cy="311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defRPr/>
            </a:pPr>
            <a:r>
              <a:rPr lang="en-US" sz="1050" b="1">
                <a:latin typeface="Times New Roman" panose="02020603050405020304" pitchFamily="18" charset="0"/>
                <a:cs typeface="Times New Roman" panose="02020603050405020304" pitchFamily="18" charset="0"/>
              </a:rPr>
              <a:t>III</a:t>
            </a:r>
          </a:p>
        </p:txBody>
      </p:sp>
      <p:sp>
        <p:nvSpPr>
          <p:cNvPr id="53" name="Oval 52"/>
          <p:cNvSpPr/>
          <p:nvPr/>
        </p:nvSpPr>
        <p:spPr>
          <a:xfrm>
            <a:off x="2976563" y="4194175"/>
            <a:ext cx="457200" cy="311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defRPr/>
            </a:pPr>
            <a:r>
              <a:rPr lang="en-US" sz="1050" b="1">
                <a:latin typeface="Times New Roman" panose="02020603050405020304" pitchFamily="18" charset="0"/>
                <a:cs typeface="Times New Roman" panose="02020603050405020304" pitchFamily="18" charset="0"/>
              </a:rPr>
              <a:t>IV</a:t>
            </a:r>
          </a:p>
        </p:txBody>
      </p:sp>
      <p:sp>
        <p:nvSpPr>
          <p:cNvPr id="63" name="Rounded Rectangle 62"/>
          <p:cNvSpPr/>
          <p:nvPr/>
        </p:nvSpPr>
        <p:spPr>
          <a:xfrm>
            <a:off x="3367088" y="4005263"/>
            <a:ext cx="5060950" cy="660400"/>
          </a:xfrm>
          <a:prstGeom prst="roundRect">
            <a:avLst/>
          </a:prstGeo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en-US" b="1">
                <a:latin typeface="Times New Roman" panose="02020603050405020304" pitchFamily="18" charset="0"/>
                <a:cs typeface="Times New Roman" panose="02020603050405020304" pitchFamily="18" charset="0"/>
              </a:rPr>
              <a:t>KẾT LUẬN, ĐỀ XUẤT</a:t>
            </a:r>
          </a:p>
        </p:txBody>
      </p:sp>
      <p:sp>
        <p:nvSpPr>
          <p:cNvPr id="59" name="Rounded Rectangle 58"/>
          <p:cNvSpPr/>
          <p:nvPr/>
        </p:nvSpPr>
        <p:spPr>
          <a:xfrm>
            <a:off x="3370263" y="2987675"/>
            <a:ext cx="5057775" cy="660400"/>
          </a:xfrm>
          <a:prstGeom prst="roundRect">
            <a:avLst/>
          </a:prstGeom>
          <a:solidFill>
            <a:srgbClr val="006666"/>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en-US" b="1">
                <a:latin typeface="Times New Roman" panose="02020603050405020304" pitchFamily="18" charset="0"/>
                <a:cs typeface="Times New Roman" panose="02020603050405020304" pitchFamily="18" charset="0"/>
              </a:rPr>
              <a:t>THỰC NGHIỆM BIỆN PHÁP TẠI ĐƠN VỊ</a:t>
            </a:r>
          </a:p>
        </p:txBody>
      </p:sp>
      <p:sp>
        <p:nvSpPr>
          <p:cNvPr id="51" name="Oval 50"/>
          <p:cNvSpPr/>
          <p:nvPr/>
        </p:nvSpPr>
        <p:spPr>
          <a:xfrm>
            <a:off x="2976563" y="2176463"/>
            <a:ext cx="457200" cy="311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defRPr/>
            </a:pPr>
            <a:r>
              <a:rPr lang="en-US" sz="1050" b="1">
                <a:latin typeface="Times New Roman" panose="02020603050405020304" pitchFamily="18" charset="0"/>
                <a:cs typeface="Times New Roman" panose="02020603050405020304" pitchFamily="18" charset="0"/>
              </a:rPr>
              <a:t>II</a:t>
            </a:r>
          </a:p>
        </p:txBody>
      </p:sp>
      <p:sp>
        <p:nvSpPr>
          <p:cNvPr id="58" name="Rounded Rectangle 57"/>
          <p:cNvSpPr/>
          <p:nvPr/>
        </p:nvSpPr>
        <p:spPr>
          <a:xfrm>
            <a:off x="3367088" y="2025650"/>
            <a:ext cx="5106987" cy="660400"/>
          </a:xfrm>
          <a:prstGeom prst="roundRect">
            <a:avLst/>
          </a:prstGeo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en-US" b="1">
                <a:latin typeface="Times New Roman" panose="02020603050405020304" pitchFamily="18" charset="0"/>
                <a:cs typeface="Times New Roman" panose="02020603050405020304" pitchFamily="18" charset="0"/>
              </a:rPr>
              <a:t>NỘI DUNG</a:t>
            </a:r>
            <a:endParaRPr lang="en-US"/>
          </a:p>
        </p:txBody>
      </p:sp>
      <p:sp>
        <p:nvSpPr>
          <p:cNvPr id="3" name="Oval 2"/>
          <p:cNvSpPr/>
          <p:nvPr/>
        </p:nvSpPr>
        <p:spPr>
          <a:xfrm>
            <a:off x="3027363" y="1379538"/>
            <a:ext cx="455612" cy="311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defRPr/>
            </a:pPr>
            <a:r>
              <a:rPr lang="en-US" sz="1050" b="1">
                <a:latin typeface="Times New Roman" panose="02020603050405020304" pitchFamily="18" charset="0"/>
                <a:cs typeface="Times New Roman" panose="02020603050405020304" pitchFamily="18" charset="0"/>
              </a:rPr>
              <a:t>I</a:t>
            </a:r>
          </a:p>
        </p:txBody>
      </p:sp>
      <p:sp>
        <p:nvSpPr>
          <p:cNvPr id="57" name="Rounded Rectangle 56"/>
          <p:cNvSpPr/>
          <p:nvPr/>
        </p:nvSpPr>
        <p:spPr>
          <a:xfrm>
            <a:off x="3414713" y="1214438"/>
            <a:ext cx="5059362" cy="660400"/>
          </a:xfrm>
          <a:prstGeom prst="roundRect">
            <a:avLst/>
          </a:prstGeom>
          <a:solidFill>
            <a:srgbClr val="006666"/>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en-US" b="1">
                <a:latin typeface="Times New Roman" panose="02020603050405020304" pitchFamily="18" charset="0"/>
                <a:cs typeface="Times New Roman" panose="02020603050405020304" pitchFamily="18" charset="0"/>
              </a:rPr>
              <a:t>MỞ ĐẦU</a:t>
            </a:r>
            <a:endParaRPr lang="en-US"/>
          </a:p>
        </p:txBody>
      </p:sp>
      <p:grpSp>
        <p:nvGrpSpPr>
          <p:cNvPr id="67" name="Group 66"/>
          <p:cNvGrpSpPr>
            <a:grpSpLocks/>
          </p:cNvGrpSpPr>
          <p:nvPr/>
        </p:nvGrpSpPr>
        <p:grpSpPr bwMode="auto">
          <a:xfrm>
            <a:off x="17463" y="2451100"/>
            <a:ext cx="2089150" cy="2235200"/>
            <a:chOff x="957943" y="1150414"/>
            <a:chExt cx="3523768" cy="3762493"/>
          </a:xfrm>
        </p:grpSpPr>
        <p:grpSp>
          <p:nvGrpSpPr>
            <p:cNvPr id="5147" name="Group 67"/>
            <p:cNvGrpSpPr>
              <a:grpSpLocks/>
            </p:cNvGrpSpPr>
            <p:nvPr/>
          </p:nvGrpSpPr>
          <p:grpSpPr bwMode="auto">
            <a:xfrm>
              <a:off x="2340429" y="1150414"/>
              <a:ext cx="2141282" cy="3762493"/>
              <a:chOff x="5914147" y="1357244"/>
              <a:chExt cx="1338944" cy="2677888"/>
            </a:xfrm>
          </p:grpSpPr>
          <p:sp>
            <p:nvSpPr>
              <p:cNvPr id="70" name="Freeform 69"/>
              <p:cNvSpPr/>
              <p:nvPr/>
            </p:nvSpPr>
            <p:spPr>
              <a:xfrm rot="5400000">
                <a:off x="5913889" y="2695930"/>
                <a:ext cx="1338944" cy="1339461"/>
              </a:xfrm>
              <a:custGeom>
                <a:avLst/>
                <a:gdLst>
                  <a:gd name="connsiteX0" fmla="*/ 0 w 1338944"/>
                  <a:gd name="connsiteY0" fmla="*/ 0 h 1380569"/>
                  <a:gd name="connsiteX1" fmla="*/ 107582 w 1338944"/>
                  <a:gd name="connsiteY1" fmla="*/ 5260 h 1380569"/>
                  <a:gd name="connsiteX2" fmla="*/ 1338944 w 1338944"/>
                  <a:gd name="connsiteY2" fmla="*/ 1326460 h 1380569"/>
                  <a:gd name="connsiteX3" fmla="*/ 1336298 w 1338944"/>
                  <a:gd name="connsiteY3" fmla="*/ 1380569 h 1380569"/>
                  <a:gd name="connsiteX4" fmla="*/ 0 w 1338944"/>
                  <a:gd name="connsiteY4" fmla="*/ 1380569 h 1380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944" h="1380569">
                    <a:moveTo>
                      <a:pt x="0" y="0"/>
                    </a:moveTo>
                    <a:lnTo>
                      <a:pt x="107582" y="5260"/>
                    </a:lnTo>
                    <a:cubicBezTo>
                      <a:pt x="799220" y="73270"/>
                      <a:pt x="1338944" y="638836"/>
                      <a:pt x="1338944" y="1326460"/>
                    </a:cubicBezTo>
                    <a:lnTo>
                      <a:pt x="1336298" y="1380569"/>
                    </a:lnTo>
                    <a:lnTo>
                      <a:pt x="0" y="1380569"/>
                    </a:lnTo>
                    <a:close/>
                  </a:path>
                </a:pathLst>
              </a:cu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Freeform 70"/>
              <p:cNvSpPr/>
              <p:nvPr/>
            </p:nvSpPr>
            <p:spPr>
              <a:xfrm>
                <a:off x="5913630" y="1357244"/>
                <a:ext cx="1339461" cy="1338944"/>
              </a:xfrm>
              <a:custGeom>
                <a:avLst/>
                <a:gdLst>
                  <a:gd name="connsiteX0" fmla="*/ 0 w 1338944"/>
                  <a:gd name="connsiteY0" fmla="*/ 0 h 1380569"/>
                  <a:gd name="connsiteX1" fmla="*/ 107582 w 1338944"/>
                  <a:gd name="connsiteY1" fmla="*/ 5260 h 1380569"/>
                  <a:gd name="connsiteX2" fmla="*/ 1338944 w 1338944"/>
                  <a:gd name="connsiteY2" fmla="*/ 1326460 h 1380569"/>
                  <a:gd name="connsiteX3" fmla="*/ 1336298 w 1338944"/>
                  <a:gd name="connsiteY3" fmla="*/ 1380569 h 1380569"/>
                  <a:gd name="connsiteX4" fmla="*/ 0 w 1338944"/>
                  <a:gd name="connsiteY4" fmla="*/ 1380569 h 1380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944" h="1380569">
                    <a:moveTo>
                      <a:pt x="0" y="0"/>
                    </a:moveTo>
                    <a:lnTo>
                      <a:pt x="107582" y="5260"/>
                    </a:lnTo>
                    <a:cubicBezTo>
                      <a:pt x="799220" y="73270"/>
                      <a:pt x="1338944" y="638836"/>
                      <a:pt x="1338944" y="1326460"/>
                    </a:cubicBezTo>
                    <a:lnTo>
                      <a:pt x="1336298" y="1380569"/>
                    </a:lnTo>
                    <a:lnTo>
                      <a:pt x="0" y="1380569"/>
                    </a:lnTo>
                    <a:close/>
                  </a:path>
                </a:pathLst>
              </a:custGeom>
              <a:solidFill>
                <a:srgbClr val="00330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9" name="Flowchart: Connector 68"/>
            <p:cNvSpPr/>
            <p:nvPr/>
          </p:nvSpPr>
          <p:spPr>
            <a:xfrm>
              <a:off x="957943" y="1537887"/>
              <a:ext cx="3114089" cy="3099781"/>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46" name="Straight Connector 45"/>
          <p:cNvCxnSpPr>
            <a:stCxn id="2" idx="7"/>
          </p:cNvCxnSpPr>
          <p:nvPr/>
        </p:nvCxnSpPr>
        <p:spPr>
          <a:xfrm flipV="1">
            <a:off x="1741488" y="1550988"/>
            <a:ext cx="1303337" cy="415925"/>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a:endCxn id="51" idx="2"/>
          </p:cNvCxnSpPr>
          <p:nvPr/>
        </p:nvCxnSpPr>
        <p:spPr>
          <a:xfrm flipV="1">
            <a:off x="2190750" y="2332038"/>
            <a:ext cx="785813" cy="365125"/>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Connector 47"/>
          <p:cNvCxnSpPr>
            <a:stCxn id="31" idx="6"/>
            <a:endCxn id="54" idx="2"/>
          </p:cNvCxnSpPr>
          <p:nvPr/>
        </p:nvCxnSpPr>
        <p:spPr>
          <a:xfrm flipV="1">
            <a:off x="2346325" y="3344863"/>
            <a:ext cx="647700" cy="4762"/>
          </a:xfrm>
          <a:prstGeom prst="line">
            <a:avLst/>
          </a:prstGeom>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a:off x="2224088" y="4083050"/>
            <a:ext cx="998537" cy="187325"/>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a:xfrm>
            <a:off x="1903413" y="4870450"/>
            <a:ext cx="1220787" cy="569913"/>
          </a:xfrm>
          <a:prstGeom prst="line">
            <a:avLst/>
          </a:prstGeom>
        </p:spPr>
        <p:style>
          <a:lnRef idx="3">
            <a:schemeClr val="dk1"/>
          </a:lnRef>
          <a:fillRef idx="0">
            <a:schemeClr val="dk1"/>
          </a:fillRef>
          <a:effectRef idx="2">
            <a:schemeClr val="dk1"/>
          </a:effectRef>
          <a:fontRef idx="minor">
            <a:schemeClr val="tx1"/>
          </a:fontRef>
        </p:style>
      </p:cxnSp>
      <p:sp>
        <p:nvSpPr>
          <p:cNvPr id="64" name="TextBox 63"/>
          <p:cNvSpPr txBox="1">
            <a:spLocks noChangeArrowheads="1"/>
          </p:cNvSpPr>
          <p:nvPr/>
        </p:nvSpPr>
        <p:spPr bwMode="auto">
          <a:xfrm>
            <a:off x="109538" y="2960688"/>
            <a:ext cx="154781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700" b="1">
                <a:latin typeface="Times New Roman" panose="02020603050405020304" pitchFamily="18" charset="0"/>
                <a:cs typeface="Times New Roman" panose="02020603050405020304" pitchFamily="18" charset="0"/>
              </a:rPr>
              <a:t>Cấu trúc của báo cáo</a:t>
            </a:r>
          </a:p>
        </p:txBody>
      </p:sp>
      <p:sp>
        <p:nvSpPr>
          <p:cNvPr id="73" name="Arc 72"/>
          <p:cNvSpPr/>
          <p:nvPr/>
        </p:nvSpPr>
        <p:spPr>
          <a:xfrm>
            <a:off x="112713" y="1814513"/>
            <a:ext cx="2146300" cy="3494087"/>
          </a:xfrm>
          <a:prstGeom prst="arc">
            <a:avLst>
              <a:gd name="adj1" fmla="val 15478815"/>
              <a:gd name="adj2" fmla="val 6210738"/>
            </a:avLst>
          </a:prstGeom>
        </p:spPr>
        <p:style>
          <a:lnRef idx="3">
            <a:schemeClr val="dk1"/>
          </a:lnRef>
          <a:fillRef idx="0">
            <a:schemeClr val="dk1"/>
          </a:fillRef>
          <a:effectRef idx="2">
            <a:schemeClr val="dk1"/>
          </a:effectRef>
          <a:fontRef idx="minor">
            <a:schemeClr val="tx1"/>
          </a:fontRef>
        </p:style>
        <p:txBody>
          <a:bodyPr anchor="ctr"/>
          <a:lstStyle/>
          <a:p>
            <a:pPr algn="ctr">
              <a:defRPr/>
            </a:pPr>
            <a:endParaRPr lang="en-US"/>
          </a:p>
        </p:txBody>
      </p:sp>
      <p:sp>
        <p:nvSpPr>
          <p:cNvPr id="74" name="Flowchart: Connector 73"/>
          <p:cNvSpPr/>
          <p:nvPr/>
        </p:nvSpPr>
        <p:spPr>
          <a:xfrm>
            <a:off x="827088" y="1871663"/>
            <a:ext cx="52387" cy="6667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5" name="Flowchart: Connector 74"/>
          <p:cNvSpPr/>
          <p:nvPr/>
        </p:nvSpPr>
        <p:spPr>
          <a:xfrm>
            <a:off x="757238" y="5164138"/>
            <a:ext cx="69850" cy="60325"/>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 name="Oval 1"/>
          <p:cNvSpPr/>
          <p:nvPr/>
        </p:nvSpPr>
        <p:spPr>
          <a:xfrm>
            <a:off x="1630363" y="1947863"/>
            <a:ext cx="130175" cy="127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lgn="ctr">
              <a:defRPr/>
            </a:pPr>
            <a:endParaRPr lang="en-US"/>
          </a:p>
        </p:txBody>
      </p:sp>
      <p:sp>
        <p:nvSpPr>
          <p:cNvPr id="30" name="Oval 29"/>
          <p:cNvSpPr/>
          <p:nvPr/>
        </p:nvSpPr>
        <p:spPr>
          <a:xfrm>
            <a:off x="2060575" y="2616200"/>
            <a:ext cx="130175" cy="128588"/>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lgn="ctr">
              <a:defRPr/>
            </a:pPr>
            <a:endParaRPr lang="en-US"/>
          </a:p>
        </p:txBody>
      </p:sp>
      <p:sp>
        <p:nvSpPr>
          <p:cNvPr id="31" name="Oval 30"/>
          <p:cNvSpPr/>
          <p:nvPr/>
        </p:nvSpPr>
        <p:spPr>
          <a:xfrm>
            <a:off x="2217738" y="3286125"/>
            <a:ext cx="128587" cy="127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lgn="ctr">
              <a:defRPr/>
            </a:pPr>
            <a:endParaRPr lang="en-US"/>
          </a:p>
        </p:txBody>
      </p:sp>
      <p:sp>
        <p:nvSpPr>
          <p:cNvPr id="32" name="Oval 31"/>
          <p:cNvSpPr/>
          <p:nvPr/>
        </p:nvSpPr>
        <p:spPr>
          <a:xfrm>
            <a:off x="2136775" y="4067175"/>
            <a:ext cx="130175" cy="127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lgn="ctr">
              <a:defRPr/>
            </a:pPr>
            <a:endParaRPr lang="en-US"/>
          </a:p>
        </p:txBody>
      </p:sp>
      <p:sp>
        <p:nvSpPr>
          <p:cNvPr id="33" name="Oval 32"/>
          <p:cNvSpPr/>
          <p:nvPr/>
        </p:nvSpPr>
        <p:spPr>
          <a:xfrm>
            <a:off x="1863725" y="4786313"/>
            <a:ext cx="128588" cy="128587"/>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68580" tIns="34290" rIns="68580" bIns="34290" anchor="ctr"/>
          <a:lstStyle/>
          <a:p>
            <a:pPr algn="ctr">
              <a:defRPr/>
            </a:pPr>
            <a:endParaRPr lang="en-US"/>
          </a:p>
        </p:txBody>
      </p:sp>
    </p:spTree>
    <p:extLst>
      <p:ext uri="{BB962C8B-B14F-4D97-AF65-F5344CB8AC3E}">
        <p14:creationId xmlns:p14="http://schemas.microsoft.com/office/powerpoint/2010/main" val="712833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circle(in)">
                                      <p:cBhvr>
                                        <p:cTn id="7" dur="2000"/>
                                        <p:tgtEl>
                                          <p:spTgt spid="6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circle(in)">
                                      <p:cBhvr>
                                        <p:cTn id="10" dur="2000"/>
                                        <p:tgtEl>
                                          <p:spTgt spid="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up)">
                                      <p:cBhvr>
                                        <p:cTn id="15" dur="500"/>
                                        <p:tgtEl>
                                          <p:spTgt spid="7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down)">
                                      <p:cBhvr>
                                        <p:cTn id="21" dur="500"/>
                                        <p:tgtEl>
                                          <p:spTgt spid="7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ipe(down)">
                                      <p:cBhvr>
                                        <p:cTn id="24" dur="500"/>
                                        <p:tgtEl>
                                          <p:spTgt spid="7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par>
                                <p:cTn id="45" presetID="22" presetClass="entr" presetSubtype="8"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500"/>
                                        <p:tgtEl>
                                          <p:spTgt spid="5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par>
                                <p:cTn id="56" presetID="22" presetClass="entr" presetSubtype="8"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500"/>
                                        <p:tgtEl>
                                          <p:spTgt spid="4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par>
                                <p:cTn id="67" presetID="22" presetClass="entr" presetSubtype="8"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left)">
                                      <p:cBhvr>
                                        <p:cTn id="69" dur="500"/>
                                        <p:tgtEl>
                                          <p:spTgt spid="4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left)">
                                      <p:cBhvr>
                                        <p:cTn id="74" dur="500"/>
                                        <p:tgtEl>
                                          <p:spTgt spid="5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left)">
                                      <p:cBhvr>
                                        <p:cTn id="77" dur="500"/>
                                        <p:tgtEl>
                                          <p:spTgt spid="63"/>
                                        </p:tgtEl>
                                      </p:cBhvr>
                                    </p:animEffect>
                                  </p:childTnLst>
                                </p:cTn>
                              </p:par>
                              <p:par>
                                <p:cTn id="78" presetID="22" presetClass="entr" presetSubtype="8"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wipe(left)">
                                      <p:cBhvr>
                                        <p:cTn id="80" dur="500"/>
                                        <p:tgtEl>
                                          <p:spTgt spid="4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wipe(left)">
                                      <p:cBhvr>
                                        <p:cTn id="88" dur="500"/>
                                        <p:tgtEl>
                                          <p:spTgt spid="61"/>
                                        </p:tgtEl>
                                      </p:cBhvr>
                                    </p:animEffect>
                                  </p:childTnLst>
                                </p:cTn>
                              </p:par>
                              <p:par>
                                <p:cTn id="89" presetID="22" presetClass="entr" presetSubtype="8"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left)">
                                      <p:cBhvr>
                                        <p:cTn id="9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1" grpId="0" animBg="1"/>
      <p:bldP spid="54" grpId="0" animBg="1"/>
      <p:bldP spid="53" grpId="0" animBg="1"/>
      <p:bldP spid="63" grpId="0" animBg="1"/>
      <p:bldP spid="59" grpId="0" animBg="1"/>
      <p:bldP spid="51" grpId="0" animBg="1"/>
      <p:bldP spid="58" grpId="0" animBg="1"/>
      <p:bldP spid="3" grpId="0" animBg="1"/>
      <p:bldP spid="57" grpId="0" animBg="1"/>
      <p:bldP spid="64" grpId="0"/>
      <p:bldP spid="74" grpId="0" animBg="1"/>
      <p:bldP spid="75" grpId="0" animBg="1"/>
      <p:bldP spid="2" grpId="0" animBg="1"/>
      <p:bldP spid="30" grpId="0" animBg="1"/>
      <p:bldP spid="31" grpId="0" animBg="1"/>
      <p:bldP spid="32"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ounded Rectangle 3"/>
          <p:cNvSpPr/>
          <p:nvPr/>
        </p:nvSpPr>
        <p:spPr>
          <a:xfrm>
            <a:off x="228600" y="2971800"/>
            <a:ext cx="2654300" cy="660400"/>
          </a:xfrm>
          <a:prstGeom prst="roundRect">
            <a:avLst/>
          </a:prstGeom>
          <a:solidFill>
            <a:srgbClr val="006666"/>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en-US" sz="2100" b="1">
                <a:latin typeface="Times New Roman" panose="02020603050405020304" pitchFamily="18" charset="0"/>
                <a:cs typeface="Times New Roman" panose="02020603050405020304" pitchFamily="18" charset="0"/>
              </a:rPr>
              <a:t>MỞ ĐẦU</a:t>
            </a:r>
            <a:endParaRPr lang="en-US" sz="2100"/>
          </a:p>
        </p:txBody>
      </p:sp>
      <p:sp>
        <p:nvSpPr>
          <p:cNvPr id="5" name="Rounded Rectangle 4"/>
          <p:cNvSpPr/>
          <p:nvPr/>
        </p:nvSpPr>
        <p:spPr>
          <a:xfrm>
            <a:off x="4116388" y="1676400"/>
            <a:ext cx="3735387" cy="660400"/>
          </a:xfrm>
          <a:prstGeom prst="roundRect">
            <a:avLst/>
          </a:prstGeom>
          <a:solidFill>
            <a:srgbClr val="009999"/>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altLang="en-US" b="1">
                <a:latin typeface="Times New Roman" panose="02020603050405020304" pitchFamily="18" charset="0"/>
                <a:cs typeface="Times New Roman" panose="02020603050405020304" pitchFamily="18" charset="0"/>
              </a:rPr>
              <a:t>LÍ DO LỰA CHỌN BIỆN PHÁP</a:t>
            </a:r>
          </a:p>
        </p:txBody>
      </p:sp>
      <p:cxnSp>
        <p:nvCxnSpPr>
          <p:cNvPr id="8" name="Straight Arrow Connector 7"/>
          <p:cNvCxnSpPr>
            <a:stCxn id="4" idx="3"/>
            <a:endCxn id="5" idx="1"/>
          </p:cNvCxnSpPr>
          <p:nvPr/>
        </p:nvCxnSpPr>
        <p:spPr>
          <a:xfrm flipV="1">
            <a:off x="2882900" y="2006600"/>
            <a:ext cx="1233488" cy="1295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a:stCxn id="4" idx="3"/>
          </p:cNvCxnSpPr>
          <p:nvPr/>
        </p:nvCxnSpPr>
        <p:spPr>
          <a:xfrm>
            <a:off x="2882900" y="3302000"/>
            <a:ext cx="1233488" cy="12271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Rounded Rectangle 16"/>
          <p:cNvSpPr/>
          <p:nvPr/>
        </p:nvSpPr>
        <p:spPr>
          <a:xfrm>
            <a:off x="4116388" y="4343400"/>
            <a:ext cx="3911600" cy="744538"/>
          </a:xfrm>
          <a:prstGeom prst="roundRect">
            <a:avLst/>
          </a:prstGeom>
          <a:solidFill>
            <a:srgbClr val="009999"/>
          </a:solidFill>
        </p:spPr>
        <p:style>
          <a:lnRef idx="0">
            <a:schemeClr val="accent1"/>
          </a:lnRef>
          <a:fillRef idx="3">
            <a:schemeClr val="accent1"/>
          </a:fillRef>
          <a:effectRef idx="3">
            <a:schemeClr val="accent1"/>
          </a:effectRef>
          <a:fontRef idx="minor">
            <a:schemeClr val="lt1"/>
          </a:fontRef>
        </p:style>
        <p:txBody>
          <a:bodyPr lIns="68580" tIns="34290" rIns="68580" bIns="34290" anchor="ctr"/>
          <a:lstStyle/>
          <a:p>
            <a:pPr algn="ctr">
              <a:defRPr/>
            </a:pPr>
            <a:r>
              <a:rPr lang="en-US" altLang="en-US" sz="2100" b="1">
                <a:latin typeface="Times New Roman" panose="02020603050405020304" pitchFamily="18" charset="0"/>
                <a:cs typeface="Times New Roman" panose="02020603050405020304" pitchFamily="18" charset="0"/>
              </a:rPr>
              <a:t>ĐỐI TƯỢNG ÁP DỤNG</a:t>
            </a:r>
          </a:p>
        </p:txBody>
      </p:sp>
    </p:spTree>
    <p:extLst>
      <p:ext uri="{BB962C8B-B14F-4D97-AF65-F5344CB8AC3E}">
        <p14:creationId xmlns:p14="http://schemas.microsoft.com/office/powerpoint/2010/main" val="937850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4467225" y="1601788"/>
            <a:ext cx="3736975" cy="661987"/>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en-US" sz="150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MỤC TIÊU CỦA BIỆN PHÁP</a:t>
            </a:r>
          </a:p>
        </p:txBody>
      </p:sp>
      <p:sp>
        <p:nvSpPr>
          <p:cNvPr id="6" name="Rounded Rectangle 5"/>
          <p:cNvSpPr/>
          <p:nvPr/>
        </p:nvSpPr>
        <p:spPr>
          <a:xfrm>
            <a:off x="4443413" y="4383088"/>
            <a:ext cx="3736975" cy="660400"/>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en-US" sz="150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 DUNG BIỆN PHÁP</a:t>
            </a:r>
          </a:p>
        </p:txBody>
      </p:sp>
      <p:sp>
        <p:nvSpPr>
          <p:cNvPr id="7" name="Rounded Rectangle 6"/>
          <p:cNvSpPr/>
          <p:nvPr/>
        </p:nvSpPr>
        <p:spPr>
          <a:xfrm>
            <a:off x="292100" y="3036888"/>
            <a:ext cx="2643188" cy="660400"/>
          </a:xfrm>
          <a:prstGeom prst="roundRect">
            <a:avLst/>
          </a:prstGeo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en-US" b="1">
                <a:latin typeface="Times New Roman" panose="02020603050405020304" pitchFamily="18" charset="0"/>
                <a:cs typeface="Times New Roman" panose="02020603050405020304" pitchFamily="18" charset="0"/>
              </a:rPr>
              <a:t>NỘI DUNG</a:t>
            </a:r>
            <a:endParaRPr lang="en-US"/>
          </a:p>
        </p:txBody>
      </p:sp>
      <p:sp>
        <p:nvSpPr>
          <p:cNvPr id="9" name="Rounded Rectangle 8"/>
          <p:cNvSpPr/>
          <p:nvPr/>
        </p:nvSpPr>
        <p:spPr>
          <a:xfrm>
            <a:off x="4452938" y="3036888"/>
            <a:ext cx="3736975" cy="660400"/>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en-US" sz="150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SỞ LÍ LUẬN VÀ CƠ SỞ THỰC TIỄN ĐỂ XÂY DỰNG BIỆN PHÁP</a:t>
            </a:r>
          </a:p>
        </p:txBody>
      </p:sp>
      <p:cxnSp>
        <p:nvCxnSpPr>
          <p:cNvPr id="10" name="Straight Arrow Connector 9"/>
          <p:cNvCxnSpPr>
            <a:stCxn id="7" idx="3"/>
          </p:cNvCxnSpPr>
          <p:nvPr/>
        </p:nvCxnSpPr>
        <p:spPr>
          <a:xfrm flipV="1">
            <a:off x="2935288" y="2022475"/>
            <a:ext cx="1508125" cy="13446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7" idx="3"/>
            <a:endCxn id="9" idx="1"/>
          </p:cNvCxnSpPr>
          <p:nvPr/>
        </p:nvCxnSpPr>
        <p:spPr>
          <a:xfrm flipV="1">
            <a:off x="2935288" y="3367088"/>
            <a:ext cx="15176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a:stCxn id="7" idx="3"/>
            <a:endCxn id="6" idx="1"/>
          </p:cNvCxnSpPr>
          <p:nvPr/>
        </p:nvCxnSpPr>
        <p:spPr>
          <a:xfrm>
            <a:off x="2935288" y="3367088"/>
            <a:ext cx="1508125" cy="1346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9352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536712" y="838200"/>
            <a:ext cx="4770858" cy="584775"/>
          </a:xfrm>
          <a:prstGeom prst="rect">
            <a:avLst/>
          </a:prstGeom>
        </p:spPr>
        <p:txBody>
          <a:bodyPr wrap="none">
            <a:spAutoFit/>
          </a:bodyPr>
          <a:lstStyle/>
          <a:p>
            <a:pPr indent="457200" algn="just">
              <a:spcAft>
                <a:spcPts val="0"/>
              </a:spcAft>
            </a:pPr>
            <a:r>
              <a:rPr lang="en-US" sz="3200" b="1">
                <a:latin typeface="Times New Roman" panose="02020603050405020304" pitchFamily="18" charset="0"/>
                <a:ea typeface="Calibri" panose="020F0502020204030204" pitchFamily="34" charset="0"/>
                <a:cs typeface="Times New Roman" panose="02020603050405020304" pitchFamily="18" charset="0"/>
              </a:rPr>
              <a:t>Mục tiêu của biện pháp</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04800" y="1905000"/>
            <a:ext cx="8229600" cy="2308324"/>
          </a:xfrm>
          <a:prstGeom prst="rect">
            <a:avLst/>
          </a:prstGeom>
        </p:spPr>
        <p:txBody>
          <a:bodyPr wrap="square">
            <a:spAutoFit/>
          </a:bodyPr>
          <a:lstStyle/>
          <a:p>
            <a:pPr indent="457200" algn="just">
              <a:spcAft>
                <a:spcPts val="0"/>
              </a:spcAft>
            </a:pPr>
            <a:r>
              <a:rPr lang="nl-NL" sz="24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Tìm hiểu thực trạng về kĩ năng phát âm chuẩn các từ ngữ và dấu thanh khó khi học môn Tiếng Việt. </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nl-NL" sz="24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Đề xuất một số biện pháp giúp các em phát âm chuẩn các tữ ngữ và dấu thanh khó đọc.</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nl-NL" sz="24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Rút ra những bài học kinh nghiệm quý báu trong công tác dạy môn Tiếng Việt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742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3" dur="500"/>
                                        <p:tgtEl>
                                          <p:spTgt spid="5">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6" dur="500"/>
                                        <p:tgtEl>
                                          <p:spTgt spid="5">
                                            <p:txEl>
                                              <p:pRg st="1" end="1"/>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66800" y="1219200"/>
            <a:ext cx="7620000" cy="646331"/>
          </a:xfrm>
          <a:prstGeom prst="rect">
            <a:avLst/>
          </a:prstGeom>
        </p:spPr>
        <p:txBody>
          <a:bodyPr wrap="square">
            <a:spAutoFit/>
          </a:bodyPr>
          <a:lstStyle/>
          <a:p>
            <a:pPr>
              <a:lnSpc>
                <a:spcPct val="150000"/>
              </a:lnSpc>
              <a:spcAft>
                <a:spcPts val="0"/>
              </a:spcAft>
            </a:pPr>
            <a:r>
              <a:rPr lang="en-US" sz="2400" b="1">
                <a:latin typeface="Times New Roman" panose="02020603050405020304" pitchFamily="18" charset="0"/>
                <a:ea typeface="Calibri" panose="020F0502020204030204" pitchFamily="34" charset="0"/>
                <a:cs typeface="Times New Roman" panose="02020603050405020304" pitchFamily="18" charset="0"/>
              </a:rPr>
              <a:t>Cơ sở lí luận và cơ sở thực tiễn để xây dựng biện pháp.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777642" y="3429000"/>
            <a:ext cx="1927131" cy="461665"/>
          </a:xfrm>
          <a:prstGeom prst="rect">
            <a:avLst/>
          </a:prstGeom>
        </p:spPr>
        <p:txBody>
          <a:bodyPr wrap="none">
            <a:spAutoFit/>
          </a:bodyPr>
          <a:lstStyle/>
          <a:p>
            <a:r>
              <a:rPr lang="en-US" sz="2400" b="1">
                <a:latin typeface="Times New Roman" panose="02020603050405020304" pitchFamily="18" charset="0"/>
                <a:ea typeface="Calibri" panose="020F0502020204030204" pitchFamily="34" charset="0"/>
                <a:cs typeface="Times New Roman" panose="02020603050405020304" pitchFamily="18" charset="0"/>
              </a:rPr>
              <a:t>Cơ sở lí luận </a:t>
            </a:r>
            <a:endParaRPr lang="en-US" sz="2400"/>
          </a:p>
        </p:txBody>
      </p:sp>
      <p:sp>
        <p:nvSpPr>
          <p:cNvPr id="6" name="Rectangle 5"/>
          <p:cNvSpPr/>
          <p:nvPr/>
        </p:nvSpPr>
        <p:spPr>
          <a:xfrm>
            <a:off x="3429000" y="3359750"/>
            <a:ext cx="5334000" cy="646331"/>
          </a:xfrm>
          <a:prstGeom prst="rect">
            <a:avLst/>
          </a:prstGeom>
        </p:spPr>
        <p:txBody>
          <a:bodyPr wrap="square">
            <a:spAutoFit/>
          </a:bodyPr>
          <a:lstStyle/>
          <a:p>
            <a:pPr>
              <a:lnSpc>
                <a:spcPct val="150000"/>
              </a:lnSpc>
              <a:spcAft>
                <a:spcPts val="0"/>
              </a:spcAft>
            </a:pPr>
            <a:r>
              <a:rPr lang="en-US" sz="2400" b="1" smtClean="0">
                <a:latin typeface="Times New Roman" panose="02020603050405020304" pitchFamily="18" charset="0"/>
                <a:ea typeface="Calibri" panose="020F0502020204030204" pitchFamily="34" charset="0"/>
                <a:cs typeface="Times New Roman" panose="02020603050405020304" pitchFamily="18" charset="0"/>
              </a:rPr>
              <a:t>Cơ </a:t>
            </a:r>
            <a:r>
              <a:rPr lang="en-US" sz="2400" b="1">
                <a:latin typeface="Times New Roman" panose="02020603050405020304" pitchFamily="18" charset="0"/>
                <a:ea typeface="Calibri" panose="020F0502020204030204" pitchFamily="34" charset="0"/>
                <a:cs typeface="Times New Roman" panose="02020603050405020304" pitchFamily="18" charset="0"/>
              </a:rPr>
              <a:t>sở thực tiễn để xây dựng biện pháp.</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ight Arrow 6"/>
          <p:cNvSpPr/>
          <p:nvPr/>
        </p:nvSpPr>
        <p:spPr>
          <a:xfrm rot="8787556">
            <a:off x="1469586" y="2519503"/>
            <a:ext cx="2470372" cy="186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568939">
            <a:off x="3370746" y="2601833"/>
            <a:ext cx="2278467" cy="173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75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 name="Rounded Rectangle 4"/>
          <p:cNvSpPr/>
          <p:nvPr/>
        </p:nvSpPr>
        <p:spPr>
          <a:xfrm>
            <a:off x="4467225" y="1601788"/>
            <a:ext cx="3736975" cy="661987"/>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en-US" sz="150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MỤC TIÊU CỦA BIỆN PHÁP</a:t>
            </a:r>
          </a:p>
        </p:txBody>
      </p:sp>
      <p:sp>
        <p:nvSpPr>
          <p:cNvPr id="6" name="Rounded Rectangle 5"/>
          <p:cNvSpPr/>
          <p:nvPr/>
        </p:nvSpPr>
        <p:spPr>
          <a:xfrm>
            <a:off x="4443413" y="4383088"/>
            <a:ext cx="3736975" cy="660400"/>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en-US" sz="150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 DUNG BIỆN PHÁP</a:t>
            </a:r>
          </a:p>
        </p:txBody>
      </p:sp>
      <p:sp>
        <p:nvSpPr>
          <p:cNvPr id="7" name="Rounded Rectangle 6"/>
          <p:cNvSpPr/>
          <p:nvPr/>
        </p:nvSpPr>
        <p:spPr>
          <a:xfrm>
            <a:off x="292100" y="3036888"/>
            <a:ext cx="2643188" cy="660400"/>
          </a:xfrm>
          <a:prstGeom prst="roundRect">
            <a:avLst/>
          </a:prstGeom>
          <a:solidFill>
            <a:srgbClr val="006600"/>
          </a:solidFill>
          <a:ln>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altLang="en-US" b="1">
                <a:latin typeface="Times New Roman" panose="02020603050405020304" pitchFamily="18" charset="0"/>
                <a:cs typeface="Times New Roman" panose="02020603050405020304" pitchFamily="18" charset="0"/>
              </a:rPr>
              <a:t>NỘI DUNG</a:t>
            </a:r>
            <a:endParaRPr lang="en-US"/>
          </a:p>
        </p:txBody>
      </p:sp>
      <p:sp>
        <p:nvSpPr>
          <p:cNvPr id="9" name="Rounded Rectangle 8"/>
          <p:cNvSpPr/>
          <p:nvPr/>
        </p:nvSpPr>
        <p:spPr>
          <a:xfrm>
            <a:off x="4452938" y="3036888"/>
            <a:ext cx="3736975" cy="660400"/>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en-US" sz="150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SỞ LÍ LUẬN VÀ CƠ SỞ THỰC TIỄN ĐỂ XÂY DỰNG BIỆN PHÁP</a:t>
            </a:r>
          </a:p>
        </p:txBody>
      </p:sp>
      <p:cxnSp>
        <p:nvCxnSpPr>
          <p:cNvPr id="10" name="Straight Arrow Connector 9"/>
          <p:cNvCxnSpPr>
            <a:stCxn id="7" idx="3"/>
          </p:cNvCxnSpPr>
          <p:nvPr/>
        </p:nvCxnSpPr>
        <p:spPr>
          <a:xfrm flipV="1">
            <a:off x="2935288" y="2022475"/>
            <a:ext cx="1508125" cy="13446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7" idx="3"/>
            <a:endCxn id="9" idx="1"/>
          </p:cNvCxnSpPr>
          <p:nvPr/>
        </p:nvCxnSpPr>
        <p:spPr>
          <a:xfrm flipV="1">
            <a:off x="2935288" y="3367088"/>
            <a:ext cx="15176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a:stCxn id="7" idx="3"/>
            <a:endCxn id="6" idx="1"/>
          </p:cNvCxnSpPr>
          <p:nvPr/>
        </p:nvCxnSpPr>
        <p:spPr>
          <a:xfrm>
            <a:off x="2935288" y="3367088"/>
            <a:ext cx="1508125" cy="1346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26556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514600" y="405289"/>
            <a:ext cx="3352800" cy="461665"/>
          </a:xfrm>
          <a:prstGeom prst="rect">
            <a:avLst/>
          </a:prstGeom>
          <a:solidFill>
            <a:schemeClr val="accent3">
              <a:lumMod val="75000"/>
            </a:schemeClr>
          </a:solidFill>
          <a:effectLst>
            <a:outerShdw blurRad="50800" dist="38100" dir="8100000" algn="tr" rotWithShape="0">
              <a:prstClr val="black">
                <a:alpha val="40000"/>
              </a:prstClr>
            </a:outerShdw>
            <a:softEdge rad="31750"/>
          </a:effectLst>
        </p:spPr>
        <p:txBody>
          <a:bodyPr wrap="square" rtlCol="0">
            <a:spAutoFit/>
          </a:bodyPr>
          <a:lstStyle/>
          <a:p>
            <a:r>
              <a:rPr lang="en-US" sz="2250" b="1">
                <a:solidFill>
                  <a:schemeClr val="bg1"/>
                </a:solidFill>
                <a:latin typeface="Times New Roman" pitchFamily="18" charset="0"/>
                <a:cs typeface="Times New Roman" pitchFamily="18" charset="0"/>
              </a:rPr>
              <a:t>  </a:t>
            </a:r>
            <a:r>
              <a:rPr lang="vi-VN" sz="2400" b="1">
                <a:solidFill>
                  <a:schemeClr val="bg1"/>
                </a:solidFill>
              </a:rPr>
              <a:t>3. </a:t>
            </a:r>
            <a:r>
              <a:rPr lang="en-US" sz="2400" b="1">
                <a:solidFill>
                  <a:schemeClr val="bg1"/>
                </a:solidFill>
              </a:rPr>
              <a:t>Nội dung biện pháp :</a:t>
            </a:r>
            <a:endParaRPr lang="en-US" sz="2400">
              <a:solidFill>
                <a:schemeClr val="bg1"/>
              </a:solidFill>
            </a:endParaRPr>
          </a:p>
        </p:txBody>
      </p:sp>
      <p:grpSp>
        <p:nvGrpSpPr>
          <p:cNvPr id="5" name="Group 4"/>
          <p:cNvGrpSpPr/>
          <p:nvPr/>
        </p:nvGrpSpPr>
        <p:grpSpPr>
          <a:xfrm>
            <a:off x="525072" y="1415317"/>
            <a:ext cx="5257800" cy="398520"/>
            <a:chOff x="76200" y="76200"/>
            <a:chExt cx="5654040" cy="531360"/>
          </a:xfrm>
          <a:scene3d>
            <a:camera prst="orthographicFront"/>
            <a:lightRig rig="flat" dir="t"/>
          </a:scene3d>
        </p:grpSpPr>
        <p:sp>
          <p:nvSpPr>
            <p:cNvPr id="6" name="Rounded Rectangle 5"/>
            <p:cNvSpPr/>
            <p:nvPr/>
          </p:nvSpPr>
          <p:spPr>
            <a:xfrm>
              <a:off x="76200" y="76200"/>
              <a:ext cx="5654040" cy="53136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ounded Rectangle 4"/>
            <p:cNvSpPr/>
            <p:nvPr/>
          </p:nvSpPr>
          <p:spPr>
            <a:xfrm>
              <a:off x="102139" y="102139"/>
              <a:ext cx="5602162" cy="4794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0282" tIns="0" rIns="160282" bIns="0" numCol="1" spcCol="1270" anchor="ctr" anchorCtr="0">
              <a:noAutofit/>
            </a:bodyPr>
            <a:lstStyle/>
            <a:p>
              <a:pPr defTabSz="600075">
                <a:lnSpc>
                  <a:spcPct val="90000"/>
                </a:lnSpc>
                <a:spcBef>
                  <a:spcPct val="0"/>
                </a:spcBef>
                <a:spcAft>
                  <a:spcPct val="35000"/>
                </a:spcAft>
              </a:pPr>
              <a:r>
                <a:rPr lang="en-US" b="1" i="1">
                  <a:solidFill>
                    <a:schemeClr val="tx1"/>
                  </a:solidFill>
                  <a:latin typeface="Times New Roman" panose="02020603050405020304" pitchFamily="18" charset="0"/>
                  <a:cs typeface="Times New Roman" pitchFamily="18" charset="0"/>
                </a:rPr>
                <a:t>3.1. </a:t>
              </a:r>
              <a:r>
                <a:rPr lang="en-US" b="1">
                  <a:latin typeface="Times New Roman" panose="02020603050405020304" pitchFamily="18" charset="0"/>
                  <a:cs typeface="Times New Roman" panose="02020603050405020304" pitchFamily="18" charset="0"/>
                </a:rPr>
                <a:t>Rèn cho học sinh phát âm theo mẫu.</a:t>
              </a:r>
              <a:endParaRPr lang="en-US" dirty="0">
                <a:solidFill>
                  <a:schemeClr val="tx1"/>
                </a:solidFill>
                <a:latin typeface="Times New Roman" pitchFamily="18" charset="0"/>
                <a:cs typeface="Times New Roman" pitchFamily="18" charset="0"/>
              </a:endParaRPr>
            </a:p>
          </p:txBody>
        </p:sp>
      </p:grpSp>
      <p:sp>
        <p:nvSpPr>
          <p:cNvPr id="2" name="Rectangle 1"/>
          <p:cNvSpPr/>
          <p:nvPr/>
        </p:nvSpPr>
        <p:spPr>
          <a:xfrm>
            <a:off x="381000" y="2362200"/>
            <a:ext cx="8161728" cy="2308324"/>
          </a:xfrm>
          <a:prstGeom prst="rect">
            <a:avLst/>
          </a:prstGeom>
        </p:spPr>
        <p:txBody>
          <a:bodyPr wrap="square">
            <a:spAutoFit/>
          </a:bodyPr>
          <a:lstStyle/>
          <a:p>
            <a:pPr indent="457200" algn="just">
              <a:spcBef>
                <a:spcPts val="600"/>
              </a:spcBef>
              <a:spcAft>
                <a:spcPts val="600"/>
              </a:spcAft>
            </a:pPr>
            <a:r>
              <a:rPr lang="en-US">
                <a:latin typeface="Times New Roman" panose="02020603050405020304" pitchFamily="18" charset="0"/>
                <a:ea typeface="Calibri" panose="020F0502020204030204" pitchFamily="34" charset="0"/>
                <a:cs typeface="Times New Roman" panose="02020603050405020304" pitchFamily="18" charset="0"/>
              </a:rPr>
              <a:t>Giáo viên cần luyện kĩ năng phát âm chuẩn cho học sinh ngay từ chữ cái đầu tiên. Muốn học sinh phát âm chuẩn trước hết giáo viên phải phát âm chuẩn, phải biết cách lắng nghe và quan sát cách phát âm của từng học sinh để nhanh chóng nhận ra lỗi phát âm của các em là do đâu. Từ đó giáo viên lập kế hoạch hướng dẫn cho các em phát âm theo mẫu. Giáo viên phải tạo điều kiện cho học sinh tự quan sát và lắng nghe lời đọc của bạn. Cho học sinh tự nêu lỗi phát âm của mình. Sau đó giáo viên hướng dẫn cách phát âm của chữ em phát âm chưa đúng và nghe cô đọc mẫu. Từ đó các em phát âm lại theo âm chuẩn thật chính xác.</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192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708</Words>
  <Application>Microsoft Office PowerPoint</Application>
  <PresentationFormat>On-screen Show (4:3)</PresentationFormat>
  <Paragraphs>71</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ThienIT</dc:creator>
  <cp:lastModifiedBy>Admin</cp:lastModifiedBy>
  <cp:revision>27</cp:revision>
  <dcterms:created xsi:type="dcterms:W3CDTF">2020-11-05T10:57:45Z</dcterms:created>
  <dcterms:modified xsi:type="dcterms:W3CDTF">2024-12-31T13:31:44Z</dcterms:modified>
</cp:coreProperties>
</file>