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3"/>
  </p:notesMasterIdLst>
  <p:sldIdLst>
    <p:sldId id="11088476" r:id="rId4"/>
    <p:sldId id="11088471" r:id="rId5"/>
    <p:sldId id="11088439" r:id="rId6"/>
    <p:sldId id="11088403" r:id="rId7"/>
    <p:sldId id="11088456" r:id="rId8"/>
    <p:sldId id="11088461" r:id="rId9"/>
    <p:sldId id="11088462" r:id="rId10"/>
    <p:sldId id="11088472" r:id="rId11"/>
    <p:sldId id="11088473" r:id="rId12"/>
    <p:sldId id="11088467" r:id="rId13"/>
    <p:sldId id="11088475" r:id="rId14"/>
    <p:sldId id="11088451" r:id="rId15"/>
    <p:sldId id="11088448" r:id="rId16"/>
    <p:sldId id="11088463" r:id="rId17"/>
    <p:sldId id="11088464" r:id="rId18"/>
    <p:sldId id="11088450" r:id="rId19"/>
    <p:sldId id="11088465" r:id="rId20"/>
    <p:sldId id="11088466" r:id="rId21"/>
    <p:sldId id="110884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9BD264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0C9B3-0055-3A27-28C3-B4430AD6D140}"/>
              </a:ext>
            </a:extLst>
          </p:cNvPr>
          <p:cNvSpPr txBox="1"/>
          <p:nvPr/>
        </p:nvSpPr>
        <p:spPr>
          <a:xfrm>
            <a:off x="707923" y="1622322"/>
            <a:ext cx="11061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TỰ NHIÊN VÀ XÃ HỘI LỚP 2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23: TÌM HIỂU CƠ QUAN HÔ HẤP –TIẾT 1</a:t>
            </a:r>
          </a:p>
        </p:txBody>
      </p:sp>
    </p:spTree>
    <p:extLst>
      <p:ext uri="{BB962C8B-B14F-4D97-AF65-F5344CB8AC3E}">
        <p14:creationId xmlns:p14="http://schemas.microsoft.com/office/powerpoint/2010/main" val="371743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7" name="Hoạt Động Củ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0EDF16A0-1C39-4C97-A545-818B1D6D9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861" y="983251"/>
            <a:ext cx="10452156" cy="58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928380" y="1876719"/>
            <a:ext cx="9909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hô hấp có chức năng gì?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05E570-1C92-4C4A-B768-E588D64E4FB3}"/>
              </a:ext>
            </a:extLst>
          </p:cNvPr>
          <p:cNvSpPr/>
          <p:nvPr/>
        </p:nvSpPr>
        <p:spPr>
          <a:xfrm>
            <a:off x="970034" y="2630785"/>
            <a:ext cx="10789150" cy="1977791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 Cơ quan hô hấp có chức năng giúp chúng ta luôn có đủ lượng không khí cung cấp cho các bộ phận để sống.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74083" y="1945453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DE0B6-EC5C-4C1E-9F58-CA5324712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7" y="2608074"/>
            <a:ext cx="11063953" cy="40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38532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D8B18-D6C0-4107-9EA2-342A0CD7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2198072"/>
            <a:ext cx="3602736" cy="46461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6361175" y="2198072"/>
            <a:ext cx="55991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Các bộ phận a, b, c ở mô hình tương ứng với bộ phận nào của cơ quan hô hấp?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062D16B-0A9F-4119-B3C8-F9A02BB14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6" y="3005875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quản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0160AB0-65D0-41D8-8D41-3CB185477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152" y="4257538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 quản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2E8157A-4E1E-4A25-8C42-CB2E27B6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247" y="5525449"/>
            <a:ext cx="2237423" cy="6583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2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20244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4663440" y="2245444"/>
            <a:ext cx="7528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2. Nêu sự thay đổi của hai quả bóng khi thổi vào đầu ống hút.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B54F2-5A5B-4C24-9C51-4338CDFC4A65}"/>
              </a:ext>
            </a:extLst>
          </p:cNvPr>
          <p:cNvSpPr/>
          <p:nvPr/>
        </p:nvSpPr>
        <p:spPr>
          <a:xfrm>
            <a:off x="4773169" y="4485089"/>
            <a:ext cx="72969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Hoạt động này giống với hoạt động hít vào hay thở ra?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812C4-AD98-4CAD-AAE1-E474D6686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4" y="2095477"/>
            <a:ext cx="3813398" cy="47625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2FFFA4-5B97-4F4A-86F5-974F2AF5716B}"/>
              </a:ext>
            </a:extLst>
          </p:cNvPr>
          <p:cNvSpPr txBox="1"/>
          <p:nvPr/>
        </p:nvSpPr>
        <p:spPr>
          <a:xfrm>
            <a:off x="4895091" y="3243298"/>
            <a:ext cx="729690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quả bóng sẽ phình ra, to lên khi thổi vào hai đầu ống hút.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02CB3-1D38-4CC3-8FF4-6D72FBF1E46B}"/>
              </a:ext>
            </a:extLst>
          </p:cNvPr>
          <p:cNvSpPr txBox="1"/>
          <p:nvPr/>
        </p:nvSpPr>
        <p:spPr>
          <a:xfrm>
            <a:off x="4895090" y="5665823"/>
            <a:ext cx="729690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Hoạt động này giống với hoạt động thở ra.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656" y="1538532"/>
            <a:ext cx="11625072" cy="54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Quan sát mô hình cơ quan hô hấp dưới đây và trả lời các câu hỏi sau: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80EFE-598B-4138-9F72-5AA6772A1884}"/>
              </a:ext>
            </a:extLst>
          </p:cNvPr>
          <p:cNvSpPr/>
          <p:nvPr/>
        </p:nvSpPr>
        <p:spPr>
          <a:xfrm>
            <a:off x="4754880" y="2198072"/>
            <a:ext cx="7205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3. Dùng tay giữ chặt ống hút và thổi. </a:t>
            </a: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thấy hai quả bóng có thay đổi không?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1B54F2-5A5B-4C24-9C51-4338CDFC4A65}"/>
              </a:ext>
            </a:extLst>
          </p:cNvPr>
          <p:cNvSpPr/>
          <p:nvPr/>
        </p:nvSpPr>
        <p:spPr>
          <a:xfrm>
            <a:off x="4657344" y="4363644"/>
            <a:ext cx="753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cs typeface="Arial" panose="020B0604020202020204" pitchFamily="34" charset="0"/>
              </a:rPr>
              <a:t>Điều gì sẽ xảy ra nếu có vật rơi vào khí quản hoặc phế quản?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8A13-8189-4C0F-A620-CAA97920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9" y="2074230"/>
            <a:ext cx="3829658" cy="4783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A5FEE7-7A9C-492D-9E10-7B1A4D3841C1}"/>
              </a:ext>
            </a:extLst>
          </p:cNvPr>
          <p:cNvSpPr txBox="1"/>
          <p:nvPr/>
        </p:nvSpPr>
        <p:spPr>
          <a:xfrm>
            <a:off x="4648200" y="3458934"/>
            <a:ext cx="75437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quả bóng không thay đổi so với ban đầu.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185EC-4FBF-4881-8DE6-E8CA6AEED34E}"/>
              </a:ext>
            </a:extLst>
          </p:cNvPr>
          <p:cNvSpPr txBox="1"/>
          <p:nvPr/>
        </p:nvSpPr>
        <p:spPr>
          <a:xfrm>
            <a:off x="5011631" y="5449724"/>
            <a:ext cx="719103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 có vật rơi vào khí quản hoặc phế quản thì đường hô hấp sẽ bị tắc có thể dẫn đến tử vong.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38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Em sẽ nói và làm gì khi gặp các tình huống sau?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5044" y="3005035"/>
            <a:ext cx="7650956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sẽ ngăn cản bé trai lại để bé không đưa viên bi vào miệng và nói:</a:t>
            </a:r>
          </a:p>
          <a:p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Em đừng cho viên bi vào miệng nhé! Bi rất cứng, không sạch đâu. Nhỡ em nuốt phải thì sẽ bị tắc đường thở và đi bệnh viện cấp cứu đấy!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417DCB-24D4-407D-BE91-9A4606E0D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2289646"/>
            <a:ext cx="4216119" cy="45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38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1. Em sẽ nói và làm gì khi gặp các tình huống sau?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855DC-B4CC-48EC-95F2-4DAB2530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332"/>
            <a:ext cx="5227219" cy="46543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D03C48-7C68-41E7-B8F1-F6AC9BC9AD07}"/>
              </a:ext>
            </a:extLst>
          </p:cNvPr>
          <p:cNvSpPr/>
          <p:nvPr/>
        </p:nvSpPr>
        <p:spPr>
          <a:xfrm>
            <a:off x="5421085" y="2997582"/>
            <a:ext cx="6449786" cy="3108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sẽ ngăn cản em bé không đưa quả nhãn vào miệng và nói:</a:t>
            </a:r>
          </a:p>
          <a:p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- Em ơi, đừng ăn cả quả nhãn như vậy. Nó to và có hạt bên trong nên sẽ khó nuốt lắm. Em hãy bóc vỏ và bỏ hạt ra rồi ăn.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53" y="1655824"/>
            <a:ext cx="11466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2. Nêu thêm tình huống có thể dẫn đến nguy cơ tắc đường hô hấp và đề xuất cách phòng tránh.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D0DC7-389C-4F02-82EE-E3A10621A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03" y="2253344"/>
            <a:ext cx="4647798" cy="3840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3595D-1AC2-40CA-A45D-C8AB24412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3" y="3175018"/>
            <a:ext cx="3575953" cy="26785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8FB2A8-2C39-4CE0-86DE-AB75D7D12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44" y="3466869"/>
            <a:ext cx="3723533" cy="2487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0FBECB-C4D8-45CF-9A41-EEAAADE409C3}"/>
              </a:ext>
            </a:extLst>
          </p:cNvPr>
          <p:cNvSpPr txBox="1"/>
          <p:nvPr/>
        </p:nvSpPr>
        <p:spPr>
          <a:xfrm>
            <a:off x="3956427" y="5853531"/>
            <a:ext cx="399885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ngậm đồ chơi nhỏ, đồng xu,… trong miệng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910F4-A3ED-4B05-83E4-304959F111CF}"/>
              </a:ext>
            </a:extLst>
          </p:cNvPr>
          <p:cNvSpPr txBox="1"/>
          <p:nvPr/>
        </p:nvSpPr>
        <p:spPr>
          <a:xfrm>
            <a:off x="50684" y="5877938"/>
            <a:ext cx="379166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ngủ trùm chăn kín đầu gây khó thở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8A32A-AE0D-4278-99D1-D612E63E934F}"/>
              </a:ext>
            </a:extLst>
          </p:cNvPr>
          <p:cNvSpPr txBox="1"/>
          <p:nvPr/>
        </p:nvSpPr>
        <p:spPr>
          <a:xfrm>
            <a:off x="502864" y="2673557"/>
            <a:ext cx="946409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 phòng tránh: nên ăn chậm, bình tĩnh, nhai kĩ</a:t>
            </a:r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r>
              <a:rPr lang="en-US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E08DE8-47ED-4690-99F5-4962E22F6158}"/>
              </a:ext>
            </a:extLst>
          </p:cNvPr>
          <p:cNvSpPr txBox="1"/>
          <p:nvPr/>
        </p:nvSpPr>
        <p:spPr>
          <a:xfrm>
            <a:off x="8399336" y="6184676"/>
            <a:ext cx="35975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vừa ăn vừa cười đùa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9" y="912835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51926" y="1034174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1100A-70D6-4BCB-971A-9EE27B6ED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7" b="36753"/>
          <a:stretch/>
        </p:blipFill>
        <p:spPr>
          <a:xfrm>
            <a:off x="1846411" y="1574380"/>
            <a:ext cx="8029826" cy="51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38028E86-FB3E-48BE-A8BB-AA7933B18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2" y="0"/>
            <a:ext cx="122015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075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3900" y="1655230"/>
            <a:ext cx="11455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Dùng tay bịt mũi, nín thở và đếm nhẩm từ 1 đến 5 rồi cho biết: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47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" y="4292442"/>
            <a:ext cx="537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biết cơ quan nào thực hiện hoạt động thở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7109" y="2937664"/>
            <a:ext cx="6157785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khó thở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47109" y="5501673"/>
            <a:ext cx="6157787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hô hấp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6BEB9B-7BD4-481D-A1F2-E16AA69E5B77}"/>
              </a:ext>
            </a:extLst>
          </p:cNvPr>
          <p:cNvSpPr/>
          <p:nvPr/>
        </p:nvSpPr>
        <p:spPr>
          <a:xfrm>
            <a:off x="723900" y="2287859"/>
            <a:ext cx="9315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như thế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B5A14-7DD4-4205-BBE1-A6C3C4CED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43" y="2208335"/>
            <a:ext cx="4088567" cy="42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08626" y="1621811"/>
            <a:ext cx="11964956" cy="9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sát hình dưới đây, chỉ và nói tên các bộ phận chính của cơ quan hô hấp.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FBEF3-B50F-4206-8438-57C40FD18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2" b="43692"/>
          <a:stretch/>
        </p:blipFill>
        <p:spPr>
          <a:xfrm>
            <a:off x="2908590" y="2135318"/>
            <a:ext cx="6372570" cy="4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hãy đặt tay lên ngực, thực hiện động tác hít thở sâu bằng mũi, cho biết lồng ngực thay đổi như thế nào khi hít vào và thở 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83082-CDDC-4962-B415-10BA8A722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6" y="2588553"/>
            <a:ext cx="5741375" cy="4279451"/>
          </a:xfrm>
          <a:prstGeom prst="rect">
            <a:avLst/>
          </a:prstGeom>
        </p:spPr>
      </p:pic>
      <p:sp>
        <p:nvSpPr>
          <p:cNvPr id="10" name="Cloud Callout 8">
            <a:extLst>
              <a:ext uri="{FF2B5EF4-FFF2-40B4-BE49-F238E27FC236}">
                <a16:creationId xmlns:a16="http://schemas.microsoft.com/office/drawing/2014/main" id="{DDABC086-F787-4261-AAD4-5FEB30AE32C3}"/>
              </a:ext>
            </a:extLst>
          </p:cNvPr>
          <p:cNvSpPr/>
          <p:nvPr/>
        </p:nvSpPr>
        <p:spPr>
          <a:xfrm>
            <a:off x="5193792" y="2743200"/>
            <a:ext cx="6998207" cy="3878776"/>
          </a:xfrm>
          <a:prstGeom prst="cloudCallout">
            <a:avLst>
              <a:gd name="adj1" fmla="val -62561"/>
              <a:gd name="adj2" fmla="val 2427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hít vào lồng ngực sẽ phồng lên, to 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thở ra lồng ngực sẽ xẹp xuống, nhỏ lại.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0" y="2323525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hít vào?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39498" y="3814696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thở ra?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6CEBE9-ED4D-4AC1-A31D-4E03569EFA27}"/>
              </a:ext>
            </a:extLst>
          </p:cNvPr>
          <p:cNvSpPr/>
          <p:nvPr/>
        </p:nvSpPr>
        <p:spPr>
          <a:xfrm>
            <a:off x="39497" y="5426839"/>
            <a:ext cx="3737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Vì sao em biết?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C1ADBDB-9DA1-4D31-8ADA-BAEDF4E3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52C3047-195F-479C-BDFC-4BBBBF276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-1" y="2323525"/>
            <a:ext cx="3676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Chỉ đường đi của không khí khi hít vào và thở ra.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hít vào: mũi -&gt; khí quản -&gt; phế quản -&gt; phổi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/>
          <a:stretch/>
        </p:blipFill>
        <p:spPr>
          <a:xfrm>
            <a:off x="0" y="2276318"/>
            <a:ext cx="3583725" cy="4534475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302" y="6152426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ít vào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15C7545F-BDA3-44BB-881C-CAD141120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276317"/>
            <a:ext cx="8067587" cy="45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3"/>
          <a:stretch/>
        </p:blipFill>
        <p:spPr>
          <a:xfrm>
            <a:off x="21210" y="2302606"/>
            <a:ext cx="3889248" cy="4534475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398" y="6178714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hi thở r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CE74A586-4FA9-4174-874C-809E7A401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302606"/>
            <a:ext cx="8067585" cy="45344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C545D3-5A5C-4C20-8092-160868C43EDB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thở ra: phổi -&gt; phế quản -&gt; khí quản -&gt; mũi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786</Words>
  <Application>Microsoft Office PowerPoint</Application>
  <PresentationFormat>Widescreen</PresentationFormat>
  <Paragraphs>75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Averta Std CY Bold</vt:lpstr>
      <vt:lpstr>Calibri</vt:lpstr>
      <vt:lpstr>Calibri Light</vt:lpstr>
      <vt:lpstr>Quicksand Medium</vt:lpstr>
      <vt:lpstr>Times New Roman</vt:lpstr>
      <vt:lpstr>Wingdings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Administrator</cp:lastModifiedBy>
  <cp:revision>435</cp:revision>
  <dcterms:created xsi:type="dcterms:W3CDTF">2021-06-23T08:03:30Z</dcterms:created>
  <dcterms:modified xsi:type="dcterms:W3CDTF">2025-03-15T10:38:15Z</dcterms:modified>
</cp:coreProperties>
</file>