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01" r:id="rId2"/>
    <p:sldId id="378" r:id="rId3"/>
    <p:sldId id="374" r:id="rId4"/>
    <p:sldId id="375" r:id="rId5"/>
    <p:sldId id="376" r:id="rId6"/>
    <p:sldId id="377" r:id="rId7"/>
    <p:sldId id="273" r:id="rId8"/>
    <p:sldId id="352" r:id="rId9"/>
    <p:sldId id="342" r:id="rId10"/>
    <p:sldId id="403" r:id="rId11"/>
    <p:sldId id="399" r:id="rId12"/>
    <p:sldId id="263" r:id="rId13"/>
    <p:sldId id="262" r:id="rId14"/>
    <p:sldId id="367" r:id="rId15"/>
    <p:sldId id="369" r:id="rId16"/>
    <p:sldId id="370" r:id="rId17"/>
    <p:sldId id="371" r:id="rId18"/>
    <p:sldId id="402" r:id="rId19"/>
    <p:sldId id="272" r:id="rId20"/>
  </p:sldIdLst>
  <p:sldSz cx="9144000" cy="5143500" type="screen16x9"/>
  <p:notesSz cx="6858000" cy="9144000"/>
  <p:defaultText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7" userDrawn="1">
          <p15:clr>
            <a:srgbClr val="A4A3A4"/>
          </p15:clr>
        </p15:guide>
        <p15:guide id="2" pos="2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showGuides="1">
      <p:cViewPr varScale="1">
        <p:scale>
          <a:sx n="109" d="100"/>
          <a:sy n="109" d="100"/>
        </p:scale>
        <p:origin x="960" y="72"/>
      </p:cViewPr>
      <p:guideLst>
        <p:guide orient="horz" pos="1617"/>
        <p:guide pos="29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19/3/2025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130" algn="l" defTabSz="913130" rtl="0" eaLnBrk="1" latinLnBrk="0" hangingPunct="1">
      <a:defRPr sz="1200" kern="1200">
        <a:solidFill>
          <a:schemeClr val="tx1"/>
        </a:solidFill>
        <a:latin typeface="+mn-lt"/>
        <a:ea typeface="+mn-ea"/>
        <a:cs typeface="+mn-cs"/>
      </a:defRPr>
    </a:lvl3pPr>
    <a:lvl4pPr marL="1369695" algn="l" defTabSz="913130" rtl="0" eaLnBrk="1" latinLnBrk="0" hangingPunct="1">
      <a:defRPr sz="1200" kern="1200">
        <a:solidFill>
          <a:schemeClr val="tx1"/>
        </a:solidFill>
        <a:latin typeface="+mn-lt"/>
        <a:ea typeface="+mn-ea"/>
        <a:cs typeface="+mn-cs"/>
      </a:defRPr>
    </a:lvl4pPr>
    <a:lvl5pPr marL="1826260" algn="l" defTabSz="913130" rtl="0" eaLnBrk="1" latinLnBrk="0" hangingPunct="1">
      <a:defRPr sz="1200" kern="1200">
        <a:solidFill>
          <a:schemeClr val="tx1"/>
        </a:solidFill>
        <a:latin typeface="+mn-lt"/>
        <a:ea typeface="+mn-ea"/>
        <a:cs typeface="+mn-cs"/>
      </a:defRPr>
    </a:lvl5pPr>
    <a:lvl6pPr marL="2282825" algn="l" defTabSz="913130" rtl="0" eaLnBrk="1" latinLnBrk="0" hangingPunct="1">
      <a:defRPr sz="1200" kern="1200">
        <a:solidFill>
          <a:schemeClr val="tx1"/>
        </a:solidFill>
        <a:latin typeface="+mn-lt"/>
        <a:ea typeface="+mn-ea"/>
        <a:cs typeface="+mn-cs"/>
      </a:defRPr>
    </a:lvl6pPr>
    <a:lvl7pPr marL="2739390" algn="l" defTabSz="913130" rtl="0" eaLnBrk="1" latinLnBrk="0" hangingPunct="1">
      <a:defRPr sz="1200" kern="1200">
        <a:solidFill>
          <a:schemeClr val="tx1"/>
        </a:solidFill>
        <a:latin typeface="+mn-lt"/>
        <a:ea typeface="+mn-ea"/>
        <a:cs typeface="+mn-cs"/>
      </a:defRPr>
    </a:lvl7pPr>
    <a:lvl8pPr marL="3195955" algn="l" defTabSz="913130" rtl="0" eaLnBrk="1" latinLnBrk="0" hangingPunct="1">
      <a:defRPr sz="1200" kern="1200">
        <a:solidFill>
          <a:schemeClr val="tx1"/>
        </a:solidFill>
        <a:latin typeface="+mn-lt"/>
        <a:ea typeface="+mn-ea"/>
        <a:cs typeface="+mn-cs"/>
      </a:defRPr>
    </a:lvl8pPr>
    <a:lvl9pPr marL="365252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09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69695" indent="0" algn="ctr">
              <a:buNone/>
              <a:defRPr>
                <a:solidFill>
                  <a:schemeClr val="tx1">
                    <a:tint val="75000"/>
                  </a:schemeClr>
                </a:solidFill>
              </a:defRPr>
            </a:lvl4pPr>
            <a:lvl5pPr marL="1826260" indent="0" algn="ctr">
              <a:buNone/>
              <a:defRPr>
                <a:solidFill>
                  <a:schemeClr val="tx1">
                    <a:tint val="75000"/>
                  </a:schemeClr>
                </a:solidFill>
              </a:defRPr>
            </a:lvl5pPr>
            <a:lvl6pPr marL="2282825" indent="0" algn="ctr">
              <a:buNone/>
              <a:defRPr>
                <a:solidFill>
                  <a:schemeClr val="tx1">
                    <a:tint val="75000"/>
                  </a:schemeClr>
                </a:solidFill>
              </a:defRPr>
            </a:lvl6pPr>
            <a:lvl7pPr marL="2739390" indent="0" algn="ctr">
              <a:buNone/>
              <a:defRPr>
                <a:solidFill>
                  <a:schemeClr val="tx1">
                    <a:tint val="75000"/>
                  </a:schemeClr>
                </a:solidFill>
              </a:defRPr>
            </a:lvl7pPr>
            <a:lvl8pPr marL="3195955" indent="0" algn="ctr">
              <a:buNone/>
              <a:defRPr>
                <a:solidFill>
                  <a:schemeClr val="tx1">
                    <a:tint val="75000"/>
                  </a:schemeClr>
                </a:solidFill>
              </a:defRPr>
            </a:lvl8pPr>
            <a:lvl9pPr marL="36525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69695" indent="0">
              <a:buNone/>
              <a:defRPr sz="1400">
                <a:solidFill>
                  <a:schemeClr val="tx1">
                    <a:tint val="75000"/>
                  </a:schemeClr>
                </a:solidFill>
              </a:defRPr>
            </a:lvl4pPr>
            <a:lvl5pPr marL="1826260" indent="0">
              <a:buNone/>
              <a:defRPr sz="1400">
                <a:solidFill>
                  <a:schemeClr val="tx1">
                    <a:tint val="75000"/>
                  </a:schemeClr>
                </a:solidFill>
              </a:defRPr>
            </a:lvl5pPr>
            <a:lvl6pPr marL="2282825" indent="0">
              <a:buNone/>
              <a:defRPr sz="1400">
                <a:solidFill>
                  <a:schemeClr val="tx1">
                    <a:tint val="75000"/>
                  </a:schemeClr>
                </a:solidFill>
              </a:defRPr>
            </a:lvl6pPr>
            <a:lvl7pPr marL="2739390" indent="0">
              <a:buNone/>
              <a:defRPr sz="1400">
                <a:solidFill>
                  <a:schemeClr val="tx1">
                    <a:tint val="75000"/>
                  </a:schemeClr>
                </a:solidFill>
              </a:defRPr>
            </a:lvl7pPr>
            <a:lvl8pPr marL="3195955" indent="0">
              <a:buNone/>
              <a:defRPr sz="1400">
                <a:solidFill>
                  <a:schemeClr val="tx1">
                    <a:tint val="75000"/>
                  </a:schemeClr>
                </a:solidFill>
              </a:defRPr>
            </a:lvl8pPr>
            <a:lvl9pPr marL="36525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19/3/2025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265" indent="-342265"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80" indent="-285115"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95" indent="-227965"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66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22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slide" Target="slide5.xml"/><Relationship Id="rId10" Type="http://schemas.openxmlformats.org/officeDocument/2006/relationships/slide" Target="slide2.xml"/><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41C6-A3EC-65D5-89FA-448B35474571}"/>
              </a:ext>
            </a:extLst>
          </p:cNvPr>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5" name="Picture 4" descr="Summer meadow with daisies">
            <a:extLst>
              <a:ext uri="{FF2B5EF4-FFF2-40B4-BE49-F238E27FC236}">
                <a16:creationId xmlns:a16="http://schemas.microsoft.com/office/drawing/2014/main" id="{21D10D05-579A-B089-3925-78A32685C129}"/>
              </a:ext>
            </a:extLst>
          </p:cNvPr>
          <p:cNvPicPr>
            <a:picLocks noChangeAspect="1"/>
          </p:cNvPicPr>
          <p:nvPr/>
        </p:nvPicPr>
        <p:blipFill>
          <a:blip r:embed="rId4"/>
          <a:stretch>
            <a:fillRect/>
          </a:stretch>
        </p:blipFill>
        <p:spPr>
          <a:xfrm>
            <a:off x="1" y="0"/>
            <a:ext cx="9143999" cy="5143500"/>
          </a:xfrm>
          <a:prstGeom prst="rect">
            <a:avLst/>
          </a:prstGeom>
        </p:spPr>
      </p:pic>
      <p:sp>
        <p:nvSpPr>
          <p:cNvPr id="6" name="WordArt 6">
            <a:extLst>
              <a:ext uri="{FF2B5EF4-FFF2-40B4-BE49-F238E27FC236}">
                <a16:creationId xmlns:a16="http://schemas.microsoft.com/office/drawing/2014/main" id="{3E75CD2B-6CE7-A564-4887-47CAB37DA4C2}"/>
              </a:ext>
            </a:extLst>
          </p:cNvPr>
          <p:cNvSpPr>
            <a:spLocks noTextEdit="1"/>
          </p:cNvSpPr>
          <p:nvPr/>
        </p:nvSpPr>
        <p:spPr>
          <a:xfrm>
            <a:off x="1062991" y="1140233"/>
            <a:ext cx="7586870" cy="3331042"/>
          </a:xfrm>
          <a:prstGeom prst="rect">
            <a:avLst/>
          </a:prstGeom>
        </p:spPr>
        <p:txBody>
          <a:bodyPr wrap="none" fromWordArt="1">
            <a:prstTxWarp prst="textArchUp">
              <a:avLst>
                <a:gd name="adj" fmla="val 10641254"/>
              </a:avLst>
            </a:prstTxWarp>
            <a:normAutofit/>
          </a:bodyPr>
          <a:lstStyle/>
          <a:p>
            <a:pPr algn="ctr" defTabSz="685783">
              <a:defRPr/>
            </a:pP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Nhiệt</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liệt</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chào</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mừng</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quý</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thầy</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r>
              <a:rPr lang="en-US" sz="3600" dirty="0" err="1">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cô</a:t>
            </a:r>
            <a:r>
              <a:rPr lang="en-US" sz="3600" dirty="0">
                <a:ln w="9525" cap="flat" cmpd="sng">
                  <a:solidFill>
                    <a:srgbClr val="CC00FF"/>
                  </a:solidFill>
                  <a:prstDash val="solid"/>
                  <a:headEnd type="none" w="med" len="med"/>
                  <a:tailEnd type="none" w="med" len="med"/>
                </a:ln>
                <a:solidFill>
                  <a:srgbClr val="0000FF"/>
                </a:solidFill>
                <a:latin typeface="Times New Roman" pitchFamily="18" charset="0"/>
                <a:ea typeface="Times New Roman" pitchFamily="18" charset="0"/>
                <a:cs typeface="Times New Roman" pitchFamily="18" charset="0"/>
                <a:sym typeface="Arial"/>
              </a:rPr>
              <a:t> </a:t>
            </a:r>
          </a:p>
        </p:txBody>
      </p:sp>
      <p:sp>
        <p:nvSpPr>
          <p:cNvPr id="7" name="WordArt 5">
            <a:extLst>
              <a:ext uri="{FF2B5EF4-FFF2-40B4-BE49-F238E27FC236}">
                <a16:creationId xmlns:a16="http://schemas.microsoft.com/office/drawing/2014/main" id="{70C65C30-9EEF-33E3-2115-058239C982D2}"/>
              </a:ext>
            </a:extLst>
          </p:cNvPr>
          <p:cNvSpPr>
            <a:spLocks noTextEdit="1"/>
          </p:cNvSpPr>
          <p:nvPr/>
        </p:nvSpPr>
        <p:spPr>
          <a:xfrm>
            <a:off x="2400301" y="2103121"/>
            <a:ext cx="4486275" cy="500063"/>
          </a:xfrm>
          <a:prstGeom prst="rect">
            <a:avLst/>
          </a:prstGeom>
        </p:spPr>
        <p:txBody>
          <a:bodyPr wrap="none" fromWordArt="1">
            <a:prstTxWarp prst="textPlain">
              <a:avLst>
                <a:gd name="adj" fmla="val 50000"/>
              </a:avLst>
            </a:prstTxWarp>
            <a:normAutofit lnSpcReduction="10000"/>
          </a:bodyPr>
          <a:lstStyle/>
          <a:p>
            <a:pPr algn="ctr" defTabSz="685783">
              <a:defRPr/>
            </a:pPr>
            <a:r>
              <a:rPr lang="en-US" sz="2700" b="1" dirty="0">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MÔN: </a:t>
            </a:r>
            <a:r>
              <a:rPr lang="en-US" sz="2700" b="1" dirty="0" err="1" smtClean="0">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Tiếng</a:t>
            </a:r>
            <a:r>
              <a:rPr lang="en-US" sz="2700" b="1" dirty="0" smtClean="0">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 </a:t>
            </a:r>
            <a:r>
              <a:rPr lang="en-US" sz="2700" b="1" dirty="0" err="1" smtClean="0">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Việt</a:t>
            </a:r>
            <a:r>
              <a:rPr lang="en-US" sz="2700" b="1" dirty="0" smtClean="0">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 </a:t>
            </a:r>
            <a:r>
              <a:rPr lang="en-US" sz="2700" b="1" dirty="0" err="1">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Lớp</a:t>
            </a:r>
            <a:r>
              <a:rPr lang="en-US" sz="2700" b="1" dirty="0">
                <a:ln w="12700" cap="flat" cmpd="sng">
                  <a:solidFill>
                    <a:srgbClr val="0080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itchFamily="18" charset="0"/>
                <a:ea typeface="Times New Roman" pitchFamily="18" charset="0"/>
                <a:cs typeface="Times New Roman" pitchFamily="18" charset="0"/>
                <a:sym typeface="Arial"/>
              </a:rPr>
              <a:t> 1</a:t>
            </a:r>
          </a:p>
        </p:txBody>
      </p:sp>
      <p:sp>
        <p:nvSpPr>
          <p:cNvPr id="8" name="TextBox 5">
            <a:extLst>
              <a:ext uri="{FF2B5EF4-FFF2-40B4-BE49-F238E27FC236}">
                <a16:creationId xmlns:a16="http://schemas.microsoft.com/office/drawing/2014/main" id="{C53DC3B7-6F01-3FAA-5EC8-51F9E534E3A3}"/>
              </a:ext>
            </a:extLst>
          </p:cNvPr>
          <p:cNvSpPr txBox="1"/>
          <p:nvPr/>
        </p:nvSpPr>
        <p:spPr>
          <a:xfrm>
            <a:off x="1703070" y="0"/>
            <a:ext cx="6195706" cy="3231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defTabSz="685783" eaLnBrk="1" hangingPunct="1">
              <a:spcBef>
                <a:spcPct val="0"/>
              </a:spcBef>
              <a:buNone/>
              <a:defRPr/>
            </a:pPr>
            <a:r>
              <a:rPr lang="en-US" altLang="vi-VN" sz="1500" b="1" dirty="0">
                <a:solidFill>
                  <a:prstClr val="black"/>
                </a:solidFill>
                <a:latin typeface="Times New Roman" pitchFamily="18" charset="0"/>
                <a:cs typeface="Times New Roman" panose="02020603050405020304" pitchFamily="18" charset="0"/>
                <a:sym typeface="Arial"/>
              </a:rPr>
              <a:t>PHÒNG GIÁO DỤC HUYỆN TIÊN LÃNG</a:t>
            </a:r>
            <a:endParaRPr lang="en-US" altLang="vi-VN" sz="1500" b="1" dirty="0">
              <a:solidFill>
                <a:prstClr val="black"/>
              </a:solidFill>
              <a:latin typeface="Times New Roman" panose="02020603050405020304" pitchFamily="18" charset="0"/>
              <a:ea typeface="Times New Roman" panose="02020603050405020304" pitchFamily="18" charset="0"/>
              <a:cs typeface="Times New Roman" pitchFamily="18" charset="0"/>
              <a:sym typeface="Arial"/>
            </a:endParaRPr>
          </a:p>
        </p:txBody>
      </p:sp>
      <p:sp>
        <p:nvSpPr>
          <p:cNvPr id="9" name="TextBox 6">
            <a:extLst>
              <a:ext uri="{FF2B5EF4-FFF2-40B4-BE49-F238E27FC236}">
                <a16:creationId xmlns:a16="http://schemas.microsoft.com/office/drawing/2014/main" id="{1454B3A7-EBBD-3F87-E396-5993681A56F3}"/>
              </a:ext>
            </a:extLst>
          </p:cNvPr>
          <p:cNvSpPr txBox="1"/>
          <p:nvPr/>
        </p:nvSpPr>
        <p:spPr>
          <a:xfrm>
            <a:off x="2314898" y="289930"/>
            <a:ext cx="4972050" cy="30008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defTabSz="685783" eaLnBrk="1" hangingPunct="1">
              <a:spcBef>
                <a:spcPct val="0"/>
              </a:spcBef>
              <a:buNone/>
              <a:defRPr/>
            </a:pPr>
            <a:r>
              <a:rPr lang="vi-VN" altLang="vi-VN" sz="1350" b="1" dirty="0">
                <a:solidFill>
                  <a:prstClr val="black"/>
                </a:solidFill>
                <a:latin typeface="Times New Roman" panose="02020603050405020304" pitchFamily="18" charset="0"/>
                <a:cs typeface="Times New Roman" panose="02020603050405020304" pitchFamily="18" charset="0"/>
                <a:sym typeface="Arial"/>
              </a:rPr>
              <a:t>TRƯỜNG TIỂU </a:t>
            </a:r>
            <a:r>
              <a:rPr lang="en-US" altLang="vi-VN" sz="1350" b="1" dirty="0">
                <a:solidFill>
                  <a:prstClr val="black"/>
                </a:solidFill>
                <a:latin typeface="Times New Roman" panose="02020603050405020304" pitchFamily="18" charset="0"/>
                <a:cs typeface="Times New Roman" panose="02020603050405020304" pitchFamily="18" charset="0"/>
                <a:sym typeface="Arial"/>
              </a:rPr>
              <a:t>HỌC </a:t>
            </a:r>
            <a:r>
              <a:rPr lang="en-US" altLang="vi-VN" sz="1350" b="1" dirty="0" smtClean="0">
                <a:solidFill>
                  <a:prstClr val="black"/>
                </a:solidFill>
                <a:latin typeface="Times New Roman" panose="02020603050405020304" pitchFamily="18" charset="0"/>
                <a:cs typeface="Times New Roman" panose="02020603050405020304" pitchFamily="18" charset="0"/>
                <a:sym typeface="Arial"/>
              </a:rPr>
              <a:t>BẮC HƯNG</a:t>
            </a:r>
            <a:endParaRPr lang="en-US" altLang="vi-VN" sz="1350" b="1" dirty="0">
              <a:solidFill>
                <a:prstClr val="black"/>
              </a:solidFill>
              <a:latin typeface="Times New Roman" panose="02020603050405020304" pitchFamily="18" charset="0"/>
              <a:ea typeface="Times New Roman" panose="02020603050405020304" pitchFamily="18" charset="0"/>
              <a:cs typeface="Times New Roman" pitchFamily="18" charset="0"/>
              <a:sym typeface="Arial"/>
            </a:endParaRPr>
          </a:p>
        </p:txBody>
      </p:sp>
      <p:sp>
        <p:nvSpPr>
          <p:cNvPr id="10" name="Text Box 6">
            <a:extLst>
              <a:ext uri="{FF2B5EF4-FFF2-40B4-BE49-F238E27FC236}">
                <a16:creationId xmlns:a16="http://schemas.microsoft.com/office/drawing/2014/main" id="{16F136A5-DDA9-B5B2-EB03-E6CC85EEC915}"/>
              </a:ext>
            </a:extLst>
          </p:cNvPr>
          <p:cNvSpPr txBox="1">
            <a:spLocks noChangeArrowheads="1"/>
          </p:cNvSpPr>
          <p:nvPr/>
        </p:nvSpPr>
        <p:spPr bwMode="auto">
          <a:xfrm>
            <a:off x="1519312" y="3599022"/>
            <a:ext cx="6064921" cy="461665"/>
          </a:xfrm>
          <a:prstGeom prst="rect">
            <a:avLst/>
          </a:prstGeom>
          <a:noFill/>
          <a:ln w="9525">
            <a:noFill/>
            <a:miter lim="800000"/>
          </a:ln>
          <a:effec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defTabSz="685783" eaLnBrk="1" hangingPunct="1">
              <a:spcBef>
                <a:spcPct val="50000"/>
              </a:spcBef>
              <a:buNone/>
              <a:defRPr/>
            </a:pPr>
            <a:r>
              <a:rPr sz="2400" b="1" dirty="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vi-VN" altLang="x-none" sz="2400" b="1" dirty="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Giáo</a:t>
            </a:r>
            <a:r>
              <a:rPr lang="en-US" altLang="vi-VN" sz="2400" b="1" dirty="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viên</a:t>
            </a:r>
            <a:r>
              <a:rPr lang="en-US" altLang="vi-VN" sz="2400" b="1" dirty="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giảng</a:t>
            </a:r>
            <a:r>
              <a:rPr lang="en-US" altLang="vi-VN" sz="2400" b="1" dirty="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dạy</a:t>
            </a:r>
            <a:r>
              <a:rPr lang="en-US" altLang="vi-VN" sz="2400" b="1" dirty="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smtClean="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Đỗ</a:t>
            </a:r>
            <a:r>
              <a:rPr lang="en-US" altLang="vi-VN" sz="2400" b="1" dirty="0" smtClean="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smtClean="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Thị</a:t>
            </a:r>
            <a:r>
              <a:rPr lang="en-US" altLang="vi-VN" sz="2400" b="1" dirty="0" smtClean="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 </a:t>
            </a:r>
            <a:r>
              <a:rPr lang="en-US" altLang="vi-VN" sz="2400" b="1" dirty="0" err="1" smtClean="0">
                <a:solidFill>
                  <a:srgbClr val="0000FF"/>
                </a:solidFill>
                <a:effectLst>
                  <a:outerShdw blurRad="38100" dist="38100" dir="2700000">
                    <a:srgbClr val="C0C0C0"/>
                  </a:outerShdw>
                </a:effectLst>
                <a:latin typeface="Times New Roman" panose="02020603050405020304" pitchFamily="18" charset="0"/>
                <a:cs typeface="Times New Roman" pitchFamily="18" charset="0"/>
                <a:sym typeface="Arial"/>
              </a:rPr>
              <a:t>Hường</a:t>
            </a:r>
            <a:endParaRPr lang="en-US" altLang="vi-VN" sz="2400" b="1" dirty="0">
              <a:solidFill>
                <a:srgbClr val="0000FF"/>
              </a:solidFill>
              <a:effectLst>
                <a:outerShdw blurRad="38100" dist="38100" dir="2700000">
                  <a:srgbClr val="C0C0C0"/>
                </a:outerShdw>
              </a:effectLst>
              <a:latin typeface="Times New Roman" panose="02020603050405020304" pitchFamily="18" charset="0"/>
              <a:ea typeface="Arial" panose="020B0604020202020204" pitchFamily="34" charset="0"/>
              <a:cs typeface="Times New Roman" pitchFamily="18" charset="0"/>
              <a:sym typeface="Arial"/>
            </a:endParaRPr>
          </a:p>
        </p:txBody>
      </p:sp>
      <p:sp>
        <p:nvSpPr>
          <p:cNvPr id="11" name="TextBox 10">
            <a:extLst>
              <a:ext uri="{FF2B5EF4-FFF2-40B4-BE49-F238E27FC236}">
                <a16:creationId xmlns:a16="http://schemas.microsoft.com/office/drawing/2014/main" id="{536CEC0F-693D-39B9-1EC2-492A4AA0915E}"/>
              </a:ext>
            </a:extLst>
          </p:cNvPr>
          <p:cNvSpPr txBox="1"/>
          <p:nvPr/>
        </p:nvSpPr>
        <p:spPr>
          <a:xfrm>
            <a:off x="817680" y="2992740"/>
            <a:ext cx="7691529"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defTabSz="685783" eaLnBrk="1" hangingPunct="1">
              <a:spcBef>
                <a:spcPct val="0"/>
              </a:spcBef>
              <a:buNone/>
              <a:defRPr/>
            </a:pPr>
            <a:r>
              <a:rPr lang="en-US" altLang="vi-VN" sz="24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                       </a:t>
            </a:r>
            <a:r>
              <a:rPr lang="vi-VN"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B</a:t>
            </a:r>
            <a:r>
              <a:rPr lang="vi-VN"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itchFamily="18" charset="0"/>
                <a:sym typeface="Arial"/>
              </a:rPr>
              <a:t>à</a:t>
            </a:r>
            <a:r>
              <a:rPr lang="vi-VN"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i </a:t>
            </a:r>
            <a:r>
              <a:rPr lang="en-US"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3: </a:t>
            </a:r>
            <a:r>
              <a:rPr lang="en-US" altLang="vi-VN" sz="2800" b="1" dirty="0" err="1"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Câu</a:t>
            </a:r>
            <a:r>
              <a:rPr lang="en-US"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 </a:t>
            </a:r>
            <a:r>
              <a:rPr lang="en-US" altLang="vi-VN" sz="2800" b="1" dirty="0" err="1"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hỏi</a:t>
            </a:r>
            <a:r>
              <a:rPr lang="en-US"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 </a:t>
            </a:r>
            <a:r>
              <a:rPr lang="en-US" altLang="vi-VN" sz="2800" b="1" dirty="0" err="1"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của</a:t>
            </a:r>
            <a:r>
              <a:rPr lang="en-US" altLang="vi-VN" sz="2800" b="1" dirty="0"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 </a:t>
            </a:r>
            <a:r>
              <a:rPr lang="en-US" altLang="vi-VN" sz="2800" b="1" dirty="0" err="1" smtClean="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sói</a:t>
            </a:r>
            <a:endParaRPr lang="en-US" altLang="vi-VN"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pic>
        <p:nvPicPr>
          <p:cNvPr id="3" name="图片 4">
            <a:extLst>
              <a:ext uri="{FF2B5EF4-FFF2-40B4-BE49-F238E27FC236}">
                <a16:creationId xmlns:a16="http://schemas.microsoft.com/office/drawing/2014/main" id="{D950540E-C71B-2F4E-A2E6-50B883104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828" y="4395308"/>
            <a:ext cx="9144000" cy="2571750"/>
          </a:xfrm>
          <a:prstGeom prst="rect">
            <a:avLst/>
          </a:prstGeom>
        </p:spPr>
      </p:pic>
    </p:spTree>
    <p:custDataLst>
      <p:tags r:id="rId1"/>
    </p:custDataLst>
    <p:extLst>
      <p:ext uri="{BB962C8B-B14F-4D97-AF65-F5344CB8AC3E}">
        <p14:creationId xmlns:p14="http://schemas.microsoft.com/office/powerpoint/2010/main" val="41157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8" name="Cloud 7"/>
          <p:cNvSpPr/>
          <p:nvPr/>
        </p:nvSpPr>
        <p:spPr>
          <a:xfrm>
            <a:off x="7581900" y="65829"/>
            <a:ext cx="15240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5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anose="020B0604020202020204" pitchFamily="34" charset="0"/>
                <a:ea typeface="Arial-Rounded" panose="020B0500000000000000" pitchFamily="34" charset="0"/>
                <a:cs typeface="Arial" panose="020B0604020202020204"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Một chú sóc đang chuyền trên cành cây bỗng trượt chân, rơi trúng đầu lão sói đang ngái ngủ.</a:t>
            </a:r>
          </a:p>
        </p:txBody>
      </p:sp>
      <p:cxnSp>
        <p:nvCxnSpPr>
          <p:cNvPr id="5" name="Straight Connector 4"/>
          <p:cNvCxnSpPr/>
          <p:nvPr/>
        </p:nvCxnSpPr>
        <p:spPr>
          <a:xfrm flipH="1">
            <a:off x="27686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Còn chúng tôi lúc nào cũng vui </a:t>
            </a:r>
            <a:r>
              <a:rPr lang="en-US" sz="3200" smtClean="0">
                <a:latin typeface="Arial" panose="020B0604020202020204" pitchFamily="34" charset="0"/>
                <a:ea typeface="Arial-Rounded" panose="020B0500000000000000" pitchFamily="34" charset="0"/>
                <a:cs typeface="Arial" panose="020B0604020202020204" pitchFamily="34" charset="0"/>
              </a:rPr>
              <a:t>vì </a:t>
            </a:r>
            <a:r>
              <a:rPr lang="en-US" sz="3200">
                <a:latin typeface="Arial" panose="020B0604020202020204" pitchFamily="34" charset="0"/>
                <a:ea typeface="Arial-Rounded" panose="020B0500000000000000" pitchFamily="34" charset="0"/>
                <a:cs typeface="Arial" panose="020B0604020202020204" pitchFamily="34" charset="0"/>
              </a:rPr>
              <a:t>chúng tôi có nhiều bạn tốt.</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flipH="1">
            <a:off x="3200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89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57600" y="40287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71600" y="276672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7000" y="23415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9" name="TextBox 18"/>
          <p:cNvSpPr txBox="1"/>
          <p:nvPr/>
        </p:nvSpPr>
        <p:spPr>
          <a:xfrm>
            <a:off x="304800" y="392891"/>
            <a:ext cx="8813799" cy="4770403"/>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p>
          <a:p>
            <a:pPr algn="just">
              <a:spcAft>
                <a:spcPts val="1200"/>
              </a:spcAft>
            </a:pPr>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433752"/>
            <a:ext cx="527050" cy="37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232151"/>
            <a:ext cx="527050" cy="15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1</a:t>
            </a:r>
            <a:endParaRPr lang="en-US" sz="2000" b="1">
              <a:latin typeface="Arial" panose="020B0604020202020204" pitchFamily="34" charset="0"/>
              <a:cs typeface="Arial" panose="020B0604020202020204" pitchFamily="34" charset="0"/>
            </a:endParaRPr>
          </a:p>
        </p:txBody>
      </p:sp>
      <p:sp>
        <p:nvSpPr>
          <p:cNvPr id="14" name="TextBox 13"/>
          <p:cNvSpPr txBox="1"/>
          <p:nvPr/>
        </p:nvSpPr>
        <p:spPr>
          <a:xfrm>
            <a:off x="-66675" y="4029229"/>
            <a:ext cx="381000"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2</a:t>
            </a:r>
            <a:endParaRPr lang="en-US" sz="2000" b="1">
              <a:latin typeface="Arial" panose="020B0604020202020204" pitchFamily="34" charset="0"/>
              <a:cs typeface="Arial" panose="020B0604020202020204" pitchFamily="34" charset="0"/>
            </a:endParaRPr>
          </a:p>
        </p:txBody>
      </p:sp>
      <p:sp>
        <p:nvSpPr>
          <p:cNvPr id="16" name="TextBox 15"/>
          <p:cNvSpPr txBox="1"/>
          <p:nvPr/>
        </p:nvSpPr>
        <p:spPr>
          <a:xfrm>
            <a:off x="1598468" y="4625"/>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00" y="20320"/>
            <a:ext cx="90360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9703" y="3628578"/>
            <a:ext cx="4061637" cy="706755"/>
          </a:xfrm>
          <a:prstGeom prst="rect">
            <a:avLst/>
          </a:prstGeom>
          <a:solidFill>
            <a:schemeClr val="bg1"/>
          </a:solidFill>
        </p:spPr>
        <p:txBody>
          <a:bodyPr wrap="square">
            <a:spAutoFit/>
          </a:bodyPr>
          <a:lstStyle/>
          <a:p>
            <a:r>
              <a:rPr lang="vi-VN" sz="2000" b="1">
                <a:solidFill>
                  <a:srgbClr val="002060"/>
                </a:solidFill>
              </a:rPr>
              <a:t>chưa hết buồn ngủ hoặc chưa tỉnh táo  sau khi vừa ngủ dậy </a:t>
            </a:r>
            <a:endParaRPr lang="en-US" sz="2000" b="1">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2607" y="460302"/>
            <a:ext cx="644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2229" y="3364160"/>
            <a:ext cx="3416097" cy="829945"/>
          </a:xfrm>
          <a:prstGeom prst="rect">
            <a:avLst/>
          </a:prstGeom>
          <a:solidFill>
            <a:schemeClr val="bg1"/>
          </a:solidFill>
        </p:spPr>
        <p:txBody>
          <a:bodyPr wrap="square">
            <a:spAutoFit/>
          </a:bodyPr>
          <a:lstStyle/>
          <a:p>
            <a:r>
              <a:rPr lang="vi-VN" sz="2400" dirty="0" smtClean="0"/>
              <a:t> </a:t>
            </a:r>
            <a:r>
              <a:rPr lang="en-US" altLang="vi-VN" sz="2400" dirty="0" smtClean="0"/>
              <a:t>C</a:t>
            </a:r>
            <a:r>
              <a:rPr lang="vi-VN" sz="2400" dirty="0"/>
              <a:t>ầu xin </a:t>
            </a:r>
            <a:r>
              <a:rPr lang="en-US" altLang="vi-VN" sz="2400" dirty="0"/>
              <a:t>một cách tha thiết, dai dẳng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3450" y="704850"/>
            <a:ext cx="727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3450" y="4438650"/>
            <a:ext cx="7249100" cy="461665"/>
          </a:xfrm>
          <a:prstGeom prst="rect">
            <a:avLst/>
          </a:prstGeom>
        </p:spPr>
        <p:txBody>
          <a:bodyPr wrap="none">
            <a:spAutoFit/>
          </a:bodyPr>
          <a:lstStyle/>
          <a:p>
            <a:r>
              <a:rPr lang="vi-VN" sz="2400"/>
              <a:t>nhảy bằng động tác rất nhanh lên một vị trí cao hơn</a:t>
            </a: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750" y="171450"/>
            <a:ext cx="8831580" cy="47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365" y="3586480"/>
            <a:ext cx="3810000" cy="1000125"/>
          </a:xfrm>
          <a:prstGeom prst="rect">
            <a:avLst/>
          </a:prstGeom>
          <a:solidFill>
            <a:schemeClr val="bg1"/>
          </a:solidFill>
        </p:spPr>
        <p:txBody>
          <a:bodyPr wrap="square">
            <a:noAutofit/>
          </a:bodyPr>
          <a:lstStyle/>
          <a:p>
            <a:r>
              <a:rPr lang="vi-VN" sz="2400" dirty="0"/>
              <a:t>gây chuyện c</a:t>
            </a:r>
            <a:r>
              <a:rPr lang="en-US" sz="2400" dirty="0"/>
              <a:t>ã</a:t>
            </a:r>
            <a:r>
              <a:rPr lang="vi-VN" sz="2400" dirty="0"/>
              <a:t>i </a:t>
            </a:r>
            <a:r>
              <a:rPr lang="vi-VN" sz="2400" dirty="0" smtClean="0"/>
              <a:t>cọ, </a:t>
            </a:r>
            <a:r>
              <a:rPr lang="vi-VN" sz="2400" dirty="0"/>
              <a:t>xô xát </a:t>
            </a:r>
            <a:r>
              <a:rPr lang="en-US" altLang="vi-VN" sz="2400" dirty="0"/>
              <a:t>nhau </a:t>
            </a:r>
            <a:r>
              <a:rPr lang="vi-VN" sz="2400" dirty="0"/>
              <a:t>với thái độ hung hãn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Một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đang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chuyền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trên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cành</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cây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bỗng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trượt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chân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trúng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đầu</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lão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đang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ngủ</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chồm</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dậy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túm</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lấy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van </a:t>
            </a:r>
            <a:r>
              <a:rPr lang="en-US" sz="2100" dirty="0" err="1" smtClean="0">
                <a:latin typeface="Arial" pitchFamily="34" charset="0"/>
                <a:ea typeface="Arial-Rounded" pitchFamily="34" charset="0"/>
                <a:cs typeface="Arial" pitchFamily="34" charset="0"/>
              </a:rPr>
              <a:t>nài</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Xin </a:t>
            </a:r>
            <a:r>
              <a:rPr lang="en-US" sz="2100" dirty="0" err="1" smtClean="0">
                <a:latin typeface="Arial" pitchFamily="34" charset="0"/>
                <a:ea typeface="Arial-Rounded" pitchFamily="34" charset="0"/>
                <a:cs typeface="Arial" pitchFamily="34" charset="0"/>
              </a:rPr>
              <a:t>hãy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ra</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nói</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Được</a:t>
            </a:r>
            <a:r>
              <a:rPr lang="en-US" sz="2100" dirty="0" smtClean="0">
                <a:latin typeface="Arial" pitchFamily="34" charset="0"/>
                <a:ea typeface="Arial-Rounded" pitchFamily="34" charset="0"/>
                <a:cs typeface="Arial" pitchFamily="34" charset="0"/>
              </a:rPr>
              <a:t>, ta </a:t>
            </a:r>
            <a:r>
              <a:rPr lang="en-US" sz="2100" dirty="0" err="1" smtClean="0">
                <a:latin typeface="Arial" pitchFamily="34" charset="0"/>
                <a:ea typeface="Arial-Rounded" pitchFamily="34" charset="0"/>
                <a:cs typeface="Arial" pitchFamily="34" charset="0"/>
              </a:rPr>
              <a:t>sẽ</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nhưng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ngươi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hãy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cho</a:t>
            </a:r>
            <a:r>
              <a:rPr lang="en-US" sz="2100" dirty="0" smtClean="0">
                <a:latin typeface="Arial" pitchFamily="34" charset="0"/>
                <a:ea typeface="Arial-Rounded" pitchFamily="34" charset="0"/>
                <a:cs typeface="Arial" pitchFamily="34" charset="0"/>
              </a:rPr>
              <a:t> ta </a:t>
            </a:r>
            <a:r>
              <a:rPr lang="en-US" sz="2100" dirty="0" err="1" smtClean="0">
                <a:latin typeface="Arial" pitchFamily="34" charset="0"/>
                <a:ea typeface="Arial-Rounded" pitchFamily="34" charset="0"/>
                <a:cs typeface="Arial" pitchFamily="34" charset="0"/>
              </a:rPr>
              <a:t>biết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sao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bọn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các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ngươi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cứ</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nhót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vui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đùa</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suốt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ngày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còn</a:t>
            </a:r>
            <a:r>
              <a:rPr lang="en-US" sz="2100" dirty="0" smtClean="0">
                <a:latin typeface="Arial" pitchFamily="34" charset="0"/>
                <a:ea typeface="Arial-Rounded" pitchFamily="34" charset="0"/>
                <a:cs typeface="Arial" pitchFamily="34" charset="0"/>
              </a:rPr>
              <a:t> ta </a:t>
            </a:r>
            <a:r>
              <a:rPr lang="en-US" sz="2100" dirty="0" err="1" smtClean="0">
                <a:latin typeface="Arial" pitchFamily="34" charset="0"/>
                <a:ea typeface="Arial-Rounded" pitchFamily="34" charset="0"/>
                <a:cs typeface="Arial" pitchFamily="34" charset="0"/>
              </a:rPr>
              <a:t>lúc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nào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cũng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thấy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buồn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bực</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bảo</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ra</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rồi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sẽ</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nói</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ra.</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tót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lên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cây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cao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rồi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đáp</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vọng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xuống</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Mỗi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khi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nhìn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thấy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đều</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bỏ</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chạy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hay </a:t>
            </a:r>
            <a:r>
              <a:rPr lang="en-US" sz="2100" dirty="0" err="1" smtClean="0">
                <a:latin typeface="Arial" pitchFamily="34" charset="0"/>
                <a:ea typeface="Arial-Rounded" pitchFamily="34" charset="0"/>
                <a:cs typeface="Arial" pitchFamily="34" charset="0"/>
              </a:rPr>
              <a:t>gây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gổ</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hay </a:t>
            </a:r>
            <a:r>
              <a:rPr lang="en-US" sz="2100" dirty="0" err="1" smtClean="0">
                <a:latin typeface="Arial" pitchFamily="34" charset="0"/>
                <a:ea typeface="Arial-Rounded" pitchFamily="34" charset="0"/>
                <a:cs typeface="Arial" pitchFamily="34" charset="0"/>
              </a:rPr>
              <a:t>buồn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bực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không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có</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bạn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bè</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Còn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lúc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nào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cũng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vui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có</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nhiều</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bạn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tốt</a:t>
            </a:r>
            <a:r>
              <a:rPr lang="en-US" sz="2100" dirty="0" smtClean="0">
                <a:latin typeface="Arial" pitchFamily="34" charset="0"/>
                <a:ea typeface="Arial-Rounded" pitchFamily="34" charset="0"/>
                <a:cs typeface="Arial" pitchFamily="34" charset="0"/>
              </a:rPr>
              <a:t>.</a:t>
            </a:r>
          </a:p>
          <a:p>
            <a:pPr algn="r"/>
            <a:r>
              <a:rPr lang="en-US" sz="2100" dirty="0" smtClean="0">
                <a:latin typeface="Arial" pitchFamily="34" charset="0"/>
                <a:ea typeface="Arial-Rounded" pitchFamily="34" charset="0"/>
                <a:cs typeface="Arial" pitchFamily="34" charset="0"/>
              </a:rPr>
              <a:t>(Theo </a:t>
            </a:r>
            <a:r>
              <a:rPr lang="en-US" sz="2100" i="1" dirty="0" err="1" smtClean="0">
                <a:latin typeface="Arial" pitchFamily="34" charset="0"/>
                <a:ea typeface="Arial-Rounded" pitchFamily="34" charset="0"/>
                <a:cs typeface="Arial" pitchFamily="34" charset="0"/>
              </a:rPr>
              <a:t>Truyện</a:t>
            </a:r>
            <a:r>
              <a:rPr lang="en-US" sz="2100" i="1" dirty="0" smtClean="0">
                <a:latin typeface="Arial" pitchFamily="34" charset="0"/>
                <a:ea typeface="Arial-Rounded" pitchFamily="34" charset="0"/>
                <a:cs typeface="Arial" pitchFamily="34" charset="0"/>
              </a:rPr>
              <a:t> </a:t>
            </a:r>
            <a:r>
              <a:rPr lang="en-US" sz="2100" i="1" dirty="0" err="1" smtClean="0">
                <a:latin typeface="Arial" pitchFamily="34" charset="0"/>
                <a:ea typeface="Arial-Rounded" pitchFamily="34" charset="0"/>
                <a:cs typeface="Arial" pitchFamily="34" charset="0"/>
              </a:rPr>
              <a:t>cổ</a:t>
            </a:r>
            <a:r>
              <a:rPr lang="en-US" sz="2100" i="1" dirty="0" smtClean="0">
                <a:latin typeface="Arial" pitchFamily="34" charset="0"/>
                <a:ea typeface="Arial-Rounded" pitchFamily="34" charset="0"/>
                <a:cs typeface="Arial" pitchFamily="34" charset="0"/>
              </a:rPr>
              <a:t> Grim</a:t>
            </a:r>
            <a:r>
              <a:rPr lang="en-US" sz="2100" dirty="0" smtClean="0">
                <a:latin typeface="Arial" pitchFamily="34" charset="0"/>
                <a:ea typeface="Arial-Rounded" pitchFamily="34" charset="0"/>
                <a:cs typeface="Arial" pitchFamily="34" charset="0"/>
              </a:rPr>
              <a:t>)</a:t>
            </a:r>
            <a:endParaRPr lang="en-US" sz="21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416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800" b="1">
                <a:solidFill>
                  <a:schemeClr val="tx1"/>
                </a:solidFill>
                <a:latin typeface="Arial" panose="020B0604020202020204" pitchFamily="34" charset="0"/>
                <a:cs typeface="Arial" panose="020B0604020202020204" pitchFamily="34" charset="0"/>
              </a:rPr>
              <a:t>Dặn dò:</a:t>
            </a: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Đọc lại bài: </a:t>
            </a:r>
            <a:r>
              <a:rPr lang="en-US" sz="2800" i="1" smtClean="0">
                <a:solidFill>
                  <a:schemeClr val="tx1"/>
                </a:solidFill>
                <a:latin typeface="Arial" panose="020B0604020202020204" pitchFamily="34" charset="0"/>
                <a:cs typeface="Arial" panose="020B0604020202020204" pitchFamily="34" charset="0"/>
              </a:rPr>
              <a:t>Câu hỏi của sói</a:t>
            </a:r>
            <a:r>
              <a:rPr lang="en-US" sz="2800" smtClean="0">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(trang </a:t>
            </a:r>
            <a:r>
              <a:rPr lang="en-US" sz="2800" smtClean="0">
                <a:solidFill>
                  <a:schemeClr val="tx1"/>
                </a:solidFill>
                <a:latin typeface="Arial" panose="020B0604020202020204" pitchFamily="34" charset="0"/>
                <a:cs typeface="Arial" panose="020B0604020202020204" pitchFamily="34" charset="0"/>
              </a:rPr>
              <a:t>90, 91).</a:t>
            </a:r>
            <a:endParaRPr lang="en-US" sz="2800">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Chuẩn bị bài mới (trang </a:t>
            </a:r>
            <a:r>
              <a:rPr lang="en-US" sz="2800" smtClean="0">
                <a:solidFill>
                  <a:schemeClr val="tx1"/>
                </a:solidFill>
                <a:latin typeface="Arial" panose="020B0604020202020204" pitchFamily="34" charset="0"/>
                <a:cs typeface="Arial" panose="020B0604020202020204" pitchFamily="34" charset="0"/>
              </a:rPr>
              <a:t>92, 93).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8"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0"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2"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4"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5"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en-US" sz="3200" dirty="0" smtClean="0">
                <a:latin typeface="+mn-lt"/>
              </a:rPr>
              <a:t>Chuyền cành mau lẹ</a:t>
            </a:r>
            <a:br>
              <a:rPr lang="en-US" sz="3200" dirty="0" smtClean="0">
                <a:latin typeface="+mn-lt"/>
              </a:rPr>
            </a:br>
            <a:r>
              <a:rPr lang="en-US" sz="3200" dirty="0" smtClean="0">
                <a:latin typeface="+mn-lt"/>
              </a:rPr>
              <a:t>Có cái đuôi bông</a:t>
            </a:r>
            <a:br>
              <a:rPr lang="en-US" sz="3200" dirty="0" smtClean="0">
                <a:latin typeface="+mn-lt"/>
              </a:rPr>
            </a:br>
            <a:r>
              <a:rPr lang="en-US" sz="3200" dirty="0" smtClean="0">
                <a:latin typeface="+mn-lt"/>
              </a:rPr>
              <a:t>Hạt dẻ thích ăn</a:t>
            </a:r>
            <a:br>
              <a:rPr lang="en-US" sz="3200" dirty="0" smtClean="0">
                <a:latin typeface="+mn-lt"/>
              </a:rPr>
            </a:br>
            <a:r>
              <a:rPr lang="en-US" sz="3200" dirty="0" smtClean="0">
                <a:latin typeface="+mn-lt"/>
              </a:rPr>
              <a:t>Con gì thế nhỉ</a:t>
            </a:r>
            <a:r>
              <a:rPr lang="en-US"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sóc</a:t>
            </a:r>
            <a:endParaRPr lang="vi-VN"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219240"/>
            <a:ext cx="1781175" cy="1671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p:nvPr/>
        </p:nvSpPr>
        <p:spPr>
          <a:xfrm>
            <a:off x="1371600" y="1128857"/>
            <a:ext cx="6400800" cy="1964527"/>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sz="3200" dirty="0"/>
              <a:t>Con gì chạy thật là </a:t>
            </a:r>
            <a:r>
              <a:rPr lang="en-US" sz="3200" dirty="0" smtClean="0"/>
              <a:t>nhanh</a:t>
            </a:r>
          </a:p>
          <a:p>
            <a:r>
              <a:rPr lang="en-US" sz="3200" dirty="0" smtClean="0"/>
              <a:t> </a:t>
            </a:r>
            <a:r>
              <a:rPr lang="en-US" sz="3200" dirty="0"/>
              <a:t>Có đôi sừng nhỏ giống cành cây </a:t>
            </a:r>
            <a:r>
              <a:rPr lang="en-US" sz="3200" dirty="0" smtClean="0"/>
              <a:t>khô?</a:t>
            </a:r>
            <a:endParaRPr lang="vi-VN" sz="3200" dirty="0">
              <a:latin typeface="Arial" panose="020B0604020202020204" pitchFamily="34" charset="0"/>
              <a:cs typeface="Arial" panose="020B0604020202020204" pitchFamily="34" charset="0"/>
            </a:endParaRPr>
          </a:p>
        </p:txBody>
      </p:sp>
      <p:sp>
        <p:nvSpPr>
          <p:cNvPr id="8"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hươu</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824439"/>
            <a:ext cx="2794000" cy="1668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42950"/>
            <a:ext cx="8288734" cy="1102519"/>
          </a:xfrm>
        </p:spPr>
        <p:txBody>
          <a:bodyPr>
            <a:noAutofit/>
          </a:bodyPr>
          <a:lstStyle/>
          <a:p>
            <a:r>
              <a:rPr lang="en-US" sz="3200" dirty="0"/>
              <a:t>Cũng gọi là chó. </a:t>
            </a:r>
            <a:r>
              <a:rPr lang="en-US" sz="3200" dirty="0" smtClean="0"/>
              <a:t/>
            </a:r>
            <a:br>
              <a:rPr lang="en-US" sz="3200" dirty="0" smtClean="0"/>
            </a:br>
            <a:r>
              <a:rPr lang="en-US" sz="3200" dirty="0" smtClean="0"/>
              <a:t>Mà </a:t>
            </a:r>
            <a:r>
              <a:rPr lang="en-US" sz="3200" dirty="0"/>
              <a:t>chẳng ở nhà. </a:t>
            </a:r>
            <a:r>
              <a:rPr lang="en-US" sz="3200" dirty="0" smtClean="0"/>
              <a:t/>
            </a:r>
            <a:br>
              <a:rPr lang="en-US" sz="3200" dirty="0" smtClean="0"/>
            </a:br>
            <a:r>
              <a:rPr lang="en-US" sz="3200" dirty="0" smtClean="0"/>
              <a:t>Sống </a:t>
            </a:r>
            <a:r>
              <a:rPr lang="en-US" sz="3200" dirty="0"/>
              <a:t>tận rừng xa. </a:t>
            </a:r>
            <a:r>
              <a:rPr lang="en-US" sz="3200" dirty="0" smtClean="0"/>
              <a:t/>
            </a:r>
            <a:br>
              <a:rPr lang="en-US" sz="3200" dirty="0" smtClean="0"/>
            </a:br>
            <a:r>
              <a:rPr lang="en-US" sz="3200" dirty="0" smtClean="0"/>
              <a:t>Là </a:t>
            </a:r>
            <a:r>
              <a:rPr lang="en-US" sz="3200" dirty="0"/>
              <a:t>loài hung </a:t>
            </a:r>
            <a:r>
              <a:rPr lang="en-US" sz="3200" dirty="0" smtClean="0"/>
              <a:t>dữ?</a:t>
            </a:r>
            <a:endParaRPr lang="en-US" sz="3200" dirty="0">
              <a:latin typeface="Arial" panose="020B0604020202020204" pitchFamily="34" charset="0"/>
              <a:ea typeface="AvantGarde" panose="00000400000000000000" pitchFamily="2" charset="0"/>
              <a:cs typeface="Arial" panose="020B0604020202020204"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838201" y="2814425"/>
            <a:ext cx="41148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chó sói</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2343150"/>
            <a:ext cx="2343150" cy="2584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dirty="0"/>
              <a:t>Con gì mào đỏ</a:t>
            </a:r>
            <a:br>
              <a:rPr lang="vi-VN" dirty="0"/>
            </a:br>
            <a:r>
              <a:rPr lang="vi-VN" dirty="0"/>
              <a:t>Gáy ò ó o…</a:t>
            </a:r>
            <a:br>
              <a:rPr lang="vi-VN" dirty="0"/>
            </a:br>
            <a:r>
              <a:rPr lang="vi-VN" dirty="0"/>
              <a:t>Từ sáng tinh mơ</a:t>
            </a:r>
            <a:br>
              <a:rPr lang="vi-VN" dirty="0"/>
            </a:br>
            <a:r>
              <a:rPr lang="vi-VN" dirty="0"/>
              <a:t>Gọi người thức giấc?</a:t>
            </a: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1066801" y="3348927"/>
            <a:ext cx="38862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gà trống</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028950"/>
            <a:ext cx="2438400" cy="18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anose="020B0604020202020204" pitchFamily="34" charset="0"/>
                <a:ea typeface="Arial-Rounded" panose="020B0500000000000000" pitchFamily="34" charset="0"/>
                <a:cs typeface="Arial" panose="020B0604020202020204" pitchFamily="34" charset="0"/>
              </a:rPr>
              <a:t>Quan sát </a:t>
            </a:r>
            <a:r>
              <a:rPr lang="en-US" sz="3200" b="1" smtClean="0">
                <a:latin typeface="Arial" panose="020B0604020202020204" pitchFamily="34" charset="0"/>
                <a:ea typeface="Arial-Rounded" panose="020B0500000000000000" pitchFamily="34" charset="0"/>
                <a:cs typeface="Arial" panose="020B0604020202020204" pitchFamily="34" charset="0"/>
              </a:rPr>
              <a:t>các con vật trong tranh</a:t>
            </a:r>
            <a:endParaRPr lang="en-US" sz="3200" b="1">
              <a:latin typeface="Arial" panose="020B0604020202020204" pitchFamily="34" charset="0"/>
              <a:ea typeface="Arial-Rounded" panose="020B0500000000000000" pitchFamily="34" charset="0"/>
              <a:cs typeface="Arial" panose="020B0604020202020204"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anose="020F0704030504030204" pitchFamily="34" charset="0"/>
                <a:cs typeface="Times New Roman" panose="02020603050405020304"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63" t="35677" r="33675" b="23438"/>
          <a:stretch>
            <a:fillRect/>
          </a:stretch>
        </p:blipFill>
        <p:spPr bwMode="auto">
          <a:xfrm>
            <a:off x="3200399" y="851297"/>
            <a:ext cx="5856209" cy="40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 y="921147"/>
            <a:ext cx="3009900" cy="1569527"/>
          </a:xfrm>
          <a:prstGeom prst="rect">
            <a:avLst/>
          </a:prstGeom>
          <a:noFill/>
        </p:spPr>
        <p:txBody>
          <a:bodyPr wrap="square" lIns="91305" tIns="45654" rIns="91305" bIns="45654" rtlCol="0">
            <a:spAutoFit/>
          </a:bodyPr>
          <a:lstStyle/>
          <a:p>
            <a:pPr algn="just"/>
            <a:r>
              <a:rPr lang="en-US" sz="3200" smtClean="0">
                <a:latin typeface="Arial" panose="020B0604020202020204" pitchFamily="34" charset="0"/>
                <a:ea typeface="Arial-Rounded" panose="020B0500000000000000" pitchFamily="34" charset="0"/>
                <a:cs typeface="Arial" panose="020B0604020202020204" pitchFamily="34" charset="0"/>
              </a:rPr>
              <a:t>a. Các con vật trong tranh đang làm gì?</a:t>
            </a:r>
            <a:endParaRPr lang="en-US" sz="3200">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38100" y="2571750"/>
            <a:ext cx="3009900" cy="1569527"/>
          </a:xfrm>
          <a:prstGeom prst="rect">
            <a:avLst/>
          </a:prstGeom>
          <a:noFill/>
        </p:spPr>
        <p:txBody>
          <a:bodyPr wrap="square" lIns="91305" tIns="45654" rIns="91305" bIns="45654" rtlCol="0">
            <a:spAutoFit/>
          </a:bodyPr>
          <a:lstStyle/>
          <a:p>
            <a:pPr algn="just"/>
            <a:r>
              <a:rPr lang="en-US" sz="3200" smtClean="0">
                <a:latin typeface="Arial" panose="020B0604020202020204" pitchFamily="34" charset="0"/>
                <a:ea typeface="Arial-Rounded" panose="020B0500000000000000" pitchFamily="34" charset="0"/>
                <a:cs typeface="Arial" panose="020B0604020202020204" pitchFamily="34" charset="0"/>
              </a:rPr>
              <a:t>b. Em thấy các con vật này thế nào?</a:t>
            </a:r>
            <a:endParaRPr lang="en-US" sz="3200">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anose="020F0704030504030204" pitchFamily="34" charset="0"/>
                <a:ea typeface="Arial-Rounded" panose="020B0500000000000000" pitchFamily="34" charset="0"/>
                <a:cs typeface="Times New Roman" panose="02020603050405020304"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rPr>
              <a:t>CÂU HỎI CỦA SÓI</a:t>
            </a:r>
            <a:endParaRPr lang="en-US" sz="3600" b="1">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p>
          <a:p>
            <a:pPr algn="ctr"/>
            <a:r>
              <a:rPr lang="en-US" sz="3200" b="1" smtClean="0">
                <a:solidFill>
                  <a:schemeClr val="bg1"/>
                </a:solidFill>
                <a:latin typeface="Arial Rounded MT Bold" panose="020F0704030504030204" pitchFamily="34" charset="0"/>
                <a:ea typeface="Arial-Rounded" panose="020B0500000000000000" pitchFamily="34" charset="0"/>
                <a:cs typeface="Times New Roman" panose="02020603050405020304" charset="0"/>
              </a:rPr>
              <a:t>3</a:t>
            </a:r>
            <a:endParaRPr lang="en-US" sz="3200" b="1">
              <a:solidFill>
                <a:schemeClr val="bg1"/>
              </a:solidFill>
              <a:latin typeface="Arial Rounded MT Bold" panose="020F0704030504030204" pitchFamily="34" charset="0"/>
              <a:ea typeface="Arial-Rounded" panose="020B0500000000000000" pitchFamily="34" charset="0"/>
              <a:cs typeface="Times New Roman" panose="0202060305040502030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stretch>
            <a:fillRect/>
          </a:stretch>
        </p:blipFill>
        <p:spPr>
          <a:xfrm>
            <a:off x="1219200" y="895350"/>
            <a:ext cx="3499485" cy="3499485"/>
          </a:xfrm>
          <a:prstGeom prst="rect">
            <a:avLst/>
          </a:prstGeom>
        </p:spPr>
      </p:pic>
      <p:sp>
        <p:nvSpPr>
          <p:cNvPr id="6" name="Text Box 5"/>
          <p:cNvSpPr txBox="1"/>
          <p:nvPr/>
        </p:nvSpPr>
        <p:spPr>
          <a:xfrm>
            <a:off x="2133600" y="2266950"/>
            <a:ext cx="895985"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S/90</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HAS_SCREEN_REC"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296</Words>
  <Application>Microsoft Office PowerPoint</Application>
  <PresentationFormat>On-screen Show (16:9)</PresentationFormat>
  <Paragraphs>83</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Arial-Rounded</vt:lpstr>
      <vt:lpstr>AvantGarde</vt:lpstr>
      <vt:lpstr>Calibri</vt:lpstr>
      <vt:lpstr>Times New Roman</vt:lpstr>
      <vt:lpstr>Office Theme</vt:lpstr>
      <vt:lpstr>PowerPoint Presentation</vt:lpstr>
      <vt:lpstr>PowerPoint Presentation</vt:lpstr>
      <vt:lpstr>Chuyền cành mau lẹ Có cái đuôi bông Hạt dẻ thích ăn Con gì thế nhỉ?</vt:lpstr>
      <vt:lpstr>PowerPoint Presentation</vt:lpstr>
      <vt:lpstr>Cũng gọi là chó.  Mà chẳng ở nhà.  Sống tận rừng xa.  Là loài hung dữ?</vt:lpstr>
      <vt:lpstr>Con gì mào đỏ Gáy ò ó o… Từ sáng tinh mơ Gọi người thức giấc?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253</cp:revision>
  <dcterms:created xsi:type="dcterms:W3CDTF">2020-12-08T15:48:00Z</dcterms:created>
  <dcterms:modified xsi:type="dcterms:W3CDTF">2025-03-19T13:30:49Z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742A35D932F64478B80D70E97753FBB7_12</vt:lpwstr>
  </property>
  <property fmtid="{D5CDD505-2E9C-101B-9397-08002B2CF9AE}" pid="3" name="KSOProductBuildVer">
    <vt:lpwstr>1033-12.2.0.18607</vt:lpwstr>
  </property>
</Properties>
</file>