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7" r:id="rId2"/>
    <p:sldId id="286" r:id="rId3"/>
    <p:sldId id="283" r:id="rId4"/>
    <p:sldId id="257" r:id="rId5"/>
    <p:sldId id="258" r:id="rId6"/>
    <p:sldId id="259" r:id="rId7"/>
    <p:sldId id="264" r:id="rId8"/>
    <p:sldId id="280" r:id="rId9"/>
    <p:sldId id="277" r:id="rId10"/>
    <p:sldId id="278" r:id="rId11"/>
    <p:sldId id="271" r:id="rId12"/>
    <p:sldId id="272" r:id="rId1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6800"/>
    <a:srgbClr val="B88800"/>
    <a:srgbClr val="B07500"/>
    <a:srgbClr val="CA4C14"/>
    <a:srgbClr val="CC3300"/>
    <a:srgbClr val="8FCE4A"/>
    <a:srgbClr val="B9EDFF"/>
    <a:srgbClr val="F8E2FA"/>
    <a:srgbClr val="EEB8F2"/>
    <a:srgbClr val="EBA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19/3/2025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D767A55-9376-4404-92A6-A6628DF4FE53}" type="slidenum">
              <a:rPr lang="en-US" altLang="en-US" smtClean="0">
                <a:latin typeface="Times New Roman" panose="02020603050405020304" pitchFamily="18" charset="0"/>
              </a:rPr>
              <a:pPr/>
              <a:t>1</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06808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động</a:t>
            </a:r>
            <a:r>
              <a:rPr lang="en-US" baseline="0" smtClean="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19/3/2025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091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Pictur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71450"/>
            <a:ext cx="97440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FSTV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88" y="0"/>
            <a:ext cx="2014538" cy="135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DAIS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4514850"/>
            <a:ext cx="242292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DAIS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4572000"/>
            <a:ext cx="242292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WordArt 8"/>
          <p:cNvSpPr>
            <a:spLocks noChangeArrowheads="1" noChangeShapeType="1" noTextEdit="1"/>
          </p:cNvSpPr>
          <p:nvPr/>
        </p:nvSpPr>
        <p:spPr bwMode="auto">
          <a:xfrm>
            <a:off x="838200" y="514350"/>
            <a:ext cx="7539038" cy="4400550"/>
          </a:xfrm>
          <a:prstGeom prst="rect">
            <a:avLst/>
          </a:prstGeom>
        </p:spPr>
        <p:txBody>
          <a:bodyPr spcFirstLastPara="1" wrap="none" fromWordArt="1">
            <a:prstTxWarp prst="textArchUp">
              <a:avLst>
                <a:gd name="adj" fmla="val 10800000"/>
              </a:avLst>
            </a:prstTxWarp>
          </a:bodyPr>
          <a:lstStyle/>
          <a:p>
            <a:pPr algn="ctr"/>
            <a:r>
              <a:rPr lang="en-US" sz="2700" b="1" kern="10">
                <a:ln w="9525">
                  <a:solidFill>
                    <a:srgbClr val="00FF00"/>
                  </a:solidFill>
                  <a:round/>
                  <a:headEnd/>
                  <a:tailEnd/>
                </a:ln>
                <a:solidFill>
                  <a:srgbClr val="FF3300"/>
                </a:solidFill>
                <a:latin typeface="Times New Roman" panose="02020603050405020304" pitchFamily="18" charset="0"/>
                <a:cs typeface="Times New Roman" panose="02020603050405020304" pitchFamily="18" charset="0"/>
              </a:rPr>
              <a:t>NHIỆT LIỆT CHÀO MỪNG</a:t>
            </a:r>
          </a:p>
        </p:txBody>
      </p:sp>
      <p:pic>
        <p:nvPicPr>
          <p:cNvPr id="15368" name="Picture 9" descr="XMSTR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61926"/>
            <a:ext cx="327422"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12081" y="-1412081"/>
            <a:ext cx="1571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AIS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4229101"/>
            <a:ext cx="3000375"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2" descr="CHCA20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343400"/>
            <a:ext cx="41338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WordArt 13"/>
          <p:cNvSpPr>
            <a:spLocks noChangeArrowheads="1" noChangeShapeType="1" noTextEdit="1"/>
          </p:cNvSpPr>
          <p:nvPr/>
        </p:nvSpPr>
        <p:spPr bwMode="auto">
          <a:xfrm>
            <a:off x="1490664" y="1943100"/>
            <a:ext cx="6662737" cy="971550"/>
          </a:xfrm>
          <a:prstGeom prst="rect">
            <a:avLst/>
          </a:prstGeom>
        </p:spPr>
        <p:txBody>
          <a:bodyPr wrap="none" fromWordArt="1">
            <a:prstTxWarp prst="textPlain">
              <a:avLst>
                <a:gd name="adj" fmla="val 50000"/>
              </a:avLst>
            </a:prstTxWarp>
          </a:bodyPr>
          <a:lstStyle/>
          <a:p>
            <a:pPr algn="ctr">
              <a:defRPr/>
            </a:pPr>
            <a:r>
              <a:rPr lang="en-US" sz="2400" b="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 CÁC THẦY </a:t>
            </a:r>
            <a:r>
              <a:rPr lang="en-US" sz="2400" b="1" kern="10" dirty="0">
                <a:ln w="12700">
                  <a:solidFill>
                    <a:srgbClr val="FF0000"/>
                  </a:solidFill>
                  <a:round/>
                  <a:headEnd/>
                  <a:tailEnd/>
                </a:ln>
                <a:solidFill>
                  <a:srgbClr val="0000FF"/>
                </a:solidFill>
                <a:latin typeface="Times New Roman"/>
                <a:cs typeface="Times New Roman"/>
              </a:rPr>
              <a:t>CÔ</a:t>
            </a:r>
            <a:r>
              <a:rPr lang="en-US" sz="2400" b="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 GIÁO VỀ DỰ </a:t>
            </a:r>
          </a:p>
          <a:p>
            <a:pPr algn="ctr">
              <a:defRPr/>
            </a:pPr>
            <a:r>
              <a:rPr lang="en-US" sz="2400" b="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MÔN TIẾNG VIỆT </a:t>
            </a:r>
            <a:r>
              <a:rPr lang="en-US" sz="2400" b="1" kern="10" dirty="0" smtClean="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LỚP 1</a:t>
            </a:r>
            <a:endParaRPr lang="en-US" sz="2400" b="1" kern="10" dirty="0">
              <a:ln w="12700">
                <a:solidFill>
                  <a:srgbClr val="FF00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endParaRPr>
          </a:p>
        </p:txBody>
      </p:sp>
      <p:pic>
        <p:nvPicPr>
          <p:cNvPr id="15373" name="Picture 15" descr="XMSTR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603331" y="-1412081"/>
            <a:ext cx="1571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6" descr="XMSTRE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0151" y="285751"/>
            <a:ext cx="327422"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TextBox 1"/>
          <p:cNvSpPr txBox="1">
            <a:spLocks noChangeArrowheads="1"/>
          </p:cNvSpPr>
          <p:nvPr/>
        </p:nvSpPr>
        <p:spPr bwMode="auto">
          <a:xfrm>
            <a:off x="3086101" y="3371850"/>
            <a:ext cx="39088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latin typeface="Times New Roman" panose="02020603050405020304" pitchFamily="18" charset="0"/>
                <a:cs typeface="Times New Roman" panose="02020603050405020304" pitchFamily="18" charset="0"/>
              </a:rPr>
              <a:t>Giáo viên: Đỗ Thị Hường</a:t>
            </a:r>
          </a:p>
          <a:p>
            <a:r>
              <a:rPr lang="en-US" altLang="en-US" sz="2400">
                <a:latin typeface="Times New Roman" panose="02020603050405020304" pitchFamily="18" charset="0"/>
                <a:cs typeface="Times New Roman" panose="02020603050405020304" pitchFamily="18" charset="0"/>
              </a:rPr>
              <a:t>Trường: Tiểu học Bắc Hưng</a:t>
            </a:r>
          </a:p>
        </p:txBody>
      </p:sp>
    </p:spTree>
    <p:extLst>
      <p:ext uri="{BB962C8B-B14F-4D97-AF65-F5344CB8AC3E}">
        <p14:creationId xmlns:p14="http://schemas.microsoft.com/office/powerpoint/2010/main" val="108063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wheel(1)">
                                      <p:cBhvr>
                                        <p:cTn id="7" dur="2000"/>
                                        <p:tgtEl>
                                          <p:spTgt spid="4301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3021"/>
                                        </p:tgtEl>
                                        <p:attrNameLst>
                                          <p:attrName>style.visibility</p:attrName>
                                        </p:attrNameLst>
                                      </p:cBhvr>
                                      <p:to>
                                        <p:strVal val="visible"/>
                                      </p:to>
                                    </p:set>
                                    <p:animEffect transition="in" filter="box(in)">
                                      <p:cBhvr>
                                        <p:cTn id="10" dur="500"/>
                                        <p:tgtEl>
                                          <p:spTgt spid="43021"/>
                                        </p:tgtEl>
                                      </p:cBhvr>
                                    </p:animEffect>
                                  </p:childTnLst>
                                </p:cTn>
                              </p:par>
                            </p:childTnLst>
                          </p:cTn>
                        </p:par>
                        <p:par>
                          <p:cTn id="11" fill="hold" nodeType="afterGroup">
                            <p:stCondLst>
                              <p:cond delay="2000"/>
                            </p:stCondLst>
                            <p:childTnLst>
                              <p:par>
                                <p:cTn id="12" presetID="21" presetClass="emph" presetSubtype="0" repeatCount="indefinite" fill="hold" grpId="1" nodeType="afterEffect">
                                  <p:stCondLst>
                                    <p:cond delay="0"/>
                                  </p:stCondLst>
                                  <p:childTnLst>
                                    <p:animClr clrSpc="hsl" dir="cw">
                                      <p:cBhvr override="childStyle">
                                        <p:cTn id="13" dur="500" fill="hold"/>
                                        <p:tgtEl>
                                          <p:spTgt spid="43021"/>
                                        </p:tgtEl>
                                        <p:attrNameLst>
                                          <p:attrName>style.color</p:attrName>
                                        </p:attrNameLst>
                                      </p:cBhvr>
                                      <p:by>
                                        <p:hsl h="7200000" s="0" l="0"/>
                                      </p:by>
                                    </p:animClr>
                                    <p:animClr clrSpc="hsl" dir="cw">
                                      <p:cBhvr>
                                        <p:cTn id="14" dur="500" fill="hold"/>
                                        <p:tgtEl>
                                          <p:spTgt spid="43021"/>
                                        </p:tgtEl>
                                        <p:attrNameLst>
                                          <p:attrName>fillcolor</p:attrName>
                                        </p:attrNameLst>
                                      </p:cBhvr>
                                      <p:by>
                                        <p:hsl h="7200000" s="0" l="0"/>
                                      </p:by>
                                    </p:animClr>
                                    <p:animClr clrSpc="hsl" dir="cw">
                                      <p:cBhvr>
                                        <p:cTn id="15" dur="500" fill="hold"/>
                                        <p:tgtEl>
                                          <p:spTgt spid="43021"/>
                                        </p:tgtEl>
                                        <p:attrNameLst>
                                          <p:attrName>stroke.color</p:attrName>
                                        </p:attrNameLst>
                                      </p:cBhvr>
                                      <p:by>
                                        <p:hsl h="7200000" s="0" l="0"/>
                                      </p:by>
                                    </p:animClr>
                                    <p:set>
                                      <p:cBhvr>
                                        <p:cTn id="16" dur="500" fill="hold"/>
                                        <p:tgtEl>
                                          <p:spTgt spid="430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P spid="43021" grpId="0" animBg="1"/>
      <p:bldP spid="4302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Oval 2"/>
          <p:cNvSpPr/>
          <p:nvPr/>
        </p:nvSpPr>
        <p:spPr>
          <a:xfrm>
            <a:off x="11463" y="2646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55285" y="163991"/>
            <a:ext cx="5407715" cy="461616"/>
          </a:xfrm>
          <a:prstGeom prst="rect">
            <a:avLst/>
          </a:prstGeom>
          <a:noFill/>
          <a:ln>
            <a:noFill/>
          </a:ln>
        </p:spPr>
        <p:txBody>
          <a:bodyPr wrap="square" lIns="91391" tIns="45696" rIns="91391" bIns="45696" rtlCol="0">
            <a:spAutoFit/>
          </a:bodyPr>
          <a:lstStyle/>
          <a:p>
            <a:pPr algn="just"/>
            <a:r>
              <a:rPr lang="en-US" sz="2400" b="1" i="1" smtClean="0">
                <a:latin typeface="Arial" pitchFamily="34" charset="0"/>
                <a:ea typeface="Arial-Rounded" pitchFamily="34" charset="0"/>
                <a:cs typeface="Arial" pitchFamily="34" charset="0"/>
              </a:rPr>
              <a:t>Nhận biết biển báo</a:t>
            </a:r>
            <a:endParaRPr lang="en-US" sz="2400" b="1" i="1">
              <a:latin typeface="Arial" pitchFamily="34" charset="0"/>
              <a:ea typeface="Arial-Rounded" pitchFamily="34" charset="0"/>
              <a:cs typeface="Arial" pitchFamily="34" charset="0"/>
            </a:endParaRPr>
          </a:p>
        </p:txBody>
      </p:sp>
      <p:grpSp>
        <p:nvGrpSpPr>
          <p:cNvPr id="5" name="Group 4"/>
          <p:cNvGrpSpPr/>
          <p:nvPr/>
        </p:nvGrpSpPr>
        <p:grpSpPr>
          <a:xfrm>
            <a:off x="762000" y="140610"/>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29" y="642417"/>
            <a:ext cx="7696200" cy="4306044"/>
          </a:xfrm>
          <a:prstGeom prst="rect">
            <a:avLst/>
          </a:prstGeom>
        </p:spPr>
      </p:pic>
    </p:spTree>
    <p:extLst>
      <p:ext uri="{BB962C8B-B14F-4D97-AF65-F5344CB8AC3E}">
        <p14:creationId xmlns:p14="http://schemas.microsoft.com/office/powerpoint/2010/main" val="507034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229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04800" y="209549"/>
            <a:ext cx="8458200" cy="43434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1105465"/>
            <a:ext cx="7162800" cy="1815882"/>
          </a:xfrm>
          <a:prstGeom prst="rect">
            <a:avLst/>
          </a:prstGeom>
          <a:noFill/>
        </p:spPr>
        <p:txBody>
          <a:bodyPr wrap="square" rtlCol="0">
            <a:spAutoFit/>
          </a:bodyPr>
          <a:lstStyle/>
          <a:p>
            <a:pPr algn="ctr"/>
            <a:r>
              <a:rPr lang="en-US" sz="2800" b="1" smtClean="0">
                <a:latin typeface="Arial" pitchFamily="34" charset="0"/>
                <a:ea typeface="Arial-Rounded" pitchFamily="34" charset="0"/>
                <a:cs typeface="Arial" pitchFamily="34" charset="0"/>
              </a:rPr>
              <a:t>Dặn dò:</a:t>
            </a:r>
          </a:p>
          <a:p>
            <a:r>
              <a:rPr lang="en-US" sz="2800" b="1">
                <a:latin typeface="Arial" pitchFamily="34" charset="0"/>
                <a:ea typeface="Arial-Rounded" pitchFamily="34" charset="0"/>
                <a:cs typeface="Arial" pitchFamily="34" charset="0"/>
              </a:rPr>
              <a:t> </a:t>
            </a:r>
            <a:r>
              <a:rPr lang="en-US" sz="2800" b="1" smtClean="0">
                <a:latin typeface="Arial" pitchFamily="34" charset="0"/>
                <a:ea typeface="Arial-Rounded" pitchFamily="34" charset="0"/>
                <a:cs typeface="Arial" pitchFamily="34" charset="0"/>
              </a:rPr>
              <a:t> + Xem lại bài trang 78 đến trang 81</a:t>
            </a:r>
          </a:p>
          <a:p>
            <a:r>
              <a:rPr lang="en-US" sz="2800" b="1" smtClean="0">
                <a:latin typeface="Arial" pitchFamily="34" charset="0"/>
                <a:ea typeface="Arial-Rounded" pitchFamily="34" charset="0"/>
                <a:cs typeface="Arial" pitchFamily="34" charset="0"/>
              </a:rPr>
              <a:t>  + Hoàn thành vở bài tập TV</a:t>
            </a:r>
          </a:p>
          <a:p>
            <a:r>
              <a:rPr lang="en-US" sz="2800" b="1" smtClean="0">
                <a:latin typeface="Arial" pitchFamily="34" charset="0"/>
                <a:ea typeface="Arial-Rounded" pitchFamily="34" charset="0"/>
                <a:cs typeface="Arial" pitchFamily="34" charset="0"/>
              </a:rPr>
              <a:t>  + </a:t>
            </a:r>
            <a:r>
              <a:rPr lang="en-US" sz="2800" b="1">
                <a:latin typeface="Arial" pitchFamily="34" charset="0"/>
                <a:ea typeface="Arial-Rounded" pitchFamily="34" charset="0"/>
                <a:cs typeface="Arial" pitchFamily="34" charset="0"/>
              </a:rPr>
              <a:t>Xem bài </a:t>
            </a:r>
            <a:r>
              <a:rPr lang="en-US" sz="2800" b="1" i="1" smtClean="0">
                <a:latin typeface="Arial" pitchFamily="34" charset="0"/>
                <a:ea typeface="Arial-Rounded" pitchFamily="34" charset="0"/>
                <a:cs typeface="Arial" pitchFamily="34" charset="0"/>
              </a:rPr>
              <a:t>Ôn tập </a:t>
            </a:r>
            <a:r>
              <a:rPr lang="en-US" sz="2800" b="1" smtClean="0">
                <a:latin typeface="Arial" pitchFamily="34" charset="0"/>
                <a:ea typeface="Arial-Rounded" pitchFamily="34" charset="0"/>
                <a:cs typeface="Arial" pitchFamily="34" charset="0"/>
              </a:rPr>
              <a:t>(trang 82, 83)</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Đèn giao thô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1" y="205980"/>
            <a:ext cx="8991600" cy="4880370"/>
          </a:xfrm>
        </p:spPr>
      </p:pic>
    </p:spTree>
    <p:extLst>
      <p:ext uri="{BB962C8B-B14F-4D97-AF65-F5344CB8AC3E}">
        <p14:creationId xmlns:p14="http://schemas.microsoft.com/office/powerpoint/2010/main" val="68795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3937756" y="5294413"/>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77337" y="5899795"/>
            <a:ext cx="84201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ĐÈN GIAO THÔNG</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7552536" y="588440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5</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672" r="18083"/>
          <a:stretch/>
        </p:blipFill>
        <p:spPr bwMode="auto">
          <a:xfrm>
            <a:off x="1902623" y="1973284"/>
            <a:ext cx="540838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69" y="2082055"/>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908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22" b="45148"/>
          <a:stretch/>
        </p:blipFill>
        <p:spPr bwMode="auto">
          <a:xfrm>
            <a:off x="207738" y="3222170"/>
            <a:ext cx="8724900" cy="10885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Arial" pitchFamily="34" charset="0"/>
              </a:rPr>
              <a:t>5</a:t>
            </a:r>
            <a:endParaRPr lang="en-US" sz="2800" b="1">
              <a:solidFill>
                <a:schemeClr val="bg1"/>
              </a:solidFill>
              <a:latin typeface="Arial Rounded MT Bold" pitchFamily="34" charset="0"/>
              <a:cs typeface="Arial" pitchFamily="34" charset="0"/>
            </a:endParaRPr>
          </a:p>
        </p:txBody>
      </p:sp>
      <p:sp>
        <p:nvSpPr>
          <p:cNvPr id="17" name="TextBox 16"/>
          <p:cNvSpPr txBox="1"/>
          <p:nvPr/>
        </p:nvSpPr>
        <p:spPr>
          <a:xfrm>
            <a:off x="876300" y="375046"/>
            <a:ext cx="8083550" cy="492430"/>
          </a:xfrm>
          <a:prstGeom prst="rect">
            <a:avLst/>
          </a:prstGeom>
          <a:noFill/>
        </p:spPr>
        <p:txBody>
          <a:bodyPr wrap="square" lIns="91428" tIns="45714" rIns="91428" bIns="45714" rtlCol="0">
            <a:spAutoFit/>
          </a:bodyPr>
          <a:lstStyle/>
          <a:p>
            <a:pPr algn="just"/>
            <a:r>
              <a:rPr lang="en-US" sz="2600" b="1" smtClean="0">
                <a:latin typeface="Arial" pitchFamily="34" charset="0"/>
                <a:ea typeface="Arial-Rounded" pitchFamily="34" charset="0"/>
                <a:cs typeface="Arial" pitchFamily="34" charset="0"/>
              </a:rPr>
              <a:t>Chọn từ ngữ để hoàn thiện câu và viết câu vào vở</a:t>
            </a:r>
            <a:endParaRPr lang="en-US" sz="2600" b="1">
              <a:latin typeface="Arial" pitchFamily="34" charset="0"/>
              <a:ea typeface="Arial-Rounded" pitchFamily="34" charset="0"/>
              <a:cs typeface="Arial" pitchFamily="34" charset="0"/>
            </a:endParaRPr>
          </a:p>
        </p:txBody>
      </p:sp>
      <p:sp>
        <p:nvSpPr>
          <p:cNvPr id="7" name="TextBox 6"/>
          <p:cNvSpPr txBox="1"/>
          <p:nvPr/>
        </p:nvSpPr>
        <p:spPr>
          <a:xfrm>
            <a:off x="893618" y="1139037"/>
            <a:ext cx="6781800" cy="584763"/>
          </a:xfrm>
          <a:prstGeom prst="rect">
            <a:avLst/>
          </a:prstGeom>
          <a:solidFill>
            <a:srgbClr val="B9EDFF"/>
          </a:solid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bổ ích				</a:t>
            </a:r>
            <a:endParaRPr lang="en-US" sz="3200" b="1">
              <a:latin typeface="Arial" pitchFamily="34" charset="0"/>
              <a:ea typeface="Arial-Rounded" pitchFamily="34" charset="0"/>
              <a:cs typeface="Arial" pitchFamily="34" charset="0"/>
            </a:endParaRPr>
          </a:p>
        </p:txBody>
      </p:sp>
      <p:sp>
        <p:nvSpPr>
          <p:cNvPr id="11" name="TextBox 10"/>
          <p:cNvSpPr txBox="1"/>
          <p:nvPr/>
        </p:nvSpPr>
        <p:spPr>
          <a:xfrm>
            <a:off x="228600" y="2052864"/>
            <a:ext cx="8610600" cy="584763"/>
          </a:xfrm>
          <a:prstGeom prst="rect">
            <a:avLst/>
          </a:prstGeom>
          <a:no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Xe cộ cần phải dừng lại khi có (….…..) .</a:t>
            </a:r>
            <a:endParaRPr lang="en-US" sz="3200" b="1">
              <a:latin typeface="Arial" pitchFamily="34" charset="0"/>
              <a:ea typeface="Arial-Rounded" pitchFamily="34" charset="0"/>
              <a:cs typeface="Arial" pitchFamily="34" charset="0"/>
            </a:endParaRPr>
          </a:p>
        </p:txBody>
      </p:sp>
      <p:sp>
        <p:nvSpPr>
          <p:cNvPr id="12" name="TextBox 11"/>
          <p:cNvSpPr txBox="1"/>
          <p:nvPr/>
        </p:nvSpPr>
        <p:spPr>
          <a:xfrm>
            <a:off x="3268354" y="1139037"/>
            <a:ext cx="2112818" cy="584763"/>
          </a:xfrm>
          <a:prstGeom prst="rect">
            <a:avLst/>
          </a:prstGeom>
          <a:solidFill>
            <a:srgbClr val="B9EDFF"/>
          </a:solidFill>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đèn vàng</a:t>
            </a:r>
            <a:endParaRPr lang="en-US" sz="3200" b="1">
              <a:latin typeface="Arial" pitchFamily="34" charset="0"/>
              <a:ea typeface="Arial-Rounded" pitchFamily="34" charset="0"/>
              <a:cs typeface="Arial" pitchFamily="34" charset="0"/>
            </a:endParaRPr>
          </a:p>
        </p:txBody>
      </p:sp>
      <p:sp>
        <p:nvSpPr>
          <p:cNvPr id="13" name="TextBox 12"/>
          <p:cNvSpPr txBox="1"/>
          <p:nvPr/>
        </p:nvSpPr>
        <p:spPr>
          <a:xfrm>
            <a:off x="893618" y="1139037"/>
            <a:ext cx="2112818" cy="584763"/>
          </a:xfrm>
          <a:prstGeom prst="rect">
            <a:avLst/>
          </a:prstGeom>
          <a:solidFill>
            <a:srgbClr val="B9EDFF"/>
          </a:solidFill>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đèn xanh</a:t>
            </a:r>
            <a:endParaRPr lang="en-US" sz="3200" b="1">
              <a:latin typeface="Arial" pitchFamily="34" charset="0"/>
              <a:ea typeface="Arial-Rounded" pitchFamily="34" charset="0"/>
              <a:cs typeface="Arial" pitchFamily="34" charset="0"/>
            </a:endParaRPr>
          </a:p>
        </p:txBody>
      </p:sp>
      <p:sp>
        <p:nvSpPr>
          <p:cNvPr id="10" name="TextBox 9"/>
          <p:cNvSpPr txBox="1"/>
          <p:nvPr/>
        </p:nvSpPr>
        <p:spPr>
          <a:xfrm>
            <a:off x="5708393" y="1139037"/>
            <a:ext cx="1613415" cy="584763"/>
          </a:xfrm>
          <a:prstGeom prst="rect">
            <a:avLst/>
          </a:prstGeom>
          <a:solidFill>
            <a:srgbClr val="B9EDFF"/>
          </a:solidFill>
          <a:ln>
            <a:noFill/>
          </a:ln>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đèn đỏ</a:t>
            </a:r>
            <a:endParaRPr lang="en-US" sz="3200" b="1">
              <a:latin typeface="Arial" pitchFamily="34" charset="0"/>
              <a:ea typeface="Arial-Rounded" pitchFamily="34" charset="0"/>
              <a:cs typeface="Arial" pitchFamily="34" charset="0"/>
            </a:endParaRPr>
          </a:p>
        </p:txBody>
      </p:sp>
      <p:sp>
        <p:nvSpPr>
          <p:cNvPr id="15" name="Rectangle 14"/>
          <p:cNvSpPr/>
          <p:nvPr/>
        </p:nvSpPr>
        <p:spPr>
          <a:xfrm>
            <a:off x="825500" y="3540577"/>
            <a:ext cx="9067800" cy="630942"/>
          </a:xfrm>
          <a:prstGeom prst="rect">
            <a:avLst/>
          </a:prstGeom>
        </p:spPr>
        <p:txBody>
          <a:bodyPr wrap="square">
            <a:spAutoFit/>
          </a:bodyPr>
          <a:lstStyle/>
          <a:p>
            <a:pPr algn="just"/>
            <a:r>
              <a:rPr lang="vi-VN" sz="3500" b="1">
                <a:solidFill>
                  <a:srgbClr val="7030A0"/>
                </a:solidFill>
                <a:latin typeface="HP001 5 hàng" pitchFamily="34" charset="0"/>
              </a:rPr>
              <a:t>Xe cộ cần </a:t>
            </a:r>
            <a:r>
              <a:rPr lang="el-GR" sz="3500" b="1">
                <a:solidFill>
                  <a:srgbClr val="7030A0"/>
                </a:solidFill>
                <a:latin typeface="HP001 5 hàng" pitchFamily="34" charset="0"/>
              </a:rPr>
              <a:t>ι</a:t>
            </a:r>
            <a:r>
              <a:rPr lang="vi-VN" sz="3500" b="1">
                <a:solidFill>
                  <a:srgbClr val="7030A0"/>
                </a:solidFill>
                <a:latin typeface="HP001 5 hàng" pitchFamily="34" charset="0"/>
              </a:rPr>
              <a:t>ải dừng lại </a:t>
            </a:r>
            <a:r>
              <a:rPr lang="el-GR" sz="3500" b="1">
                <a:solidFill>
                  <a:srgbClr val="7030A0"/>
                </a:solidFill>
                <a:latin typeface="HP001 5 hàng" pitchFamily="34" charset="0"/>
              </a:rPr>
              <a:t>δ</a:t>
            </a:r>
            <a:r>
              <a:rPr lang="vi-VN" sz="3500" b="1">
                <a:solidFill>
                  <a:srgbClr val="7030A0"/>
                </a:solidFill>
                <a:latin typeface="HP001 5 hàng" pitchFamily="34" charset="0"/>
              </a:rPr>
              <a:t>i có </a:t>
            </a:r>
            <a:r>
              <a:rPr lang="el-GR" sz="3500" b="1">
                <a:solidFill>
                  <a:srgbClr val="7030A0"/>
                </a:solidFill>
                <a:latin typeface="HP001 5 hàng" pitchFamily="34" charset="0"/>
              </a:rPr>
              <a:t>Α˝</a:t>
            </a:r>
            <a:r>
              <a:rPr lang="vi-VN" sz="3500" b="1">
                <a:solidFill>
                  <a:srgbClr val="7030A0"/>
                </a:solidFill>
                <a:latin typeface="HP001 5 hàng" pitchFamily="34" charset="0"/>
              </a:rPr>
              <a:t>n đỏ</a:t>
            </a:r>
            <a:r>
              <a:rPr lang="en-US" sz="3500" b="1" smtClean="0">
                <a:solidFill>
                  <a:srgbClr val="7030A0"/>
                </a:solidFill>
                <a:latin typeface="HP001 5 hàng" pitchFamily="34" charset="0"/>
              </a:rPr>
              <a:t>.</a:t>
            </a:r>
            <a:endParaRPr lang="en-US" sz="3500" b="1">
              <a:solidFill>
                <a:srgbClr val="7030A0"/>
              </a:solidFill>
              <a:latin typeface="HP001 4 hàng" pitchFamily="34" charset="0"/>
            </a:endParaRP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8"/>
          <a:stretch>
            <a:fillRect/>
          </a:stretch>
        </p:blipFill>
        <p:spPr>
          <a:xfrm>
            <a:off x="9906000" y="898071"/>
            <a:ext cx="609600" cy="609600"/>
          </a:xfrm>
          <a:prstGeom prst="rect">
            <a:avLst/>
          </a:prstGeom>
        </p:spPr>
      </p:pic>
      <p:sp>
        <p:nvSpPr>
          <p:cNvPr id="19" name="TextBox 18"/>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Khi viết chữ đầu dòng, ta lưu ý gì?</a:t>
            </a:r>
            <a:endParaRPr lang="en-US" sz="2800" b="1">
              <a:latin typeface="Arial" pitchFamily="34" charset="0"/>
              <a:ea typeface="Arial-Rounded" pitchFamily="34" charset="0"/>
              <a:cs typeface="Arial" pitchFamily="34" charset="0"/>
            </a:endParaRPr>
          </a:p>
        </p:txBody>
      </p:sp>
      <p:sp>
        <p:nvSpPr>
          <p:cNvPr id="20" name="TextBox 19"/>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Những chữ nào viết hoa? Vì sao?</a:t>
            </a:r>
            <a:endParaRPr lang="en-US" sz="2800" b="1">
              <a:latin typeface="Arial" pitchFamily="34" charset="0"/>
              <a:ea typeface="Arial-Rounded" pitchFamily="34" charset="0"/>
              <a:cs typeface="Arial" pitchFamily="34" charset="0"/>
            </a:endParaRPr>
          </a:p>
        </p:txBody>
      </p:sp>
      <p:sp>
        <p:nvSpPr>
          <p:cNvPr id="21" name="TextBox 20"/>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Kết thúc câu có dấu gì?</a:t>
            </a:r>
            <a:endParaRPr lang="en-US" sz="2800" b="1">
              <a:latin typeface="Arial" pitchFamily="34" charset="0"/>
              <a:ea typeface="Arial-Rounded" pitchFamily="34" charset="0"/>
              <a:cs typeface="Arial" pitchFamily="34" charset="0"/>
            </a:endParaRPr>
          </a:p>
        </p:txBody>
      </p:sp>
      <p:sp>
        <p:nvSpPr>
          <p:cNvPr id="22" name="TextBox 21"/>
          <p:cNvSpPr txBox="1"/>
          <p:nvPr/>
        </p:nvSpPr>
        <p:spPr>
          <a:xfrm>
            <a:off x="1239341" y="4492797"/>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Em hãy tìm từ dễ viết lẫn trong câu.</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grpId="0" nodeType="click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5" name="hammer.wav"/>
                                        </p:tgtEl>
                                      </p:cMediaNode>
                                    </p:audio>
                                  </p:subTnLst>
                                </p:cTn>
                              </p:par>
                              <p:par>
                                <p:cTn id="40" presetID="1" presetClass="mediacall" presetSubtype="0" fill="hold" nodeType="withEffect">
                                  <p:stCondLst>
                                    <p:cond delay="0"/>
                                  </p:stCondLst>
                                  <p:childTnLst>
                                    <p:cmd type="call" cmd="playFrom(0.0)">
                                      <p:cBhvr>
                                        <p:cTn id="41" dur="1659" fill="hold"/>
                                        <p:tgtEl>
                                          <p:spTgt spid="2"/>
                                        </p:tgtEl>
                                      </p:cBhvr>
                                    </p:cmd>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12"/>
                                        </p:tgtEl>
                                        <p:attrNameLst>
                                          <p:attrName>r</p:attrName>
                                        </p:attrNameLst>
                                      </p:cBhvr>
                                    </p:animRot>
                                    <p:animRot by="-240000">
                                      <p:cBhvr>
                                        <p:cTn id="47" dur="200" fill="hold">
                                          <p:stCondLst>
                                            <p:cond delay="200"/>
                                          </p:stCondLst>
                                        </p:cTn>
                                        <p:tgtEl>
                                          <p:spTgt spid="12"/>
                                        </p:tgtEl>
                                        <p:attrNameLst>
                                          <p:attrName>r</p:attrName>
                                        </p:attrNameLst>
                                      </p:cBhvr>
                                    </p:animRot>
                                    <p:animRot by="240000">
                                      <p:cBhvr>
                                        <p:cTn id="48" dur="200" fill="hold">
                                          <p:stCondLst>
                                            <p:cond delay="400"/>
                                          </p:stCondLst>
                                        </p:cTn>
                                        <p:tgtEl>
                                          <p:spTgt spid="12"/>
                                        </p:tgtEl>
                                        <p:attrNameLst>
                                          <p:attrName>r</p:attrName>
                                        </p:attrNameLst>
                                      </p:cBhvr>
                                    </p:animRot>
                                    <p:animRot by="-240000">
                                      <p:cBhvr>
                                        <p:cTn id="49" dur="200" fill="hold">
                                          <p:stCondLst>
                                            <p:cond delay="600"/>
                                          </p:stCondLst>
                                        </p:cTn>
                                        <p:tgtEl>
                                          <p:spTgt spid="12"/>
                                        </p:tgtEl>
                                        <p:attrNameLst>
                                          <p:attrName>r</p:attrName>
                                        </p:attrNameLst>
                                      </p:cBhvr>
                                    </p:animRot>
                                    <p:animRot by="120000">
                                      <p:cBhvr>
                                        <p:cTn id="50" dur="200" fill="hold">
                                          <p:stCondLst>
                                            <p:cond delay="800"/>
                                          </p:stCondLst>
                                        </p:cTn>
                                        <p:tgtEl>
                                          <p:spTgt spid="12"/>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5" name="hammer.wav"/>
                                        </p:tgtEl>
                                      </p:cMediaNode>
                                    </p:audio>
                                  </p:subTnLst>
                                </p:cTn>
                              </p:par>
                              <p:par>
                                <p:cTn id="51" presetID="1" presetClass="mediacall" presetSubtype="0" fill="hold" nodeType="withEffect">
                                  <p:stCondLst>
                                    <p:cond delay="0"/>
                                  </p:stCondLst>
                                  <p:childTnLst>
                                    <p:cmd type="call" cmd="playFrom(0.0)">
                                      <p:cBhvr>
                                        <p:cTn id="52" dur="1659" fill="hold"/>
                                        <p:tgtEl>
                                          <p:spTgt spid="2"/>
                                        </p:tgtEl>
                                      </p:cBhvr>
                                    </p:cmd>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grpId="0" nodeType="clickEffect">
                                  <p:stCondLst>
                                    <p:cond delay="0"/>
                                  </p:stCondLst>
                                  <p:iterate type="lt">
                                    <p:tmPct val="0"/>
                                  </p:iterate>
                                  <p:childTnLst>
                                    <p:animMotion origin="layout" path="M -3.33333E-6 1.42107E-7 L 0.05417 0.1764 " pathEditMode="relative" rAng="0" ptsTypes="AA">
                                      <p:cBhvr>
                                        <p:cTn id="57" dur="2000" fill="hold"/>
                                        <p:tgtEl>
                                          <p:spTgt spid="10"/>
                                        </p:tgtEl>
                                        <p:attrNameLst>
                                          <p:attrName>ppt_x</p:attrName>
                                          <p:attrName>ppt_y</p:attrName>
                                        </p:attrNameLst>
                                      </p:cBhvr>
                                      <p:rCtr x="2708" y="8804"/>
                                    </p:animMotion>
                                  </p:childTnLst>
                                  <p:subTnLst>
                                    <p:audio>
                                      <p:cMediaNode vol="100000">
                                        <p:cTn display="0" masterRel="sameClick">
                                          <p:stCondLst>
                                            <p:cond evt="begin" delay="0">
                                              <p:tn val="5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0"/>
                  </p:tgtEl>
                </p:cond>
              </p:nextCondLst>
            </p:seq>
            <p:audio>
              <p:cMediaNode vol="100000">
                <p:cTn id="58"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P spid="15" grpId="0"/>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dùng từ ngữ trong khung để nói theo tranh</a:t>
            </a:r>
            <a:endParaRPr lang="en-US" sz="2800" b="1">
              <a:latin typeface="Arial" pitchFamily="34" charset="0"/>
              <a:ea typeface="Arial-Rounded" pitchFamily="34" charset="0"/>
              <a:cs typeface="Arial" pitchFamily="34" charset="0"/>
            </a:endParaRPr>
          </a:p>
        </p:txBody>
      </p:sp>
      <p:sp>
        <p:nvSpPr>
          <p:cNvPr id="16" name="TextBox 15"/>
          <p:cNvSpPr txBox="1"/>
          <p:nvPr/>
        </p:nvSpPr>
        <p:spPr>
          <a:xfrm>
            <a:off x="76200" y="1101874"/>
            <a:ext cx="8991600" cy="584763"/>
          </a:xfrm>
          <a:prstGeom prst="rect">
            <a:avLst/>
          </a:prstGeom>
          <a:solidFill>
            <a:schemeClr val="bg1"/>
          </a:solidFill>
          <a:ln w="12700">
            <a:solidFill>
              <a:srgbClr val="00B0F0"/>
            </a:solidFill>
          </a:ln>
        </p:spPr>
        <p:txBody>
          <a:bodyPr wrap="square" lIns="91428" tIns="45714" rIns="91428" bIns="45714" rtlCol="0">
            <a:spAutoFit/>
          </a:bodyPr>
          <a:lstStyle/>
          <a:p>
            <a:pPr algn="ctr"/>
            <a:r>
              <a:rPr lang="en-US" sz="3200" smtClean="0">
                <a:latin typeface="Arial" pitchFamily="34" charset="0"/>
                <a:ea typeface="Arial-Rounded" pitchFamily="34" charset="0"/>
                <a:cs typeface="Arial" pitchFamily="34" charset="0"/>
              </a:rPr>
              <a:t>đèn đỏ 	nguy hiểm	đèn xanh	   qua đường</a:t>
            </a:r>
            <a:endParaRPr lang="en-US" sz="3200">
              <a:latin typeface="Arial" pitchFamily="34" charset="0"/>
              <a:ea typeface="Arial-Rounded" pitchFamily="34" charset="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6" y="2049756"/>
            <a:ext cx="39624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7" y="1977525"/>
            <a:ext cx="3895725" cy="24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Đoạn trên có mấy câu?</a:t>
            </a:r>
            <a:endParaRPr lang="en-US" sz="2800" b="1">
              <a:latin typeface="Arial" pitchFamily="34" charset="0"/>
              <a:ea typeface="Arial-Rounded" pitchFamily="34" charset="0"/>
              <a:cs typeface="Arial" pitchFamily="34" charset="0"/>
            </a:endParaRPr>
          </a:p>
        </p:txBody>
      </p:sp>
      <p:grpSp>
        <p:nvGrpSpPr>
          <p:cNvPr id="2" name="Group 1"/>
          <p:cNvGrpSpPr/>
          <p:nvPr/>
        </p:nvGrpSpPr>
        <p:grpSpPr>
          <a:xfrm>
            <a:off x="117764" y="895351"/>
            <a:ext cx="8873836" cy="3536452"/>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1207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199273"/>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914400" y="1759796"/>
            <a:ext cx="5330621" cy="1815870"/>
          </a:xfrm>
          <a:prstGeom prst="rect">
            <a:avLst/>
          </a:prstGeom>
          <a:noFill/>
        </p:spPr>
        <p:txBody>
          <a:bodyPr wrap="square" lIns="91428" tIns="45714" rIns="91428" bIns="45714"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      Đèn đỏ báo hiệu dừng lại. Đèn xanh báo hiệu được phép di chuyển. Đèn vàng báo hiệu đi chậm rồi dừng hẳn.</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Khi viết chữ đầu dòng, ta lưu ý gì?</a:t>
            </a:r>
            <a:endParaRPr lang="en-US" sz="2800" b="1">
              <a:latin typeface="Arial" pitchFamily="34" charset="0"/>
              <a:ea typeface="Arial-Rounded" pitchFamily="34" charset="0"/>
              <a:cs typeface="Arial" pitchFamily="34" charset="0"/>
            </a:endParaRPr>
          </a:p>
        </p:txBody>
      </p:sp>
      <p:sp>
        <p:nvSpPr>
          <p:cNvPr id="5" name="Right Arrow 4"/>
          <p:cNvSpPr/>
          <p:nvPr/>
        </p:nvSpPr>
        <p:spPr>
          <a:xfrm>
            <a:off x="1116070" y="1921734"/>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Những chữ nào viết hoa? Vì sao?</a:t>
            </a:r>
            <a:endParaRPr lang="en-US" sz="2800" b="1">
              <a:latin typeface="Arial" pitchFamily="34" charset="0"/>
              <a:ea typeface="Arial-Rounded" pitchFamily="34" charset="0"/>
              <a:cs typeface="Arial" pitchFamily="34" charset="0"/>
            </a:endParaRPr>
          </a:p>
        </p:txBody>
      </p:sp>
      <p:cxnSp>
        <p:nvCxnSpPr>
          <p:cNvPr id="9" name="Straight Connector 8"/>
          <p:cNvCxnSpPr/>
          <p:nvPr/>
        </p:nvCxnSpPr>
        <p:spPr>
          <a:xfrm>
            <a:off x="1676400" y="2203962"/>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48643" y="3063155"/>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Kết thúc câu có dấu gì?</a:t>
            </a:r>
            <a:endParaRPr lang="en-US" sz="2800" b="1">
              <a:latin typeface="Arial" pitchFamily="34" charset="0"/>
              <a:ea typeface="Arial-Rounded" pitchFamily="34" charset="0"/>
              <a:cs typeface="Arial" pitchFamily="34" charset="0"/>
            </a:endParaRPr>
          </a:p>
        </p:txBody>
      </p:sp>
      <p:sp>
        <p:nvSpPr>
          <p:cNvPr id="20" name="Oval 19"/>
          <p:cNvSpPr/>
          <p:nvPr/>
        </p:nvSpPr>
        <p:spPr>
          <a:xfrm>
            <a:off x="6060619" y="1970334"/>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Em hãy tìm từ dễ viết lẫn trong bài.</a:t>
            </a:r>
            <a:endParaRPr lang="en-US" sz="2800" b="1">
              <a:latin typeface="Arial" pitchFamily="34" charset="0"/>
              <a:ea typeface="Arial-Rounded" pitchFamily="34" charset="0"/>
              <a:cs typeface="Arial" pitchFamily="34" charset="0"/>
            </a:endParaRPr>
          </a:p>
        </p:txBody>
      </p:sp>
      <p:sp>
        <p:nvSpPr>
          <p:cNvPr id="26" name="Oval 25"/>
          <p:cNvSpPr/>
          <p:nvPr/>
        </p:nvSpPr>
        <p:spPr>
          <a:xfrm>
            <a:off x="2547258" y="2837185"/>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982719" y="2620035"/>
            <a:ext cx="26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178" y="1070217"/>
            <a:ext cx="1566542" cy="32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4015013" y="3276243"/>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3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par>
                          <p:cTn id="72" fill="hold">
                            <p:stCondLst>
                              <p:cond delay="500"/>
                            </p:stCondLst>
                            <p:childTnLst>
                              <p:par>
                                <p:cTn id="73" presetID="8" presetClass="emph" presetSubtype="0" fill="hold" grpId="1" nodeType="afterEffect">
                                  <p:stCondLst>
                                    <p:cond delay="0"/>
                                  </p:stCondLst>
                                  <p:childTnLst>
                                    <p:animRot by="21600000">
                                      <p:cBhvr>
                                        <p:cTn id="74" dur="2500" fill="hold"/>
                                        <p:tgtEl>
                                          <p:spTgt spid="26"/>
                                        </p:tgtEl>
                                        <p:attrNameLst>
                                          <p:attrName>r</p:attrName>
                                        </p:attrNameLst>
                                      </p:cBhvr>
                                    </p:animRot>
                                  </p:childTnLst>
                                </p:cTn>
                              </p:par>
                              <p:par>
                                <p:cTn id="75" presetID="8" presetClass="emph" presetSubtype="0" fill="hold" grpId="1" nodeType="withEffect">
                                  <p:stCondLst>
                                    <p:cond delay="0"/>
                                  </p:stCondLst>
                                  <p:childTnLst>
                                    <p:animRot by="21600000">
                                      <p:cBhvr>
                                        <p:cTn id="76" dur="2500" fill="hold"/>
                                        <p:tgtEl>
                                          <p:spTgt spid="20"/>
                                        </p:tgtEl>
                                        <p:attrNameLst>
                                          <p:attrName>r</p:attrName>
                                        </p:attrNameLst>
                                      </p:cBhvr>
                                    </p:animRot>
                                  </p:childTnLst>
                                </p:cTn>
                              </p:par>
                              <p:par>
                                <p:cTn id="77" presetID="8" presetClass="emph" presetSubtype="0" fill="hold" grpId="1" nodeType="withEffect">
                                  <p:stCondLst>
                                    <p:cond delay="0"/>
                                  </p:stCondLst>
                                  <p:childTnLst>
                                    <p:animRot by="21600000">
                                      <p:cBhvr>
                                        <p:cTn id="78" dur="2500" fill="hold"/>
                                        <p:tgtEl>
                                          <p:spTgt spid="25"/>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315" y="1276350"/>
            <a:ext cx="8724900" cy="2990850"/>
            <a:chOff x="252315" y="1637959"/>
            <a:chExt cx="8724900" cy="299085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870731" y="1766982"/>
            <a:ext cx="8386455" cy="630942"/>
          </a:xfrm>
          <a:prstGeom prst="rect">
            <a:avLst/>
          </a:prstGeom>
        </p:spPr>
        <p:txBody>
          <a:bodyPr wrap="square">
            <a:spAutoFit/>
          </a:bodyPr>
          <a:lstStyle/>
          <a:p>
            <a:pPr algn="just"/>
            <a:r>
              <a:rPr lang="vi-VN" sz="3500" b="1">
                <a:solidFill>
                  <a:srgbClr val="7030A0"/>
                </a:solidFill>
                <a:latin typeface="HP001 4 hàng" pitchFamily="34" charset="0"/>
              </a:rPr>
              <a:t>Đèn đỏ báo h</a:t>
            </a:r>
            <a:r>
              <a:rPr lang="el-GR" sz="3500" b="1">
                <a:solidFill>
                  <a:srgbClr val="7030A0"/>
                </a:solidFill>
                <a:latin typeface="HP001 4 hàng" pitchFamily="34" charset="0"/>
              </a:rPr>
              <a:t>Η</a:t>
            </a:r>
            <a:r>
              <a:rPr lang="vi-VN" sz="3500" b="1">
                <a:solidFill>
                  <a:srgbClr val="7030A0"/>
                </a:solidFill>
                <a:latin typeface="HP001 4 hàng" pitchFamily="34" charset="0"/>
              </a:rPr>
              <a:t>İu dừng </a:t>
            </a:r>
            <a:r>
              <a:rPr lang="vi-VN" sz="3500" b="1" smtClean="0">
                <a:solidFill>
                  <a:srgbClr val="7030A0"/>
                </a:solidFill>
                <a:latin typeface="HP001 4 hàng" pitchFamily="34" charset="0"/>
              </a:rPr>
              <a:t>lại</a:t>
            </a:r>
            <a:r>
              <a:rPr lang="en-US" sz="3500" b="1">
                <a:solidFill>
                  <a:srgbClr val="7030A0"/>
                </a:solidFill>
                <a:latin typeface="HP001 4 hàng" pitchFamily="34" charset="0"/>
              </a:rPr>
              <a:t>. Đèn xa</a:t>
            </a:r>
            <a:r>
              <a:rPr lang="el-GR" sz="3500" b="1">
                <a:solidFill>
                  <a:srgbClr val="7030A0"/>
                </a:solidFill>
                <a:latin typeface="HP001 4 hàng" pitchFamily="34" charset="0"/>
              </a:rPr>
              <a:t>ζ </a:t>
            </a:r>
            <a:r>
              <a:rPr lang="en-US" sz="3500" b="1" smtClean="0">
                <a:solidFill>
                  <a:srgbClr val="7030A0"/>
                </a:solidFill>
                <a:latin typeface="HP001 4 hàng" pitchFamily="34" charset="0"/>
              </a:rPr>
              <a:t>báo </a:t>
            </a:r>
            <a:endParaRPr lang="en-US" sz="3500" b="1">
              <a:solidFill>
                <a:srgbClr val="7030A0"/>
              </a:solidFill>
              <a:latin typeface="HP001 4 hàng" pitchFamily="34" charset="0"/>
            </a:endParaRPr>
          </a:p>
        </p:txBody>
      </p:sp>
      <p:sp>
        <p:nvSpPr>
          <p:cNvPr id="14" name="Rectangle 13"/>
          <p:cNvSpPr/>
          <p:nvPr/>
        </p:nvSpPr>
        <p:spPr>
          <a:xfrm>
            <a:off x="202086" y="2467102"/>
            <a:ext cx="8775129" cy="630942"/>
          </a:xfrm>
          <a:prstGeom prst="rect">
            <a:avLst/>
          </a:prstGeom>
        </p:spPr>
        <p:txBody>
          <a:bodyPr wrap="square">
            <a:spAutoFit/>
          </a:bodyPr>
          <a:lstStyle/>
          <a:p>
            <a:pPr algn="just"/>
            <a:r>
              <a:rPr lang="vi-VN" sz="3500" b="1">
                <a:solidFill>
                  <a:srgbClr val="7030A0"/>
                </a:solidFill>
                <a:latin typeface="HP001 4 hàng" pitchFamily="34" charset="0"/>
              </a:rPr>
              <a:t>h</a:t>
            </a:r>
            <a:r>
              <a:rPr lang="el-GR" sz="3500" b="1">
                <a:solidFill>
                  <a:srgbClr val="7030A0"/>
                </a:solidFill>
                <a:latin typeface="HP001 4 hàng" pitchFamily="34" charset="0"/>
              </a:rPr>
              <a:t>Η</a:t>
            </a:r>
            <a:r>
              <a:rPr lang="vi-VN" sz="3500" b="1">
                <a:solidFill>
                  <a:srgbClr val="7030A0"/>
                </a:solidFill>
                <a:latin typeface="HP001 4 hàng" pitchFamily="34" charset="0"/>
              </a:rPr>
              <a:t>İu đư</a:t>
            </a:r>
            <a:r>
              <a:rPr lang="el-GR" sz="3500" b="1">
                <a:solidFill>
                  <a:srgbClr val="7030A0"/>
                </a:solidFill>
                <a:latin typeface="HP001 4 hàng" pitchFamily="34" charset="0"/>
              </a:rPr>
              <a:t>ϑ Ί˛</a:t>
            </a:r>
            <a:r>
              <a:rPr lang="vi-VN" sz="3500" b="1">
                <a:solidFill>
                  <a:srgbClr val="7030A0"/>
                </a:solidFill>
                <a:latin typeface="HP001 4 hàng" pitchFamily="34" charset="0"/>
              </a:rPr>
              <a:t>p di </a:t>
            </a:r>
            <a:r>
              <a:rPr lang="el-GR" sz="3500" b="1">
                <a:solidFill>
                  <a:srgbClr val="7030A0"/>
                </a:solidFill>
                <a:latin typeface="HP001 4 hàng" pitchFamily="34" charset="0"/>
              </a:rPr>
              <a:t>ε</a:t>
            </a:r>
            <a:r>
              <a:rPr lang="vi-VN" sz="3500" b="1">
                <a:solidFill>
                  <a:srgbClr val="7030A0"/>
                </a:solidFill>
                <a:latin typeface="HP001 4 hàng" pitchFamily="34" charset="0"/>
              </a:rPr>
              <a:t>u</a:t>
            </a:r>
            <a:r>
              <a:rPr lang="el-GR" sz="3500" b="1">
                <a:solidFill>
                  <a:srgbClr val="7030A0"/>
                </a:solidFill>
                <a:latin typeface="HP001 4 hàng" pitchFamily="34" charset="0"/>
              </a:rPr>
              <a:t>ΐϜ</a:t>
            </a:r>
            <a:r>
              <a:rPr lang="vi-VN" sz="3500" b="1">
                <a:solidFill>
                  <a:srgbClr val="7030A0"/>
                </a:solidFill>
                <a:latin typeface="HP001 4 hàng" pitchFamily="34" charset="0"/>
              </a:rPr>
              <a:t>n. Đèn </a:t>
            </a:r>
            <a:r>
              <a:rPr lang="vi-VN" sz="3500" b="1" smtClean="0">
                <a:solidFill>
                  <a:srgbClr val="7030A0"/>
                </a:solidFill>
                <a:latin typeface="HP001 4 hàng" pitchFamily="34" charset="0"/>
              </a:rPr>
              <a:t>vàng</a:t>
            </a:r>
            <a:r>
              <a:rPr lang="en-US" sz="3500" b="1" smtClean="0">
                <a:solidFill>
                  <a:srgbClr val="7030A0"/>
                </a:solidFill>
                <a:latin typeface="HP001 4 hàng" pitchFamily="34" charset="0"/>
              </a:rPr>
              <a:t> </a:t>
            </a:r>
            <a:r>
              <a:rPr lang="vi-VN" sz="3500" b="1" smtClean="0">
                <a:solidFill>
                  <a:srgbClr val="7030A0"/>
                </a:solidFill>
                <a:latin typeface="HP001 4 hàng" pitchFamily="34" charset="0"/>
              </a:rPr>
              <a:t>báo</a:t>
            </a:r>
            <a:endParaRPr lang="en-US" sz="3500" b="1">
              <a:solidFill>
                <a:srgbClr val="7030A0"/>
              </a:solidFill>
              <a:latin typeface="HP001 4 hàng" pitchFamily="34" charset="0"/>
            </a:endParaRPr>
          </a:p>
        </p:txBody>
      </p:sp>
      <p:sp>
        <p:nvSpPr>
          <p:cNvPr id="8" name="Rectangle 7"/>
          <p:cNvSpPr/>
          <p:nvPr/>
        </p:nvSpPr>
        <p:spPr>
          <a:xfrm>
            <a:off x="189387" y="3161544"/>
            <a:ext cx="9067800" cy="630942"/>
          </a:xfrm>
          <a:prstGeom prst="rect">
            <a:avLst/>
          </a:prstGeom>
        </p:spPr>
        <p:txBody>
          <a:bodyPr wrap="square">
            <a:spAutoFit/>
          </a:bodyPr>
          <a:lstStyle/>
          <a:p>
            <a:pPr algn="just"/>
            <a:r>
              <a:rPr lang="vi-VN" sz="3500" b="1">
                <a:solidFill>
                  <a:srgbClr val="7030A0"/>
                </a:solidFill>
                <a:latin typeface="HP001 4 hàng" pitchFamily="34" charset="0"/>
              </a:rPr>
              <a:t>h</a:t>
            </a:r>
            <a:r>
              <a:rPr lang="el-GR" sz="3500" b="1">
                <a:solidFill>
                  <a:srgbClr val="7030A0"/>
                </a:solidFill>
                <a:latin typeface="HP001 4 hàng" pitchFamily="34" charset="0"/>
              </a:rPr>
              <a:t>Η</a:t>
            </a:r>
            <a:r>
              <a:rPr lang="vi-VN" sz="3500" b="1">
                <a:solidFill>
                  <a:srgbClr val="7030A0"/>
                </a:solidFill>
                <a:latin typeface="HP001 4 hàng" pitchFamily="34" charset="0"/>
              </a:rPr>
              <a:t>İu đi </a:t>
            </a:r>
            <a:r>
              <a:rPr lang="el-GR" sz="3500" b="1">
                <a:solidFill>
                  <a:srgbClr val="7030A0"/>
                </a:solidFill>
                <a:latin typeface="HP001 4 hàng" pitchFamily="34" charset="0"/>
              </a:rPr>
              <a:t>ε</a:t>
            </a:r>
            <a:r>
              <a:rPr lang="vi-VN" sz="3500" b="1">
                <a:solidFill>
                  <a:srgbClr val="7030A0"/>
                </a:solidFill>
                <a:latin typeface="HP001 4 hàng" pitchFamily="34" charset="0"/>
              </a:rPr>
              <a:t>ậm ǟē dừng </a:t>
            </a:r>
            <a:r>
              <a:rPr lang="vi-VN" sz="3500" b="1" smtClean="0">
                <a:solidFill>
                  <a:srgbClr val="7030A0"/>
                </a:solidFill>
                <a:latin typeface="HP001 4 hàng" pitchFamily="34" charset="0"/>
              </a:rPr>
              <a:t>hẳn</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752600" y="209550"/>
            <a:ext cx="5181600" cy="5181600"/>
          </a:xfrm>
        </p:spPr>
      </p:pic>
    </p:spTree>
    <p:extLst>
      <p:ext uri="{BB962C8B-B14F-4D97-AF65-F5344CB8AC3E}">
        <p14:creationId xmlns:p14="http://schemas.microsoft.com/office/powerpoint/2010/main" val="190195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Oval 3"/>
          <p:cNvSpPr/>
          <p:nvPr/>
        </p:nvSpPr>
        <p:spPr>
          <a:xfrm>
            <a:off x="7257" y="6672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5" name="TextBox 4"/>
          <p:cNvSpPr txBox="1"/>
          <p:nvPr/>
        </p:nvSpPr>
        <p:spPr>
          <a:xfrm>
            <a:off x="681841" y="133350"/>
            <a:ext cx="84512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dấu thanh phù hợp thay cho chiếc lá</a:t>
            </a:r>
            <a:endParaRPr lang="en-US" sz="2800" b="1" i="1">
              <a:latin typeface="Arial" pitchFamily="34" charset="0"/>
              <a:ea typeface="Arial-Rounded" pitchFamily="34" charset="0"/>
              <a:cs typeface="Arial" pitchFamily="34" charset="0"/>
            </a:endParaRPr>
          </a:p>
        </p:txBody>
      </p:sp>
      <p:sp>
        <p:nvSpPr>
          <p:cNvPr id="6" name="TextBox 5"/>
          <p:cNvSpPr txBox="1"/>
          <p:nvPr/>
        </p:nvSpPr>
        <p:spPr>
          <a:xfrm>
            <a:off x="-420900" y="895350"/>
            <a:ext cx="2888673" cy="830985"/>
          </a:xfrm>
          <a:prstGeom prst="rect">
            <a:avLst/>
          </a:prstGeom>
          <a:noFill/>
        </p:spPr>
        <p:txBody>
          <a:bodyPr wrap="square" lIns="91428" tIns="45714" rIns="91428" bIns="45714" rtlCol="0">
            <a:spAutoFit/>
          </a:bodyPr>
          <a:lstStyle/>
          <a:p>
            <a:pPr algn="ctr"/>
            <a:r>
              <a:rPr lang="en-US" sz="4800" smtClean="0">
                <a:latin typeface="Arial" pitchFamily="34" charset="0"/>
                <a:ea typeface="Arial-Rounded" pitchFamily="34" charset="0"/>
                <a:cs typeface="Arial" pitchFamily="34" charset="0"/>
              </a:rPr>
              <a:t>ngã ba</a:t>
            </a:r>
            <a:endParaRPr lang="en-US" sz="4800" i="1">
              <a:latin typeface="Arial" pitchFamily="34" charset="0"/>
              <a:ea typeface="Arial-Rounded" pitchFamily="34" charset="0"/>
              <a:cs typeface="Arial" pitchFamily="34" charset="0"/>
            </a:endParaRPr>
          </a:p>
        </p:txBody>
      </p:sp>
      <p:sp>
        <p:nvSpPr>
          <p:cNvPr id="7" name="TextBox 6"/>
          <p:cNvSpPr txBox="1"/>
          <p:nvPr/>
        </p:nvSpPr>
        <p:spPr>
          <a:xfrm>
            <a:off x="-235842" y="1893165"/>
            <a:ext cx="2888673" cy="830985"/>
          </a:xfrm>
          <a:prstGeom prst="rect">
            <a:avLst/>
          </a:prstGeom>
          <a:noFill/>
        </p:spPr>
        <p:txBody>
          <a:bodyPr wrap="square" lIns="91428" tIns="45714" rIns="91428" bIns="45714" rtlCol="0">
            <a:spAutoFit/>
          </a:bodyPr>
          <a:lstStyle/>
          <a:p>
            <a:pPr algn="ctr"/>
            <a:r>
              <a:rPr lang="en-US" sz="4800" smtClean="0">
                <a:latin typeface="Arial" pitchFamily="34" charset="0"/>
                <a:ea typeface="Arial-Rounded" pitchFamily="34" charset="0"/>
                <a:cs typeface="Arial" pitchFamily="34" charset="0"/>
              </a:rPr>
              <a:t>ngõ nhỏ</a:t>
            </a:r>
            <a:endParaRPr lang="en-US" sz="4800" i="1">
              <a:latin typeface="Arial" pitchFamily="34" charset="0"/>
              <a:ea typeface="Arial-Rounded" pitchFamily="34" charset="0"/>
              <a:cs typeface="Arial" pitchFamily="34" charset="0"/>
            </a:endParaRPr>
          </a:p>
        </p:txBody>
      </p:sp>
      <p:sp>
        <p:nvSpPr>
          <p:cNvPr id="8" name="TextBox 7"/>
          <p:cNvSpPr txBox="1"/>
          <p:nvPr/>
        </p:nvSpPr>
        <p:spPr>
          <a:xfrm>
            <a:off x="-348343" y="2850528"/>
            <a:ext cx="3686629" cy="830985"/>
          </a:xfrm>
          <a:prstGeom prst="rect">
            <a:avLst/>
          </a:prstGeom>
          <a:noFill/>
        </p:spPr>
        <p:txBody>
          <a:bodyPr wrap="square" lIns="91428" tIns="45714" rIns="91428" bIns="45714" rtlCol="0">
            <a:spAutoFit/>
          </a:bodyPr>
          <a:lstStyle/>
          <a:p>
            <a:pPr algn="ctr"/>
            <a:r>
              <a:rPr lang="en-US" sz="4800" smtClean="0">
                <a:latin typeface="Arial" pitchFamily="34" charset="0"/>
                <a:ea typeface="Arial-Rounded" pitchFamily="34" charset="0"/>
                <a:cs typeface="Arial" pitchFamily="34" charset="0"/>
              </a:rPr>
              <a:t>điều khiển</a:t>
            </a:r>
            <a:endParaRPr lang="en-US" sz="4800" i="1">
              <a:latin typeface="Arial" pitchFamily="34" charset="0"/>
              <a:ea typeface="Arial-Rounded" pitchFamily="34" charset="0"/>
              <a:cs typeface="Arial" pitchFamily="34" charset="0"/>
            </a:endParaRPr>
          </a:p>
        </p:txBody>
      </p:sp>
      <p:sp>
        <p:nvSpPr>
          <p:cNvPr id="9" name="TextBox 8"/>
          <p:cNvSpPr txBox="1"/>
          <p:nvPr/>
        </p:nvSpPr>
        <p:spPr>
          <a:xfrm>
            <a:off x="-489858" y="3798165"/>
            <a:ext cx="2888673" cy="830985"/>
          </a:xfrm>
          <a:prstGeom prst="rect">
            <a:avLst/>
          </a:prstGeom>
          <a:noFill/>
        </p:spPr>
        <p:txBody>
          <a:bodyPr wrap="square" lIns="91428" tIns="45714" rIns="91428" bIns="45714" rtlCol="0">
            <a:spAutoFit/>
          </a:bodyPr>
          <a:lstStyle/>
          <a:p>
            <a:pPr algn="ctr"/>
            <a:r>
              <a:rPr lang="en-US" sz="4800" smtClean="0">
                <a:latin typeface="Arial" pitchFamily="34" charset="0"/>
                <a:ea typeface="Arial-Rounded" pitchFamily="34" charset="0"/>
                <a:cs typeface="Arial" pitchFamily="34" charset="0"/>
              </a:rPr>
              <a:t>bút vẽ</a:t>
            </a:r>
            <a:endParaRPr lang="en-US" sz="4800" i="1">
              <a:latin typeface="Arial" pitchFamily="34" charset="0"/>
              <a:ea typeface="Arial-Rounded" pitchFamily="34" charset="0"/>
              <a:cs typeface="Arial" pitchFamily="34" charset="0"/>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12" y="944958"/>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798" y="2781299"/>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649" y="1907056"/>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441" y="3863139"/>
            <a:ext cx="582610" cy="28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7408" b="22076"/>
          <a:stretch/>
        </p:blipFill>
        <p:spPr>
          <a:xfrm>
            <a:off x="2971800" y="1439739"/>
            <a:ext cx="6172200" cy="3610664"/>
          </a:xfrm>
          <a:prstGeom prst="rect">
            <a:avLst/>
          </a:prstGeom>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8171" y="2425898"/>
            <a:ext cx="732858" cy="161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9742" y="2608152"/>
            <a:ext cx="714828" cy="131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2190" y="2888955"/>
            <a:ext cx="714715" cy="123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1261" y="2730174"/>
            <a:ext cx="993819" cy="143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9" fill="hold">
                            <p:stCondLst>
                              <p:cond delay="500"/>
                            </p:stCondLst>
                            <p:childTnLst>
                              <p:par>
                                <p:cTn id="10" presetID="63" presetClass="path" presetSubtype="0" accel="50000" decel="50000" fill="hold" nodeType="afterEffect">
                                  <p:stCondLst>
                                    <p:cond delay="0"/>
                                  </p:stCondLst>
                                  <p:childTnLst>
                                    <p:animMotion origin="layout" path="M 3.05556E-6 -1.99568E-6 L 0.40816 -0.00401 " pathEditMode="relative" rAng="0" ptsTypes="AA">
                                      <p:cBhvr>
                                        <p:cTn id="11" dur="2000" fill="hold"/>
                                        <p:tgtEl>
                                          <p:spTgt spid="3082"/>
                                        </p:tgtEl>
                                        <p:attrNameLst>
                                          <p:attrName>ppt_x</p:attrName>
                                          <p:attrName>ppt_y</p:attrName>
                                        </p:attrNameLst>
                                      </p:cBhvr>
                                      <p:rCtr x="20399" y="-216"/>
                                    </p:animMotion>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subTnLst>
                                    <p:audio>
                                      <p:cMediaNode vol="100000">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par>
                          <p:cTn id="19" fill="hold">
                            <p:stCondLst>
                              <p:cond delay="500"/>
                            </p:stCondLst>
                            <p:childTnLst>
                              <p:par>
                                <p:cTn id="20" presetID="63" presetClass="path" presetSubtype="0" accel="50000" decel="50000" fill="hold" nodeType="afterEffect">
                                  <p:stCondLst>
                                    <p:cond delay="0"/>
                                  </p:stCondLst>
                                  <p:childTnLst>
                                    <p:animMotion origin="layout" path="M -2.5E-6 -4.93667E-6 L 0.40469 0.02812 " pathEditMode="relative" rAng="0" ptsTypes="AA">
                                      <p:cBhvr>
                                        <p:cTn id="21" dur="2000" fill="hold"/>
                                        <p:tgtEl>
                                          <p:spTgt spid="3083"/>
                                        </p:tgtEl>
                                        <p:attrNameLst>
                                          <p:attrName>ppt_x</p:attrName>
                                          <p:attrName>ppt_y</p:attrName>
                                        </p:attrNameLst>
                                      </p:cBhvr>
                                      <p:rCtr x="20226" y="1390"/>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29" fill="hold">
                            <p:stCondLst>
                              <p:cond delay="500"/>
                            </p:stCondLst>
                            <p:childTnLst>
                              <p:par>
                                <p:cTn id="30" presetID="63" presetClass="path" presetSubtype="0" accel="50000" decel="50000" fill="hold" nodeType="afterEffect">
                                  <p:stCondLst>
                                    <p:cond delay="0"/>
                                  </p:stCondLst>
                                  <p:childTnLst>
                                    <p:animMotion origin="layout" path="M -2.77778E-7 -2.73092E-6 L 0.45191 -0.0071 " pathEditMode="relative" rAng="0" ptsTypes="AA">
                                      <p:cBhvr>
                                        <p:cTn id="31" dur="2000" fill="hold"/>
                                        <p:tgtEl>
                                          <p:spTgt spid="3077"/>
                                        </p:tgtEl>
                                        <p:attrNameLst>
                                          <p:attrName>ppt_x</p:attrName>
                                          <p:attrName>ppt_y</p:attrName>
                                        </p:attrNameLst>
                                      </p:cBhvr>
                                      <p:rCtr x="22587" y="-371"/>
                                    </p:animMotion>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3076"/>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3076"/>
                                        </p:tgtEl>
                                        <p:attrNameLst>
                                          <p:attrName>ppt_x</p:attrName>
                                        </p:attrNameLst>
                                      </p:cBhvr>
                                      <p:tavLst>
                                        <p:tav tm="0">
                                          <p:val>
                                            <p:strVal val="ppt_x"/>
                                          </p:val>
                                        </p:tav>
                                        <p:tav tm="100000">
                                          <p:val>
                                            <p:strVal val="ppt_x"/>
                                          </p:val>
                                        </p:tav>
                                      </p:tavLst>
                                    </p:anim>
                                    <p:anim calcmode="lin" valueType="num">
                                      <p:cBhvr additive="base">
                                        <p:cTn id="37" dur="500"/>
                                        <p:tgtEl>
                                          <p:spTgt spid="3076"/>
                                        </p:tgtEl>
                                        <p:attrNameLst>
                                          <p:attrName>ppt_y</p:attrName>
                                        </p:attrNameLst>
                                      </p:cBhvr>
                                      <p:tavLst>
                                        <p:tav tm="0">
                                          <p:val>
                                            <p:strVal val="ppt_y"/>
                                          </p:val>
                                        </p:tav>
                                        <p:tav tm="100000">
                                          <p:val>
                                            <p:strVal val="1+ppt_h/2"/>
                                          </p:val>
                                        </p:tav>
                                      </p:tavLst>
                                    </p:anim>
                                    <p:set>
                                      <p:cBhvr>
                                        <p:cTn id="38" dur="1" fill="hold">
                                          <p:stCondLst>
                                            <p:cond delay="499"/>
                                          </p:stCondLst>
                                        </p:cTn>
                                        <p:tgtEl>
                                          <p:spTgt spid="3076"/>
                                        </p:tgtEl>
                                        <p:attrNameLst>
                                          <p:attrName>style.visibility</p:attrName>
                                        </p:attrNameLst>
                                      </p:cBhvr>
                                      <p:to>
                                        <p:strVal val="hidden"/>
                                      </p:to>
                                    </p:set>
                                  </p:childTnLst>
                                  <p:subTnLst>
                                    <p:audio>
                                      <p:cMediaNode vol="100000">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par>
                          <p:cTn id="39" fill="hold">
                            <p:stCondLst>
                              <p:cond delay="500"/>
                            </p:stCondLst>
                            <p:childTnLst>
                              <p:par>
                                <p:cTn id="40" presetID="63" presetClass="path" presetSubtype="0" accel="50000" decel="50000" fill="hold" nodeType="afterEffect">
                                  <p:stCondLst>
                                    <p:cond delay="0"/>
                                  </p:stCondLst>
                                  <p:childTnLst>
                                    <p:animMotion origin="layout" path="M -8.33333E-7 2.55175E-6 L 0.43698 0.00494 " pathEditMode="relative" rAng="0" ptsTypes="AA">
                                      <p:cBhvr>
                                        <p:cTn id="41" dur="2000" fill="hold"/>
                                        <p:tgtEl>
                                          <p:spTgt spid="3079"/>
                                        </p:tgtEl>
                                        <p:attrNameLst>
                                          <p:attrName>ppt_x</p:attrName>
                                          <p:attrName>ppt_y</p:attrName>
                                        </p:attrNameLst>
                                      </p:cBhvr>
                                      <p:rCtr x="21840" y="247"/>
                                    </p:animMotion>
                                  </p:childTnLst>
                                </p:cTn>
                              </p:par>
                            </p:childTnLst>
                          </p:cTn>
                        </p:par>
                      </p:childTnLst>
                    </p:cTn>
                  </p:par>
                </p:childTnLst>
              </p:cTn>
              <p:nextCondLst>
                <p:cond evt="onClick" delay="0">
                  <p:tgtEl>
                    <p:spTgt spid="307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1693</TotalTime>
  <Words>441</Words>
  <Application>Microsoft Office PowerPoint</Application>
  <PresentationFormat>On-screen Show (16:9)</PresentationFormat>
  <Paragraphs>65</Paragraphs>
  <Slides>12</Slides>
  <Notes>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Rounded MT Bold</vt:lpstr>
      <vt:lpstr>Arial-Rounded</vt:lpstr>
      <vt:lpstr>Calibri</vt:lpstr>
      <vt:lpstr>HP001 4 hàng</vt:lpstr>
      <vt:lpstr>HP001 5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268</cp:revision>
  <dcterms:created xsi:type="dcterms:W3CDTF">2020-12-08T15:48:47Z</dcterms:created>
  <dcterms:modified xsi:type="dcterms:W3CDTF">2025-03-19T13:26:15Z</dcterms:modified>
</cp:coreProperties>
</file>