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9" r:id="rId2"/>
    <p:sldId id="291" r:id="rId3"/>
    <p:sldId id="292" r:id="rId4"/>
    <p:sldId id="294" r:id="rId5"/>
    <p:sldId id="293" r:id="rId6"/>
    <p:sldId id="295" r:id="rId7"/>
    <p:sldId id="273" r:id="rId8"/>
    <p:sldId id="258" r:id="rId9"/>
    <p:sldId id="260" r:id="rId10"/>
    <p:sldId id="277" r:id="rId11"/>
    <p:sldId id="261" r:id="rId12"/>
    <p:sldId id="263" r:id="rId13"/>
    <p:sldId id="262" r:id="rId14"/>
    <p:sldId id="296" r:id="rId15"/>
    <p:sldId id="297" r:id="rId16"/>
    <p:sldId id="278" r:id="rId17"/>
    <p:sldId id="298" r:id="rId18"/>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97" d="100"/>
          <a:sy n="97" d="100"/>
        </p:scale>
        <p:origin x="1042"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20/3/2025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GV dẫn</a:t>
            </a:r>
            <a:r>
              <a:rPr lang="en-US" baseline="0" smtClean="0"/>
              <a:t> dắt vào bài luôn nhé!</a:t>
            </a:r>
          </a:p>
          <a:p>
            <a:r>
              <a:rPr lang="en-US" smtClean="0"/>
              <a:t> Bài</a:t>
            </a:r>
            <a:r>
              <a:rPr lang="en-US" baseline="0" smtClean="0"/>
              <a:t> học của chúng ta hôm nay cũng tìm hiểu về loài chim hải âu. Mời các em cũng tìm hiểu bài tập đọc “Loài chim của biển cả”…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172567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20/3/2025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54215" y="1855608"/>
            <a:ext cx="5117123" cy="1446550"/>
          </a:xfrm>
          <a:prstGeom prst="rect">
            <a:avLst/>
          </a:prstGeom>
          <a:noFill/>
        </p:spPr>
        <p:txBody>
          <a:bodyPr wrap="square" rtlCol="0">
            <a:spAutoFit/>
          </a:bodyPr>
          <a:lstStyle/>
          <a:p>
            <a:pPr algn="ctr"/>
            <a:r>
              <a:rPr lang="en-US" sz="4400" b="1" smtClean="0">
                <a:solidFill>
                  <a:srgbClr val="0070C0"/>
                </a:solidFill>
                <a:latin typeface="Arial" pitchFamily="34" charset="0"/>
                <a:cs typeface="Arial" pitchFamily="34" charset="0"/>
              </a:rPr>
              <a:t>AI NHANH? </a:t>
            </a:r>
          </a:p>
          <a:p>
            <a:pPr algn="ctr"/>
            <a:r>
              <a:rPr lang="en-US" sz="4400" b="1" smtClean="0">
                <a:solidFill>
                  <a:srgbClr val="0070C0"/>
                </a:solidFill>
                <a:latin typeface="Arial" pitchFamily="34" charset="0"/>
                <a:cs typeface="Arial" pitchFamily="34" charset="0"/>
              </a:rPr>
              <a:t>AI ĐÚNG?</a:t>
            </a:r>
            <a:endParaRPr lang="en-US" sz="4400" b="1">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sải		</a:t>
            </a:r>
            <a:br>
              <a:rPr lang="en-US" smtClean="0">
                <a:latin typeface="Arial" pitchFamily="34" charset="0"/>
                <a:cs typeface="Arial" pitchFamily="34" charset="0"/>
              </a:rPr>
            </a:br>
            <a:r>
              <a:rPr lang="en-US" smtClean="0">
                <a:latin typeface="Arial" pitchFamily="34" charset="0"/>
                <a:cs typeface="Arial" pitchFamily="34" charset="0"/>
              </a:rPr>
              <a:t>xa		</a:t>
            </a:r>
            <a:br>
              <a:rPr lang="en-US" smtClean="0">
                <a:latin typeface="Arial" pitchFamily="34" charset="0"/>
                <a:cs typeface="Arial" pitchFamily="34" charset="0"/>
              </a:rPr>
            </a:br>
            <a:r>
              <a:rPr lang="en-US" smtClean="0">
                <a:latin typeface="Arial" pitchFamily="34" charset="0"/>
                <a:cs typeface="Arial" pitchFamily="34" charset="0"/>
              </a:rPr>
              <a:t>mênh mông</a:t>
            </a:r>
            <a:br>
              <a:rPr lang="en-US" smtClean="0">
                <a:latin typeface="Arial" pitchFamily="34" charset="0"/>
                <a:cs typeface="Arial" pitchFamily="34" charset="0"/>
              </a:rPr>
            </a:br>
            <a:r>
              <a:rPr lang="en-US" smtClean="0">
                <a:latin typeface="Arial" pitchFamily="34" charset="0"/>
                <a:cs typeface="Arial" pitchFamily="34" charset="0"/>
              </a:rPr>
              <a:t>dập dềnh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4614" y="209550"/>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9" name="TextBox 8"/>
          <p:cNvSpPr txBox="1"/>
          <p:nvPr/>
        </p:nvSpPr>
        <p:spPr>
          <a:xfrm>
            <a:off x="166256" y="844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
        <p:nvSpPr>
          <p:cNvPr id="13" name="TextBox 12"/>
          <p:cNvSpPr txBox="1"/>
          <p:nvPr/>
        </p:nvSpPr>
        <p:spPr>
          <a:xfrm>
            <a:off x="152400" y="839911"/>
            <a:ext cx="8853054" cy="4170239"/>
          </a:xfrm>
          <a:prstGeom prst="rect">
            <a:avLst/>
          </a:prstGeom>
          <a:solidFill>
            <a:schemeClr val="bg1"/>
          </a:solid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a:t>
            </a:r>
            <a:r>
              <a:rPr lang="en-US" sz="2600" b="1"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 Chúng có sải cánh lớn, nên có thể bay rất xa, vượt qua cả những đại dương mênh mông. </a:t>
            </a:r>
            <a:r>
              <a:rPr lang="en-US" sz="2600" b="1">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 Hải âu còn bơi rất giỏi nhờ chân của chúng có màng như chân vịt.</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Đôi khi, chúng đậu ngay trên mặt nước dập dềnh.</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Khi trời sắp có bão, chúng bay thành đàn tìm nơi trú ẩn.</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Vì vậy, hải âu được gọi là loài chim báo bão.</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Chúng được coi là bạn của những người đi biển.</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Hải âu còn bơi rất giỏi nhờ chân của chúng có màng như chân vịt.</a:t>
            </a:r>
          </a:p>
        </p:txBody>
      </p:sp>
      <p:cxnSp>
        <p:nvCxnSpPr>
          <p:cNvPr id="5" name="Straight Connector 4"/>
          <p:cNvCxnSpPr/>
          <p:nvPr/>
        </p:nvCxnSpPr>
        <p:spPr>
          <a:xfrm flipH="1">
            <a:off x="4800600" y="181817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573383"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21209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0" y="483853"/>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5" y="22669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513746"/>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193675" y="3359149"/>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6" name="TextBox 15"/>
          <p:cNvSpPr txBox="1"/>
          <p:nvPr/>
        </p:nvSpPr>
        <p:spPr>
          <a:xfrm>
            <a:off x="1584614" y="2960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9" name="TextBox 18"/>
          <p:cNvSpPr txBox="1"/>
          <p:nvPr/>
        </p:nvSpPr>
        <p:spPr>
          <a:xfrm>
            <a:off x="688974" y="869950"/>
            <a:ext cx="8330335"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Sải cánh:</a:t>
            </a:r>
            <a:endParaRPr lang="en-US" sz="3600">
              <a:latin typeface="Arial" pitchFamily="34" charset="0"/>
              <a:cs typeface="Arial" pitchFamily="34" charset="0"/>
            </a:endParaRPr>
          </a:p>
        </p:txBody>
      </p:sp>
      <p:sp>
        <p:nvSpPr>
          <p:cNvPr id="7" name="Title 1"/>
          <p:cNvSpPr txBox="1">
            <a:spLocks/>
          </p:cNvSpPr>
          <p:nvPr/>
        </p:nvSpPr>
        <p:spPr>
          <a:xfrm>
            <a:off x="2438400" y="69571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độ dài của cánh.</a:t>
            </a:r>
            <a:endParaRPr lang="en-US" sz="3600">
              <a:latin typeface="Arial" pitchFamily="34" charset="0"/>
              <a:cs typeface="Arial" pitchFamily="34" charset="0"/>
            </a:endParaRPr>
          </a:p>
        </p:txBody>
      </p:sp>
      <p:sp>
        <p:nvSpPr>
          <p:cNvPr id="11" name="Title 1"/>
          <p:cNvSpPr txBox="1">
            <a:spLocks/>
          </p:cNvSpPr>
          <p:nvPr/>
        </p:nvSpPr>
        <p:spPr>
          <a:xfrm>
            <a:off x="152400" y="1352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Đại dương:</a:t>
            </a:r>
            <a:endParaRPr lang="en-US" sz="3600">
              <a:latin typeface="Arial" pitchFamily="34" charset="0"/>
              <a:cs typeface="Arial" pitchFamily="34" charset="0"/>
            </a:endParaRPr>
          </a:p>
        </p:txBody>
      </p:sp>
      <p:sp>
        <p:nvSpPr>
          <p:cNvPr id="12" name="Title 1"/>
          <p:cNvSpPr txBox="1">
            <a:spLocks/>
          </p:cNvSpPr>
          <p:nvPr/>
        </p:nvSpPr>
        <p:spPr>
          <a:xfrm>
            <a:off x="2667000" y="13716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biển lớn.</a:t>
            </a:r>
            <a:endParaRPr lang="en-US" sz="3600">
              <a:latin typeface="Arial" pitchFamily="34" charset="0"/>
              <a:cs typeface="Arial" pitchFamily="34" charset="0"/>
            </a:endParaRPr>
          </a:p>
        </p:txBody>
      </p:sp>
      <p:sp>
        <p:nvSpPr>
          <p:cNvPr id="13" name="Title 1"/>
          <p:cNvSpPr txBox="1">
            <a:spLocks/>
          </p:cNvSpPr>
          <p:nvPr/>
        </p:nvSpPr>
        <p:spPr>
          <a:xfrm>
            <a:off x="139700" y="2114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Dập dềnh:</a:t>
            </a:r>
            <a:endParaRPr lang="en-US" sz="3600">
              <a:latin typeface="Arial" pitchFamily="34" charset="0"/>
              <a:cs typeface="Arial" pitchFamily="34" charset="0"/>
            </a:endParaRPr>
          </a:p>
        </p:txBody>
      </p:sp>
      <p:sp>
        <p:nvSpPr>
          <p:cNvPr id="14" name="Title 1"/>
          <p:cNvSpPr txBox="1">
            <a:spLocks/>
          </p:cNvSpPr>
          <p:nvPr/>
        </p:nvSpPr>
        <p:spPr>
          <a:xfrm>
            <a:off x="2438400" y="2390381"/>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chuyển động lên xuống nhịp nhàng trên mặt nước.</a:t>
            </a:r>
            <a:endParaRPr lang="en-US" sz="3600">
              <a:latin typeface="Arial" pitchFamily="34" charset="0"/>
              <a:cs typeface="Arial" pitchFamily="34" charset="0"/>
            </a:endParaRPr>
          </a:p>
        </p:txBody>
      </p:sp>
      <p:sp>
        <p:nvSpPr>
          <p:cNvPr id="15" name="Title 1"/>
          <p:cNvSpPr txBox="1">
            <a:spLocks/>
          </p:cNvSpPr>
          <p:nvPr/>
        </p:nvSpPr>
        <p:spPr>
          <a:xfrm>
            <a:off x="190500" y="333653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Bão:</a:t>
            </a:r>
            <a:endParaRPr lang="en-US" sz="3600">
              <a:latin typeface="Arial" pitchFamily="34" charset="0"/>
              <a:cs typeface="Arial" pitchFamily="34" charset="0"/>
            </a:endParaRPr>
          </a:p>
        </p:txBody>
      </p:sp>
      <p:sp>
        <p:nvSpPr>
          <p:cNvPr id="16" name="Title 1"/>
          <p:cNvSpPr txBox="1">
            <a:spLocks/>
          </p:cNvSpPr>
          <p:nvPr/>
        </p:nvSpPr>
        <p:spPr>
          <a:xfrm>
            <a:off x="1257300" y="3596881"/>
            <a:ext cx="8001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thời tiết bất thường, có gió mạnh và mưa lớn.</a:t>
            </a:r>
            <a:endParaRPr lang="en-US" sz="3600">
              <a:latin typeface="Arial" pitchFamily="34" charset="0"/>
              <a:cs typeface="Arial" pitchFamily="34" charset="0"/>
            </a:endParaRPr>
          </a:p>
        </p:txBody>
      </p:sp>
      <p:pic>
        <p:nvPicPr>
          <p:cNvPr id="2050" name="Picture 2" descr="Seagull Sea Gull - Free photo on Pixab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29" t="10224" r="8063" b="27626"/>
          <a:stretch/>
        </p:blipFill>
        <p:spPr bwMode="auto">
          <a:xfrm>
            <a:off x="6057899" y="751281"/>
            <a:ext cx="2514601"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8" name="Title 1"/>
          <p:cNvSpPr txBox="1">
            <a:spLocks/>
          </p:cNvSpPr>
          <p:nvPr/>
        </p:nvSpPr>
        <p:spPr>
          <a:xfrm>
            <a:off x="228600" y="590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Màng:</a:t>
            </a:r>
            <a:endParaRPr lang="en-US" sz="3600">
              <a:latin typeface="Arial" pitchFamily="34" charset="0"/>
              <a:cs typeface="Arial" pitchFamily="34" charset="0"/>
            </a:endParaRPr>
          </a:p>
        </p:txBody>
      </p:sp>
      <p:sp>
        <p:nvSpPr>
          <p:cNvPr id="9" name="Title 1"/>
          <p:cNvSpPr txBox="1">
            <a:spLocks/>
          </p:cNvSpPr>
          <p:nvPr/>
        </p:nvSpPr>
        <p:spPr>
          <a:xfrm>
            <a:off x="1600200" y="850900"/>
            <a:ext cx="7543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phần da nối các ngón chân với nhau.</a:t>
            </a:r>
            <a:endParaRPr lang="en-US" sz="3600">
              <a:latin typeface="Arial" pitchFamily="34" charset="0"/>
              <a:cs typeface="Arial" pitchFamily="34" charset="0"/>
            </a:endParaRPr>
          </a:p>
        </p:txBody>
      </p:sp>
      <p:pic>
        <p:nvPicPr>
          <p:cNvPr id="1026" name="Picture 2" descr="Hải âu cổ rụt Đại Tây Dương – Wikipedia tiếng Việ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86"/>
          <a:stretch/>
        </p:blipFill>
        <p:spPr bwMode="auto">
          <a:xfrm>
            <a:off x="365125" y="2038350"/>
            <a:ext cx="284462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ững khoảnh khắc ngộ nghĩnh của hải âu cổ rụt Đại Tây Dương"/>
          <p:cNvPicPr>
            <a:picLocks noChangeAspect="1" noChangeArrowheads="1"/>
          </p:cNvPicPr>
          <p:nvPr/>
        </p:nvPicPr>
        <p:blipFill rotWithShape="1">
          <a:blip r:embed="rId4">
            <a:extLst>
              <a:ext uri="{28A0092B-C50C-407E-A947-70E740481C1C}">
                <a14:useLocalDpi xmlns:a14="http://schemas.microsoft.com/office/drawing/2010/main" val="0"/>
              </a:ext>
            </a:extLst>
          </a:blip>
          <a:srcRect l="5190" t="16966" r="22413" b="20297"/>
          <a:stretch/>
        </p:blipFill>
        <p:spPr bwMode="auto">
          <a:xfrm>
            <a:off x="3581400" y="2057400"/>
            <a:ext cx="5147235"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487086">
            <a:off x="-237451" y="3636731"/>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487086">
            <a:off x="4258349" y="3801597"/>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487086">
            <a:off x="3631746" y="3877095"/>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6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a:fillRect/>
          </a:stretch>
        </p:blipFill>
        <p:spPr>
          <a:xfrm>
            <a:off x="1143000" y="0"/>
            <a:ext cx="6858000" cy="5143500"/>
          </a:xfrm>
          <a:prstGeom prst="roundRect">
            <a:avLst>
              <a:gd name="adj" fmla="val 4167"/>
            </a:avLst>
          </a:prstGeom>
          <a:solidFill>
            <a:srgbClr val="FFFFFF"/>
          </a:solidFill>
          <a:ln w="28575" cap="sq">
            <a:solidFill>
              <a:srgbClr val="0000FF"/>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思想气泡: 云 2"/>
          <p:cNvSpPr/>
          <p:nvPr/>
        </p:nvSpPr>
        <p:spPr>
          <a:xfrm>
            <a:off x="1995913" y="228600"/>
            <a:ext cx="5890787" cy="2786887"/>
          </a:xfrm>
          <a:prstGeom prst="cloudCallout">
            <a:avLst>
              <a:gd name="adj1" fmla="val -61868"/>
              <a:gd name="adj2" fmla="val 51987"/>
            </a:avLst>
          </a:prstGeom>
          <a:solidFill>
            <a:schemeClr val="bg1"/>
          </a:solidFill>
          <a:ln w="63500">
            <a:solidFill>
              <a:srgbClr val="F5B552"/>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Calibri" panose="020F0502020204030204"/>
              <a:ea typeface="Microsoft YaHei" panose="020B0503020204020204" pitchFamily="34" charset="-122"/>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0415" y="1741424"/>
            <a:ext cx="2708072" cy="3610763"/>
          </a:xfrm>
          <a:prstGeom prst="rect">
            <a:avLst/>
          </a:prstGeom>
        </p:spPr>
      </p:pic>
      <p:sp>
        <p:nvSpPr>
          <p:cNvPr id="6" name="WordArt 5"/>
          <p:cNvSpPr>
            <a:spLocks noChangeArrowheads="1" noChangeShapeType="1" noTextEdit="1"/>
          </p:cNvSpPr>
          <p:nvPr/>
        </p:nvSpPr>
        <p:spPr bwMode="auto">
          <a:xfrm>
            <a:off x="2550969" y="1100137"/>
            <a:ext cx="5164282" cy="1471613"/>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14287"/>
              </a:avLst>
            </a:prstTxWarp>
          </a:bodyPr>
          <a:lstStyle/>
          <a:p>
            <a:pPr algn="ctr"/>
            <a:r>
              <a:rPr lang="en-US" sz="2700" b="1" kern="10" dirty="0">
                <a:ln w="9525">
                  <a:solidFill>
                    <a:srgbClr val="FF0066"/>
                  </a:solidFill>
                  <a:round/>
                </a:ln>
                <a:solidFill>
                  <a:srgbClr val="0000FF"/>
                </a:solidFill>
                <a:latin typeface="Elephant"/>
              </a:rPr>
              <a:t> </a:t>
            </a:r>
            <a:r>
              <a:rPr lang="en-US" sz="2700" b="1" kern="10" dirty="0" err="1">
                <a:ln w="9525">
                  <a:solidFill>
                    <a:srgbClr val="FF0066"/>
                  </a:solidFill>
                  <a:round/>
                </a:ln>
                <a:solidFill>
                  <a:srgbClr val="0000FF"/>
                </a:solidFill>
                <a:latin typeface="Elephant"/>
              </a:rPr>
              <a:t>Kính</a:t>
            </a:r>
            <a:r>
              <a:rPr lang="en-US" sz="2700" b="1" kern="10" dirty="0">
                <a:ln w="9525">
                  <a:solidFill>
                    <a:srgbClr val="FF0066"/>
                  </a:solidFill>
                  <a:round/>
                </a:ln>
                <a:solidFill>
                  <a:srgbClr val="0000FF"/>
                </a:solidFill>
                <a:latin typeface="Elephant"/>
              </a:rPr>
              <a:t> </a:t>
            </a:r>
            <a:r>
              <a:rPr lang="en-US" sz="2700" b="1" kern="10" dirty="0" err="1">
                <a:ln w="9525">
                  <a:solidFill>
                    <a:srgbClr val="FF0066"/>
                  </a:solidFill>
                  <a:round/>
                </a:ln>
                <a:solidFill>
                  <a:srgbClr val="0000FF"/>
                </a:solidFill>
                <a:latin typeface="Elephant"/>
              </a:rPr>
              <a:t>chào</a:t>
            </a:r>
            <a:r>
              <a:rPr lang="en-US" sz="2700" b="1" kern="10" dirty="0">
                <a:ln w="9525">
                  <a:solidFill>
                    <a:srgbClr val="FF0066"/>
                  </a:solidFill>
                  <a:round/>
                </a:ln>
                <a:solidFill>
                  <a:srgbClr val="0000FF"/>
                </a:solidFill>
                <a:latin typeface="Elephant"/>
              </a:rPr>
              <a:t> </a:t>
            </a:r>
            <a:r>
              <a:rPr lang="en-US" sz="2700" b="1" kern="10" dirty="0" err="1">
                <a:ln w="9525">
                  <a:solidFill>
                    <a:srgbClr val="FF0066"/>
                  </a:solidFill>
                  <a:round/>
                </a:ln>
                <a:solidFill>
                  <a:srgbClr val="0000FF"/>
                </a:solidFill>
                <a:latin typeface="Elephant"/>
              </a:rPr>
              <a:t>quý</a:t>
            </a:r>
            <a:r>
              <a:rPr lang="en-US" sz="2700" b="1" kern="10" dirty="0">
                <a:ln w="9525">
                  <a:solidFill>
                    <a:srgbClr val="FF0066"/>
                  </a:solidFill>
                  <a:round/>
                </a:ln>
                <a:solidFill>
                  <a:srgbClr val="0000FF"/>
                </a:solidFill>
                <a:latin typeface="Elephant"/>
              </a:rPr>
              <a:t> </a:t>
            </a:r>
            <a:r>
              <a:rPr lang="en-US" sz="2700" b="1" kern="10" dirty="0" err="1">
                <a:ln w="9525">
                  <a:solidFill>
                    <a:srgbClr val="FF0066"/>
                  </a:solidFill>
                  <a:round/>
                </a:ln>
                <a:solidFill>
                  <a:srgbClr val="0000FF"/>
                </a:solidFill>
                <a:latin typeface="Elephant"/>
              </a:rPr>
              <a:t>thầy</a:t>
            </a:r>
            <a:r>
              <a:rPr lang="en-US" sz="2700" b="1" kern="10" dirty="0">
                <a:ln w="9525">
                  <a:solidFill>
                    <a:srgbClr val="FF0066"/>
                  </a:solidFill>
                  <a:round/>
                </a:ln>
                <a:solidFill>
                  <a:srgbClr val="0000FF"/>
                </a:solidFill>
                <a:latin typeface="Elephant"/>
              </a:rPr>
              <a:t> </a:t>
            </a:r>
            <a:r>
              <a:rPr lang="en-US" sz="2700" b="1" kern="10" dirty="0" err="1">
                <a:ln w="9525">
                  <a:solidFill>
                    <a:srgbClr val="FF0066"/>
                  </a:solidFill>
                  <a:round/>
                </a:ln>
                <a:solidFill>
                  <a:srgbClr val="0000FF"/>
                </a:solidFill>
                <a:latin typeface="Elephant"/>
              </a:rPr>
              <a:t>cô</a:t>
            </a:r>
            <a:r>
              <a:rPr lang="en-US" sz="2700" b="1" kern="10" dirty="0">
                <a:ln w="9525">
                  <a:solidFill>
                    <a:srgbClr val="FF0066"/>
                  </a:solidFill>
                  <a:round/>
                </a:ln>
                <a:solidFill>
                  <a:srgbClr val="0000FF"/>
                </a:solidFill>
                <a:latin typeface="Elephant"/>
              </a:rPr>
              <a:t> </a:t>
            </a:r>
          </a:p>
          <a:p>
            <a:pPr algn="ctr"/>
            <a:r>
              <a:rPr lang="en-US" sz="2700" b="1" kern="10" dirty="0" err="1">
                <a:ln w="9525">
                  <a:solidFill>
                    <a:srgbClr val="FF0066"/>
                  </a:solidFill>
                  <a:round/>
                </a:ln>
                <a:solidFill>
                  <a:srgbClr val="0000FF"/>
                </a:solidFill>
                <a:latin typeface="Elephant"/>
              </a:rPr>
              <a:t>và</a:t>
            </a:r>
            <a:r>
              <a:rPr lang="en-US" sz="2700" b="1" kern="10" dirty="0">
                <a:ln w="9525">
                  <a:solidFill>
                    <a:srgbClr val="FF0066"/>
                  </a:solidFill>
                  <a:round/>
                </a:ln>
                <a:solidFill>
                  <a:srgbClr val="0000FF"/>
                </a:solidFill>
                <a:latin typeface="Elephant"/>
              </a:rPr>
              <a:t> </a:t>
            </a:r>
            <a:r>
              <a:rPr lang="en-US" sz="2700" b="1" kern="10" dirty="0" err="1">
                <a:ln w="9525">
                  <a:solidFill>
                    <a:srgbClr val="FF0066"/>
                  </a:solidFill>
                  <a:round/>
                </a:ln>
                <a:solidFill>
                  <a:srgbClr val="0000FF"/>
                </a:solidFill>
                <a:latin typeface="Elephant"/>
              </a:rPr>
              <a:t>các</a:t>
            </a:r>
            <a:r>
              <a:rPr lang="en-US" sz="2700" b="1" kern="10" dirty="0">
                <a:ln w="9525">
                  <a:solidFill>
                    <a:srgbClr val="FF0066"/>
                  </a:solidFill>
                  <a:round/>
                </a:ln>
                <a:solidFill>
                  <a:srgbClr val="0000FF"/>
                </a:solidFill>
                <a:latin typeface="Elephant"/>
              </a:rPr>
              <a:t> </a:t>
            </a:r>
            <a:r>
              <a:rPr lang="en-US" sz="2700" b="1" kern="10" dirty="0" err="1">
                <a:ln w="9525">
                  <a:solidFill>
                    <a:srgbClr val="FF0066"/>
                  </a:solidFill>
                  <a:round/>
                </a:ln>
                <a:solidFill>
                  <a:srgbClr val="0000FF"/>
                </a:solidFill>
                <a:latin typeface="Elephant"/>
              </a:rPr>
              <a:t>em</a:t>
            </a:r>
            <a:endParaRPr lang="en-US" sz="2700" b="1" kern="10" dirty="0">
              <a:ln w="9525">
                <a:solidFill>
                  <a:srgbClr val="FF0066"/>
                </a:solidFill>
                <a:round/>
              </a:ln>
              <a:solidFill>
                <a:srgbClr val="0000FF"/>
              </a:solidFill>
              <a:latin typeface="Elephant"/>
            </a:endParaRPr>
          </a:p>
        </p:txBody>
      </p:sp>
      <p:sp>
        <p:nvSpPr>
          <p:cNvPr id="4" name="AutoShape 2" descr="Bài 21: Các giác quan của cơ thể"/>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custDataLst>
      <p:tags r:id="rId1"/>
    </p:custDataLst>
    <p:extLst>
      <p:ext uri="{BB962C8B-B14F-4D97-AF65-F5344CB8AC3E}">
        <p14:creationId xmlns:p14="http://schemas.microsoft.com/office/powerpoint/2010/main" val="29436788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71937" y="971550"/>
            <a:ext cx="5298853" cy="1964527"/>
          </a:xfrm>
        </p:spPr>
        <p:txBody>
          <a:bodyPr>
            <a:noAutofit/>
          </a:bodyPr>
          <a:lstStyle/>
          <a:p>
            <a:pPr algn="l"/>
            <a:r>
              <a:rPr lang="vi-VN" sz="3600">
                <a:latin typeface="Arial" pitchFamily="34" charset="0"/>
                <a:cs typeface="Arial" pitchFamily="34" charset="0"/>
              </a:rPr>
              <a:t>Con gì đuôi ngắn tai dài</a:t>
            </a:r>
            <a:br>
              <a:rPr lang="vi-VN" sz="3600">
                <a:latin typeface="Arial" pitchFamily="34" charset="0"/>
                <a:cs typeface="Arial" pitchFamily="34" charset="0"/>
              </a:rPr>
            </a:br>
            <a:r>
              <a:rPr lang="vi-VN" sz="3600">
                <a:latin typeface="Arial" pitchFamily="34" charset="0"/>
                <a:cs typeface="Arial" pitchFamily="34" charset="0"/>
              </a:rPr>
              <a:t>Mắt hồng lông mượt</a:t>
            </a:r>
            <a:br>
              <a:rPr lang="vi-VN" sz="3600">
                <a:latin typeface="Arial" pitchFamily="34" charset="0"/>
                <a:cs typeface="Arial" pitchFamily="34" charset="0"/>
              </a:rPr>
            </a:br>
            <a:r>
              <a:rPr lang="vi-VN" sz="3600">
                <a:latin typeface="Arial" pitchFamily="34" charset="0"/>
                <a:cs typeface="Arial" pitchFamily="34" charset="0"/>
              </a:rPr>
              <a:t>Có tài chạy </a:t>
            </a:r>
            <a:r>
              <a:rPr lang="vi-VN" sz="3600" smtClean="0">
                <a:latin typeface="Arial" pitchFamily="34" charset="0"/>
                <a:cs typeface="Arial" pitchFamily="34" charset="0"/>
              </a:rPr>
              <a:t>nhanh</a:t>
            </a:r>
            <a:r>
              <a:rPr lang="en-US" sz="3600">
                <a:latin typeface="Arial" pitchFamily="34" charset="0"/>
                <a:cs typeface="Arial" pitchFamily="34" charset="0"/>
              </a:rPr>
              <a:t>?</a:t>
            </a:r>
            <a:endParaRPr lang="vi-VN" sz="3600">
              <a:latin typeface="Arial" pitchFamily="34" charset="0"/>
              <a:cs typeface="Arial" pitchFamily="34" charset="0"/>
            </a:endParaRPr>
          </a:p>
        </p:txBody>
      </p:sp>
      <p:sp>
        <p:nvSpPr>
          <p:cNvPr id="5" name="Title 2"/>
          <p:cNvSpPr txBox="1">
            <a:spLocks/>
          </p:cNvSpPr>
          <p:nvPr/>
        </p:nvSpPr>
        <p:spPr>
          <a:xfrm>
            <a:off x="1828800" y="3303540"/>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thỏ</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018"/>
          <a:stretch/>
        </p:blipFill>
        <p:spPr>
          <a:xfrm>
            <a:off x="4934087" y="2800350"/>
            <a:ext cx="1714226" cy="2014495"/>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09800" y="1147907"/>
            <a:ext cx="5240482"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vi-VN" sz="3600">
                <a:latin typeface="Arial" pitchFamily="34" charset="0"/>
                <a:cs typeface="Arial" pitchFamily="34" charset="0"/>
              </a:rPr>
              <a:t>Con gì mào đỏ</a:t>
            </a:r>
          </a:p>
          <a:p>
            <a:pPr algn="just"/>
            <a:r>
              <a:rPr lang="vi-VN" sz="3600">
                <a:latin typeface="Arial" pitchFamily="34" charset="0"/>
                <a:cs typeface="Arial" pitchFamily="34" charset="0"/>
              </a:rPr>
              <a:t>Gáy ò ó o…</a:t>
            </a:r>
          </a:p>
          <a:p>
            <a:pPr algn="just"/>
            <a:r>
              <a:rPr lang="vi-VN" sz="3600">
                <a:latin typeface="Arial" pitchFamily="34" charset="0"/>
                <a:cs typeface="Arial" pitchFamily="34" charset="0"/>
              </a:rPr>
              <a:t>Từ sáng tinh mơ</a:t>
            </a:r>
          </a:p>
          <a:p>
            <a:pPr algn="just"/>
            <a:r>
              <a:rPr lang="vi-VN" sz="3600">
                <a:latin typeface="Arial" pitchFamily="34" charset="0"/>
                <a:cs typeface="Arial" pitchFamily="34" charset="0"/>
              </a:rPr>
              <a:t>Gọi người thức giấc?</a:t>
            </a: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a:t>
            </a:r>
          </a:p>
          <a:p>
            <a:r>
              <a:rPr lang="en-US" b="1" smtClean="0">
                <a:solidFill>
                  <a:srgbClr val="FF0000"/>
                </a:solidFill>
                <a:latin typeface="Arial" pitchFamily="34" charset="0"/>
                <a:cs typeface="Arial" pitchFamily="34" charset="0"/>
              </a:rPr>
              <a:t>gà trống</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702"/>
          <a:stretch/>
        </p:blipFill>
        <p:spPr bwMode="auto">
          <a:xfrm>
            <a:off x="4648200" y="3428050"/>
            <a:ext cx="1600200" cy="145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0800" y="418451"/>
            <a:ext cx="4724400" cy="2574131"/>
          </a:xfrm>
        </p:spPr>
        <p:txBody>
          <a:bodyPr>
            <a:noAutofit/>
          </a:bodyPr>
          <a:lstStyle/>
          <a:p>
            <a:pPr algn="l"/>
            <a:r>
              <a:rPr lang="vi-VN" sz="4000">
                <a:latin typeface="Arial" pitchFamily="34" charset="0"/>
                <a:cs typeface="Arial" pitchFamily="34" charset="0"/>
              </a:rPr>
              <a:t>Con gì ăn no</a:t>
            </a:r>
            <a:br>
              <a:rPr lang="vi-VN" sz="4000">
                <a:latin typeface="Arial" pitchFamily="34" charset="0"/>
                <a:cs typeface="Arial" pitchFamily="34" charset="0"/>
              </a:rPr>
            </a:br>
            <a:r>
              <a:rPr lang="vi-VN" sz="4000">
                <a:latin typeface="Arial" pitchFamily="34" charset="0"/>
                <a:cs typeface="Arial" pitchFamily="34" charset="0"/>
              </a:rPr>
              <a:t>Bụng to mắt híp</a:t>
            </a:r>
            <a:br>
              <a:rPr lang="vi-VN" sz="4000">
                <a:latin typeface="Arial" pitchFamily="34" charset="0"/>
                <a:cs typeface="Arial" pitchFamily="34" charset="0"/>
              </a:rPr>
            </a:br>
            <a:r>
              <a:rPr lang="vi-VN" sz="4000">
                <a:latin typeface="Arial" pitchFamily="34" charset="0"/>
                <a:cs typeface="Arial" pitchFamily="34" charset="0"/>
              </a:rPr>
              <a:t>Mồm kêu ụt ịt</a:t>
            </a:r>
            <a:br>
              <a:rPr lang="vi-VN" sz="4000">
                <a:latin typeface="Arial" pitchFamily="34" charset="0"/>
                <a:cs typeface="Arial" pitchFamily="34" charset="0"/>
              </a:rPr>
            </a:br>
            <a:r>
              <a:rPr lang="vi-VN" sz="4000">
                <a:latin typeface="Arial" pitchFamily="34" charset="0"/>
                <a:cs typeface="Arial" pitchFamily="34" charset="0"/>
              </a:rPr>
              <a:t>Nằm thở phì </a:t>
            </a:r>
            <a:r>
              <a:rPr lang="vi-VN" sz="4000" smtClean="0">
                <a:latin typeface="Arial" pitchFamily="34" charset="0"/>
                <a:cs typeface="Arial" pitchFamily="34" charset="0"/>
              </a:rPr>
              <a:t>phò</a:t>
            </a:r>
            <a:r>
              <a:rPr lang="en-US" sz="4000" smtClean="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lợn</a:t>
            </a:r>
          </a:p>
          <a:p>
            <a:r>
              <a:rPr lang="en-US" b="1" smtClean="0">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vi-VN" sz="3200">
                <a:latin typeface="Arial" pitchFamily="34" charset="0"/>
                <a:cs typeface="Arial" pitchFamily="34" charset="0"/>
              </a:rPr>
              <a:t>Lượn bay biển lớn sớm trưa</a:t>
            </a:r>
            <a:br>
              <a:rPr lang="vi-VN" sz="3200">
                <a:latin typeface="Arial" pitchFamily="34" charset="0"/>
                <a:cs typeface="Arial" pitchFamily="34" charset="0"/>
              </a:rPr>
            </a:br>
            <a:r>
              <a:rPr lang="vi-VN" sz="3200">
                <a:latin typeface="Arial" pitchFamily="34" charset="0"/>
                <a:cs typeface="Arial" pitchFamily="34" charset="0"/>
              </a:rPr>
              <a:t>Sóng gió chẳng quản nắng mưa chẳng sờn</a:t>
            </a:r>
            <a:r>
              <a:rPr lang="en-US" sz="3200" smtClean="0">
                <a:latin typeface="Arial" pitchFamily="34" charset="0"/>
                <a:ea typeface="AvantGarde" pitchFamily="2" charset="0"/>
                <a:cs typeface="Arial" pitchFamily="34" charset="0"/>
              </a:rPr>
              <a:t>?</a:t>
            </a:r>
            <a:endParaRPr lang="en-US" sz="3200">
              <a:latin typeface="Arial" pitchFamily="34" charset="0"/>
              <a:ea typeface="AvantGarde" pitchFamily="2" charset="0"/>
              <a:cs typeface="Arial" pitchFamily="34" charset="0"/>
            </a:endParaRPr>
          </a:p>
        </p:txBody>
      </p:sp>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chim hải 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192"/>
          <a:stretch/>
        </p:blipFill>
        <p:spPr bwMode="auto">
          <a:xfrm>
            <a:off x="4953000" y="2571750"/>
            <a:ext cx="2422251" cy="232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LOÀI CHIM CỦA BIỂN CẢ</a:t>
              </a:r>
              <a:endParaRPr lang="en-US" sz="36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2895600" y="3188744"/>
            <a:ext cx="2942657" cy="1845094"/>
            <a:chOff x="2557349" y="3214083"/>
            <a:chExt cx="2942657" cy="1845094"/>
          </a:xfrm>
        </p:grpSpPr>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013" y="3718875"/>
              <a:ext cx="1335993" cy="134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557349" y="3214083"/>
              <a:ext cx="1573213" cy="144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a:t>
            </a:r>
            <a:r>
              <a:rPr lang="en-US" sz="2400" b="1" smtClean="0">
                <a:latin typeface="Arial" pitchFamily="34" charset="0"/>
                <a:ea typeface="Arial-Rounded" pitchFamily="34" charset="0"/>
                <a:cs typeface="Arial" pitchFamily="34" charset="0"/>
              </a:rPr>
              <a:t>điểm khác nhau giữa chim và cá?</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70" t="28906" r="23279" b="16146"/>
          <a:stretch/>
        </p:blipFill>
        <p:spPr bwMode="auto">
          <a:xfrm>
            <a:off x="1295399" y="1091610"/>
            <a:ext cx="6711225" cy="376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2607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7" name="TextBox 16"/>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cxnSp>
        <p:nvCxnSpPr>
          <p:cNvPr id="5" name="Straight Connector 4"/>
          <p:cNvCxnSpPr/>
          <p:nvPr/>
        </p:nvCxnSpPr>
        <p:spPr>
          <a:xfrm flipH="1">
            <a:off x="7677315" y="1381858"/>
            <a:ext cx="4215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794945" y="1798027"/>
            <a:ext cx="3694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186690" y="3474427"/>
            <a:ext cx="14195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59558" y="2214196"/>
            <a:ext cx="17790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359</Words>
  <Application>Microsoft Office PowerPoint</Application>
  <PresentationFormat>On-screen Show (16:9)</PresentationFormat>
  <Paragraphs>84</Paragraphs>
  <Slides>17</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Microsoft YaHei</vt:lpstr>
      <vt:lpstr>Arial</vt:lpstr>
      <vt:lpstr>Arial Rounded MT Bold</vt:lpstr>
      <vt:lpstr>Arial-Rounded</vt:lpstr>
      <vt:lpstr>AvantGarde</vt:lpstr>
      <vt:lpstr>Calibri</vt:lpstr>
      <vt:lpstr>Elephant</vt:lpstr>
      <vt:lpstr>Times New Roman</vt:lpstr>
      <vt:lpstr>Office Theme</vt:lpstr>
      <vt:lpstr>PowerPoint Presentation</vt:lpstr>
      <vt:lpstr>Con gì đuôi ngắn tai dài Mắt hồng lông mượt Có tài chạy nhanh?</vt:lpstr>
      <vt:lpstr>PowerPoint Presentation</vt:lpstr>
      <vt:lpstr>Con gì ăn no Bụng to mắt híp Mồm kêu ụt ịt Nằm thở phì phò?</vt:lpstr>
      <vt:lpstr>Lượn bay biển lớn sớm trưa Sóng gió chẳng quản nắng mưa chẳng sờn?</vt:lpstr>
      <vt:lpstr>PowerPoint Presentation</vt:lpstr>
      <vt:lpstr>PowerPoint Presentation</vt:lpstr>
      <vt:lpstr>PowerPoint Presentation</vt:lpstr>
      <vt:lpstr>PowerPoint Presentation</vt:lpstr>
      <vt:lpstr>sải   xa   mênh mông dập dềnh  </vt:lpstr>
      <vt:lpstr>PowerPoint Presentation</vt:lpstr>
      <vt:lpstr>PowerPoint Presentation</vt:lpstr>
      <vt:lpstr>PowerPoint Presentation</vt:lpstr>
      <vt:lpstr>Giải nghĩa từ khó:</vt:lpstr>
      <vt:lpstr>Giải nghĩa từ khó:</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228</cp:revision>
  <dcterms:created xsi:type="dcterms:W3CDTF">2020-12-08T15:48:47Z</dcterms:created>
  <dcterms:modified xsi:type="dcterms:W3CDTF">2025-03-20T10:51:41Z</dcterms:modified>
</cp:coreProperties>
</file>