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318" r:id="rId3"/>
    <p:sldId id="382" r:id="rId4"/>
    <p:sldId id="344" r:id="rId5"/>
    <p:sldId id="384" r:id="rId6"/>
    <p:sldId id="395" r:id="rId7"/>
    <p:sldId id="385" r:id="rId8"/>
    <p:sldId id="516" r:id="rId9"/>
    <p:sldId id="352" r:id="rId10"/>
    <p:sldId id="496" r:id="rId11"/>
    <p:sldId id="277" r:id="rId12"/>
    <p:sldId id="517" r:id="rId13"/>
    <p:sldId id="50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6" y="60"/>
      </p:cViewPr>
      <p:guideLst>
        <p:guide orient="horz" pos="215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0.gif"/><Relationship Id="rId11" Type="http://schemas.openxmlformats.org/officeDocument/2006/relationships/image" Target="../media/image42.jpeg"/><Relationship Id="rId5" Type="http://schemas.openxmlformats.org/officeDocument/2006/relationships/image" Target="../media/image39.svg"/><Relationship Id="rId10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gif"/><Relationship Id="rId11" Type="http://schemas.openxmlformats.org/officeDocument/2006/relationships/image" Target="../media/image6.png"/><Relationship Id="rId5" Type="http://schemas.openxmlformats.org/officeDocument/2006/relationships/image" Target="../media/image44.svg"/><Relationship Id="rId10" Type="http://schemas.openxmlformats.org/officeDocument/2006/relationships/image" Target="../media/image47.sv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5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svg"/><Relationship Id="rId10" Type="http://schemas.openxmlformats.org/officeDocument/2006/relationships/image" Target="../media/image6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98564" y="381387"/>
            <a:ext cx="8131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Môn: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tiểu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Bắc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45" y="1962633"/>
            <a:ext cx="4682027" cy="29021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08" y="4823596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9265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798" y="34778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" y="5407527"/>
            <a:ext cx="12241915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37" y="2187327"/>
            <a:ext cx="2495522" cy="2610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4269" y="4941247"/>
            <a:ext cx="3772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1980</a:t>
            </a:r>
          </a:p>
        </p:txBody>
      </p:sp>
    </p:spTree>
    <p:extLst>
      <p:ext uri="{BB962C8B-B14F-4D97-AF65-F5344CB8AC3E}">
        <p14:creationId xmlns:p14="http://schemas.microsoft.com/office/powerpoint/2010/main" val="35447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26621" y="3683000"/>
            <a:ext cx="2768367" cy="27432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1494"/>
            <a:ext cx="1852706" cy="18527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6121400"/>
            <a:ext cx="6350000" cy="7366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121399"/>
            <a:ext cx="5994400" cy="736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1809377" y="222111"/>
            <a:ext cx="9778999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HÁT KẾT HỢP GÕ ĐỆM THEO PHÁCH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61D3AA1-E688-0CB5-81E6-C342172CB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00" y="1896247"/>
            <a:ext cx="11117425" cy="127104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1A7A59-4C6E-B9E6-9198-CAC27781F9FE}"/>
              </a:ext>
            </a:extLst>
          </p:cNvPr>
          <p:cNvSpPr txBox="1"/>
          <p:nvPr/>
        </p:nvSpPr>
        <p:spPr>
          <a:xfrm>
            <a:off x="2033051" y="3060385"/>
            <a:ext cx="1053711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133" i="1" dirty="0">
                <a:solidFill>
                  <a:srgbClr val="0000FF"/>
                </a:solidFill>
                <a:latin typeface="+mj-lt"/>
              </a:rPr>
              <a:t> Tình  bạn  tuổi    thơ        đẹp      lắm,         quấn quýt  bên nhau         thật     vui.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4D83F9B-4AC9-A5BC-33F0-A4B8E43E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4800" y="817457"/>
            <a:ext cx="660400" cy="660400"/>
          </a:xfrm>
          <a:prstGeom prst="rect">
            <a:avLst/>
          </a:prstGeom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8676" y="3426987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040B145C-8E17-3765-DC33-9F74D236B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64000" y="3492500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D7E957EB-007C-8CDA-BC95-09DE39DA065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7602" y="3529218"/>
            <a:ext cx="64643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4B89C402-B0C7-E505-B4BF-2FC528E91E9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8372" y="3566197"/>
            <a:ext cx="646430" cy="495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054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457200" y="6858000"/>
            <a:ext cx="4699272" cy="2286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6959600" y="6781446"/>
            <a:ext cx="4699272" cy="189361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3238705" y="6795639"/>
            <a:ext cx="4699272" cy="189361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8432800" y="6756400"/>
            <a:ext cx="4699272" cy="2286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" y="381000"/>
            <a:ext cx="12141200" cy="62738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3200" y="9712"/>
            <a:ext cx="677133" cy="67459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2536776" y="876400"/>
            <a:ext cx="1053711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054638" y="1531355"/>
            <a:ext cx="1156353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1778000" y="2258333"/>
            <a:ext cx="1129588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736600" y="2852713"/>
            <a:ext cx="1244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498086" y="3572763"/>
            <a:ext cx="106172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1574800" y="4285897"/>
            <a:ext cx="1025562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2997200" y="4964989"/>
            <a:ext cx="11430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219200" y="5731335"/>
            <a:ext cx="11734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969005" y="6445063"/>
            <a:ext cx="11734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3606800" y="-33056"/>
            <a:ext cx="5537200" cy="50276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667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7772400" y="191380"/>
            <a:ext cx="5537200" cy="33855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16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1549400" y="254355"/>
            <a:ext cx="5537200" cy="29745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1333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230" y="642747"/>
            <a:ext cx="623503" cy="6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26621" y="3683000"/>
            <a:ext cx="2768367" cy="27432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" y="1494"/>
            <a:ext cx="1852706" cy="18527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121400"/>
            <a:ext cx="6350000" cy="7366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121399"/>
            <a:ext cx="5994400" cy="736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1460501" y="2125246"/>
            <a:ext cx="9778999" cy="132343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HÁT</a:t>
            </a:r>
          </a:p>
          <a:p>
            <a:pPr algn="ctr" defTabSz="609630">
              <a:defRPr/>
            </a:pP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Nối tiếp – Hòa giọng</a:t>
            </a:r>
          </a:p>
        </p:txBody>
      </p:sp>
    </p:spTree>
    <p:extLst>
      <p:ext uri="{BB962C8B-B14F-4D97-AF65-F5344CB8AC3E}">
        <p14:creationId xmlns:p14="http://schemas.microsoft.com/office/powerpoint/2010/main" val="26260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48800" y="4883117"/>
            <a:ext cx="2833489" cy="180455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DAB7F4-51FF-9EAE-67F1-B62D055AF2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400" y="0"/>
            <a:ext cx="1524000" cy="1524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A49618B-7C96-0F8E-AA6A-C3CBE20B7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6121400"/>
            <a:ext cx="6350000" cy="736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31B176E-890B-2FCE-3A70-5FEDB37B8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121399"/>
            <a:ext cx="5994400" cy="736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76183BC-0C4B-0131-8AA0-E90A5E6AE96A}"/>
              </a:ext>
            </a:extLst>
          </p:cNvPr>
          <p:cNvSpPr txBox="1"/>
          <p:nvPr/>
        </p:nvSpPr>
        <p:spPr>
          <a:xfrm>
            <a:off x="3911600" y="635000"/>
            <a:ext cx="5537200" cy="50276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667" b="1" u="sng" dirty="0">
                <a:solidFill>
                  <a:srgbClr val="C00000"/>
                </a:solidFill>
                <a:latin typeface="Times New Roman" panose="02020603050405020304" pitchFamily="18" charset="0"/>
              </a:rPr>
              <a:t>Nối tiếp – Hòa giọng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3B6E3D-2CE2-48EB-0399-48BFC3E96FF7}"/>
              </a:ext>
            </a:extLst>
          </p:cNvPr>
          <p:cNvSpPr txBox="1"/>
          <p:nvPr/>
        </p:nvSpPr>
        <p:spPr>
          <a:xfrm>
            <a:off x="914400" y="1412081"/>
            <a:ext cx="8991600" cy="419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6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Nam: </a:t>
            </a:r>
            <a:r>
              <a:rPr lang="vi-VN" sz="2667" dirty="0">
                <a:solidFill>
                  <a:srgbClr val="0000FF"/>
                </a:solidFill>
                <a:latin typeface="Times New Roman" panose="02020603050405020304" pitchFamily="18" charset="0"/>
              </a:rPr>
              <a:t>Tình bạn tuổi thơ đẹp lắm, quấn quýt bên nhau thật vui.</a:t>
            </a:r>
          </a:p>
          <a:p>
            <a:pPr defTabSz="609630">
              <a:defRPr/>
            </a:pPr>
            <a:r>
              <a:rPr lang="vi-VN" sz="2667" dirty="0">
                <a:solidFill>
                  <a:srgbClr val="0000FF"/>
                </a:solidFill>
                <a:latin typeface="Times New Roman" panose="02020603050405020304" pitchFamily="18" charset="0"/>
              </a:rPr>
              <a:t>Hồn nhiên như gió như mây. Tươi đẹp như bướm, như hoa.</a:t>
            </a:r>
          </a:p>
          <a:p>
            <a:pPr defTabSz="609630">
              <a:defRPr/>
            </a:pPr>
            <a:endParaRPr lang="vi-VN" sz="2667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609630">
              <a:defRPr/>
            </a:pPr>
            <a:r>
              <a:rPr lang="vi-VN" sz="2667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Nữ:   </a:t>
            </a:r>
            <a:r>
              <a:rPr lang="vi-VN" sz="2667" dirty="0">
                <a:solidFill>
                  <a:schemeClr val="accent5"/>
                </a:solidFill>
                <a:latin typeface="Times New Roman" panose="02020603050405020304" pitchFamily="18" charset="0"/>
              </a:rPr>
              <a:t>Tình bạn chúng em đẹp quá, gắn bó như cây với cành.</a:t>
            </a:r>
          </a:p>
          <a:p>
            <a:pPr defTabSz="609630">
              <a:defRPr/>
            </a:pPr>
            <a:r>
              <a:rPr lang="vi-VN" sz="2667" dirty="0">
                <a:solidFill>
                  <a:schemeClr val="accent5"/>
                </a:solidFill>
                <a:latin typeface="Times New Roman" panose="02020603050405020304" pitchFamily="18" charset="0"/>
              </a:rPr>
              <a:t>Yêu mến nhau như đàn chim, ríu rít muôn ngàn chuyện vui.</a:t>
            </a:r>
          </a:p>
          <a:p>
            <a:pPr defTabSz="609630">
              <a:defRPr/>
            </a:pPr>
            <a:endParaRPr lang="vi-VN" sz="2667" dirty="0">
              <a:solidFill>
                <a:schemeClr val="accent5"/>
              </a:solidFill>
              <a:latin typeface="Times New Roman" panose="02020603050405020304" pitchFamily="18" charset="0"/>
            </a:endParaRPr>
          </a:p>
          <a:p>
            <a:pPr defTabSz="609630">
              <a:defRPr/>
            </a:pPr>
            <a:r>
              <a:rPr lang="vi-VN" sz="2667" b="1" dirty="0">
                <a:solidFill>
                  <a:srgbClr val="00B050"/>
                </a:solidFill>
                <a:latin typeface="Times New Roman" panose="02020603050405020304" pitchFamily="18" charset="0"/>
              </a:rPr>
              <a:t>Hòa giọng:  </a:t>
            </a:r>
            <a:r>
              <a:rPr lang="vi-VN" sz="2667" dirty="0">
                <a:solidFill>
                  <a:srgbClr val="7030A0"/>
                </a:solidFill>
                <a:latin typeface="Times New Roman" panose="02020603050405020304" pitchFamily="18" charset="0"/>
              </a:rPr>
              <a:t>Tình bạn tuổi thơ, đẹp như giấc mơ.</a:t>
            </a:r>
          </a:p>
          <a:p>
            <a:pPr defTabSz="609630">
              <a:defRPr/>
            </a:pPr>
            <a:r>
              <a:rPr lang="vi-VN" sz="2667" dirty="0">
                <a:solidFill>
                  <a:srgbClr val="7030A0"/>
                </a:solidFill>
                <a:latin typeface="Times New Roman" panose="02020603050405020304" pitchFamily="18" charset="0"/>
              </a:rPr>
              <a:t>Tình bạn tuổi thơ, thắm hồng cuộc sống.</a:t>
            </a:r>
          </a:p>
          <a:p>
            <a:pPr defTabSz="609630">
              <a:defRPr/>
            </a:pPr>
            <a:r>
              <a:rPr lang="vi-VN" sz="2667" dirty="0">
                <a:solidFill>
                  <a:srgbClr val="7030A0"/>
                </a:solidFill>
                <a:latin typeface="Times New Roman" panose="02020603050405020304" pitchFamily="18" charset="0"/>
              </a:rPr>
              <a:t>Mai đây chúng em lớn lên, dù cách xa nhau bốn phương,</a:t>
            </a:r>
          </a:p>
          <a:p>
            <a:pPr defTabSz="609630">
              <a:defRPr/>
            </a:pPr>
            <a:r>
              <a:rPr lang="vi-VN" sz="2667" dirty="0">
                <a:solidFill>
                  <a:srgbClr val="7030A0"/>
                </a:solidFill>
                <a:latin typeface="Times New Roman" panose="02020603050405020304" pitchFamily="18" charset="0"/>
              </a:rPr>
              <a:t>lòng em vẫn luôn nhớ hoài bao kỷ niệm đẹp. Tình bạn tuổi thơ.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E3830D1-2EAF-6C4E-C334-53804C2B625C}"/>
              </a:ext>
            </a:extLst>
          </p:cNvPr>
          <p:cNvSpPr/>
          <p:nvPr/>
        </p:nvSpPr>
        <p:spPr>
          <a:xfrm>
            <a:off x="10718801" y="177800"/>
            <a:ext cx="1354291" cy="1219200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9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5145C522-22CA-7F81-A21C-D06337F6D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82497" y="483421"/>
            <a:ext cx="623503" cy="6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3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169035" y="1232535"/>
            <a:ext cx="9698355" cy="11372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“lớp chúng ta đoàn kết”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0830" y="2986405"/>
            <a:ext cx="2790825" cy="238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6360"/>
            <a:ext cx="12192635" cy="61264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2171" y="1878628"/>
            <a:ext cx="1242724" cy="1890995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761864" y="526097"/>
            <a:ext cx="24784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</a:p>
        </p:txBody>
      </p:sp>
      <p:sp>
        <p:nvSpPr>
          <p:cNvPr id="2" name="Rectangles 7">
            <a:extLst>
              <a:ext uri="{FF2B5EF4-FFF2-40B4-BE49-F238E27FC236}">
                <a16:creationId xmlns:a16="http://schemas.microsoft.com/office/drawing/2014/main" id="{A9369ACB-557F-2192-88CD-484F40723423}"/>
              </a:ext>
            </a:extLst>
          </p:cNvPr>
          <p:cNvSpPr/>
          <p:nvPr/>
        </p:nvSpPr>
        <p:spPr>
          <a:xfrm>
            <a:off x="1169035" y="1232535"/>
            <a:ext cx="96983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23167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A0AB3-9E34-ECC2-7B66-C6B67F64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" y="5194831"/>
            <a:ext cx="1167446" cy="1439071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ACE3F3AC-02DC-E329-836F-F7AEF6BD36DC}"/>
              </a:ext>
            </a:extLst>
          </p:cNvPr>
          <p:cNvSpPr/>
          <p:nvPr/>
        </p:nvSpPr>
        <p:spPr>
          <a:xfrm>
            <a:off x="-244897" y="6263086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1C0B0230-BC3E-B0C6-5D83-1FF8D4194FB6}"/>
              </a:ext>
            </a:extLst>
          </p:cNvPr>
          <p:cNvSpPr/>
          <p:nvPr/>
        </p:nvSpPr>
        <p:spPr>
          <a:xfrm>
            <a:off x="10101370" y="4470509"/>
            <a:ext cx="2472267" cy="2513834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810DEED-A6A9-3ECC-5418-5F61C15C5680}"/>
              </a:ext>
            </a:extLst>
          </p:cNvPr>
          <p:cNvSpPr/>
          <p:nvPr/>
        </p:nvSpPr>
        <p:spPr>
          <a:xfrm>
            <a:off x="5258437" y="6257442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98BDB4C-5F79-3D38-C0CD-FCBF083EAB81}"/>
              </a:ext>
            </a:extLst>
          </p:cNvPr>
          <p:cNvSpPr/>
          <p:nvPr/>
        </p:nvSpPr>
        <p:spPr>
          <a:xfrm flipH="1">
            <a:off x="-3" y="1"/>
            <a:ext cx="6502401" cy="726902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25CC2C-44D1-A48C-A322-8E2A795ECE67}"/>
              </a:ext>
            </a:extLst>
          </p:cNvPr>
          <p:cNvSpPr/>
          <p:nvPr/>
        </p:nvSpPr>
        <p:spPr>
          <a:xfrm>
            <a:off x="6220177" y="132357"/>
            <a:ext cx="5971823" cy="609580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28B8A50-B3A7-E00D-0C44-4AF415B896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7444" y="3782050"/>
            <a:ext cx="8933926" cy="2198682"/>
          </a:xfrm>
          <a:prstGeom prst="rect">
            <a:avLst/>
          </a:prstGeom>
        </p:spPr>
      </p:pic>
      <p:sp>
        <p:nvSpPr>
          <p:cNvPr id="13" name="Rectangles 7">
            <a:extLst>
              <a:ext uri="{FF2B5EF4-FFF2-40B4-BE49-F238E27FC236}">
                <a16:creationId xmlns:a16="http://schemas.microsoft.com/office/drawing/2014/main" id="{54771368-AECE-8C09-B541-D61F48A678EE}"/>
              </a:ext>
            </a:extLst>
          </p:cNvPr>
          <p:cNvSpPr/>
          <p:nvPr/>
        </p:nvSpPr>
        <p:spPr>
          <a:xfrm>
            <a:off x="1518991" y="476289"/>
            <a:ext cx="969835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2800" b="1" i="0" u="none" strike="noStrike" kern="0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hể hiện nhạc cụ Ri-</a:t>
            </a:r>
            <a:r>
              <a:rPr kumimoji="0" lang="vi-VN" sz="2800" b="1" i="0" u="none" strike="noStrike" kern="0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kumimoji="0" lang="vi-VN" sz="2800" b="1" i="0" u="none" strike="noStrike" kern="0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2800" b="1" i="0" u="none" strike="noStrike" kern="0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kumimoji="0" lang="vi-VN" sz="2800" b="1" i="0" u="none" strike="noStrike" kern="0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với nhóm hát bằng âm La theo giai điệu của mẫu luyện âm</a:t>
            </a:r>
            <a:endParaRPr kumimoji="0" lang="en-US" sz="2800" b="1" i="0" u="none" strike="noStrike" kern="0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AA34729-B23C-1979-BFC9-9D61CDBD82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451" y="1871990"/>
            <a:ext cx="11097452" cy="1438398"/>
          </a:xfrm>
          <a:prstGeom prst="rect">
            <a:avLst/>
          </a:prstGeom>
        </p:spPr>
      </p:pic>
      <p:pic>
        <p:nvPicPr>
          <p:cNvPr id="16" name="las">
            <a:hlinkClick r:id="" action="ppaction://media"/>
            <a:extLst>
              <a:ext uri="{FF2B5EF4-FFF2-40B4-BE49-F238E27FC236}">
                <a16:creationId xmlns:a16="http://schemas.microsoft.com/office/drawing/2014/main" id="{7CD459E9-1DFD-FC80-6E61-A8B340969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32703" y="1301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A0AB3-9E34-ECC2-7B66-C6B67F64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" y="5194831"/>
            <a:ext cx="1072445" cy="1439071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ACE3F3AC-02DC-E329-836F-F7AEF6BD36DC}"/>
              </a:ext>
            </a:extLst>
          </p:cNvPr>
          <p:cNvSpPr/>
          <p:nvPr/>
        </p:nvSpPr>
        <p:spPr>
          <a:xfrm>
            <a:off x="-244897" y="6263086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1C0B0230-BC3E-B0C6-5D83-1FF8D4194FB6}"/>
              </a:ext>
            </a:extLst>
          </p:cNvPr>
          <p:cNvSpPr/>
          <p:nvPr/>
        </p:nvSpPr>
        <p:spPr>
          <a:xfrm>
            <a:off x="10101370" y="4470509"/>
            <a:ext cx="2472267" cy="2513834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810DEED-A6A9-3ECC-5418-5F61C15C5680}"/>
              </a:ext>
            </a:extLst>
          </p:cNvPr>
          <p:cNvSpPr/>
          <p:nvPr/>
        </p:nvSpPr>
        <p:spPr>
          <a:xfrm>
            <a:off x="5258437" y="6257442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98BDB4C-5F79-3D38-C0CD-FCBF083EAB81}"/>
              </a:ext>
            </a:extLst>
          </p:cNvPr>
          <p:cNvSpPr/>
          <p:nvPr/>
        </p:nvSpPr>
        <p:spPr>
          <a:xfrm flipH="1">
            <a:off x="-3" y="1"/>
            <a:ext cx="6502401" cy="726902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25CC2C-44D1-A48C-A322-8E2A795ECE67}"/>
              </a:ext>
            </a:extLst>
          </p:cNvPr>
          <p:cNvSpPr/>
          <p:nvPr/>
        </p:nvSpPr>
        <p:spPr>
          <a:xfrm>
            <a:off x="6220177" y="132357"/>
            <a:ext cx="5971823" cy="609580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Rectangles 7">
            <a:extLst>
              <a:ext uri="{FF2B5EF4-FFF2-40B4-BE49-F238E27FC236}">
                <a16:creationId xmlns:a16="http://schemas.microsoft.com/office/drawing/2014/main" id="{54771368-AECE-8C09-B541-D61F48A678EE}"/>
              </a:ext>
            </a:extLst>
          </p:cNvPr>
          <p:cNvSpPr/>
          <p:nvPr/>
        </p:nvSpPr>
        <p:spPr>
          <a:xfrm>
            <a:off x="1518991" y="476289"/>
            <a:ext cx="969835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2800" b="1" i="0" u="none" strike="noStrike" kern="0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hể hiện nhạc cụ kèn</a:t>
            </a:r>
            <a:r>
              <a:rPr kumimoji="0" lang="vi-VN" sz="2800" b="1" i="0" u="none" strike="noStrike" kern="0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phím</a:t>
            </a:r>
            <a:r>
              <a:rPr kumimoji="0" lang="vi-VN" sz="2800" b="1" i="0" u="none" strike="noStrike" kern="0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với nhóm hát bằng âm La theo giai điệu của mẫu luyện âm</a:t>
            </a:r>
            <a:endParaRPr kumimoji="0" lang="en-US" sz="2800" b="1" i="0" u="none" strike="noStrike" kern="0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281B707-33C5-E469-3948-576F59388F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702" y="1465825"/>
            <a:ext cx="11482596" cy="215072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091CAB-7427-CC46-B904-C7C3020E47F8}"/>
              </a:ext>
            </a:extLst>
          </p:cNvPr>
          <p:cNvSpPr txBox="1"/>
          <p:nvPr/>
        </p:nvSpPr>
        <p:spPr>
          <a:xfrm>
            <a:off x="2488245" y="2354838"/>
            <a:ext cx="9800138" cy="52322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1        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</a:rPr>
              <a:t>2          3        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4                  5                         5  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F8AE211-54B2-5DF7-3757-D7194FAD93A7}"/>
              </a:ext>
            </a:extLst>
          </p:cNvPr>
          <p:cNvSpPr txBox="1"/>
          <p:nvPr/>
        </p:nvSpPr>
        <p:spPr>
          <a:xfrm>
            <a:off x="1199401" y="3443905"/>
            <a:ext cx="10189178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5          4               3          2               1                           1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ttkm">
            <a:hlinkClick r:id="" action="ppaction://media"/>
            <a:extLst>
              <a:ext uri="{FF2B5EF4-FFF2-40B4-BE49-F238E27FC236}">
                <a16:creationId xmlns:a16="http://schemas.microsoft.com/office/drawing/2014/main" id="{365ACD4B-2DED-072F-7DCF-2AF1F73AB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8055" y="1112783"/>
            <a:ext cx="573198" cy="573198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75D5264-D8ED-1EE7-2DFC-0DAFE88D4F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444" y="4112363"/>
            <a:ext cx="9028925" cy="215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2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3" grpId="1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ACE3F3AC-02DC-E329-836F-F7AEF6BD36DC}"/>
              </a:ext>
            </a:extLst>
          </p:cNvPr>
          <p:cNvSpPr/>
          <p:nvPr/>
        </p:nvSpPr>
        <p:spPr>
          <a:xfrm>
            <a:off x="-244897" y="6263086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98BDB4C-5F79-3D38-C0CD-FCBF083EAB81}"/>
              </a:ext>
            </a:extLst>
          </p:cNvPr>
          <p:cNvSpPr/>
          <p:nvPr/>
        </p:nvSpPr>
        <p:spPr>
          <a:xfrm flipH="1">
            <a:off x="-2" y="0"/>
            <a:ext cx="6502401" cy="1640107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25CC2C-44D1-A48C-A322-8E2A795ECE67}"/>
              </a:ext>
            </a:extLst>
          </p:cNvPr>
          <p:cNvSpPr/>
          <p:nvPr/>
        </p:nvSpPr>
        <p:spPr>
          <a:xfrm>
            <a:off x="6220177" y="132356"/>
            <a:ext cx="5971823" cy="1375393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D2A0BE3-C870-6C0E-0793-5AFF2D6B2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51" y="1169319"/>
            <a:ext cx="9601200" cy="4563751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CB6D2FDA-2BAF-DAAD-B53F-1BD60C77AFC5}"/>
              </a:ext>
            </a:extLst>
          </p:cNvPr>
          <p:cNvSpPr/>
          <p:nvPr/>
        </p:nvSpPr>
        <p:spPr>
          <a:xfrm>
            <a:off x="10634132" y="4476153"/>
            <a:ext cx="1964267" cy="2513834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93DFEA3-ED12-F8BA-9694-3EBD3CE7FD67}"/>
              </a:ext>
            </a:extLst>
          </p:cNvPr>
          <p:cNvSpPr/>
          <p:nvPr/>
        </p:nvSpPr>
        <p:spPr>
          <a:xfrm>
            <a:off x="5258437" y="6257442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06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57C70E5-5587-E4F0-9CE8-A3750FE8C517}"/>
              </a:ext>
            </a:extLst>
          </p:cNvPr>
          <p:cNvSpPr txBox="1"/>
          <p:nvPr/>
        </p:nvSpPr>
        <p:spPr>
          <a:xfrm>
            <a:off x="1320800" y="228601"/>
            <a:ext cx="9979546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HÁT KẾT HỢP VẬN ĐỘNG THEO BÀI</a:t>
            </a:r>
            <a:endParaRPr lang="vi-VN" sz="2667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A0C522A-C986-111C-50EA-64771A8FB0C7}"/>
              </a:ext>
            </a:extLst>
          </p:cNvPr>
          <p:cNvSpPr/>
          <p:nvPr/>
        </p:nvSpPr>
        <p:spPr>
          <a:xfrm>
            <a:off x="4318000" y="6569319"/>
            <a:ext cx="3556000" cy="333419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4F9D462-9EF0-2D3F-254C-1EF7F4D48296}"/>
              </a:ext>
            </a:extLst>
          </p:cNvPr>
          <p:cNvSpPr/>
          <p:nvPr/>
        </p:nvSpPr>
        <p:spPr>
          <a:xfrm>
            <a:off x="508000" y="6501796"/>
            <a:ext cx="3556000" cy="333419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15AE365-36D0-963A-E7FE-E0EBFF63B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" y="6697465"/>
            <a:ext cx="6603999" cy="160535"/>
          </a:xfrm>
          <a:prstGeom prst="rect">
            <a:avLst/>
          </a:prstGeom>
        </p:spPr>
      </p:pic>
      <p:pic>
        <p:nvPicPr>
          <p:cNvPr id="3" name="Hình ảnh 5">
            <a:extLst>
              <a:ext uri="{FF2B5EF4-FFF2-40B4-BE49-F238E27FC236}">
                <a16:creationId xmlns:a16="http://schemas.microsoft.com/office/drawing/2014/main" id="{366446B3-0433-38B7-722B-A05B810D1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046970" y="4002853"/>
            <a:ext cx="2145030" cy="2781935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4CA0091F-E327-6ACE-0511-D77F1FF3659D}"/>
              </a:ext>
            </a:extLst>
          </p:cNvPr>
          <p:cNvSpPr/>
          <p:nvPr/>
        </p:nvSpPr>
        <p:spPr>
          <a:xfrm>
            <a:off x="8534400" y="6524581"/>
            <a:ext cx="3556000" cy="333419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8A260B0-8613-0301-C3ED-53F3077F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648070"/>
            <a:ext cx="5994400" cy="209930"/>
          </a:xfrm>
          <a:prstGeom prst="rect">
            <a:avLst/>
          </a:prstGeom>
        </p:spPr>
      </p:pic>
      <p:pic>
        <p:nvPicPr>
          <p:cNvPr id="16" name="Picture 5" descr="Picture8">
            <a:extLst>
              <a:ext uri="{FF2B5EF4-FFF2-40B4-BE49-F238E27FC236}">
                <a16:creationId xmlns:a16="http://schemas.microsoft.com/office/drawing/2014/main" id="{3786C2D6-13E0-75E7-57B3-E21733DC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844154"/>
            <a:ext cx="9448801" cy="56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ài 1 - Reo Vang Bình Minh - Âm Nhạc Lớp 5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CFFAC9DF-6348-6ECF-7486-746DD0F62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0667" y="704071"/>
            <a:ext cx="673939" cy="673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4DEB5B-9980-8CD8-34A8-AC822520C4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736" y="78133"/>
            <a:ext cx="2147836" cy="14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1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3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29048D23-E3B1-E99E-BDC9-8CED4E217BEE}"/>
              </a:ext>
            </a:extLst>
          </p:cNvPr>
          <p:cNvSpPr/>
          <p:nvPr/>
        </p:nvSpPr>
        <p:spPr>
          <a:xfrm flipH="1">
            <a:off x="-2" y="0"/>
            <a:ext cx="6502401" cy="1640107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61BDA05-33E4-5943-FA46-2656B0D67C72}"/>
              </a:ext>
            </a:extLst>
          </p:cNvPr>
          <p:cNvSpPr/>
          <p:nvPr/>
        </p:nvSpPr>
        <p:spPr>
          <a:xfrm>
            <a:off x="6220177" y="132356"/>
            <a:ext cx="5971823" cy="1375393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103B05-4CF6-6FE7-4AF8-BC6412A1AB39}"/>
              </a:ext>
            </a:extLst>
          </p:cNvPr>
          <p:cNvSpPr txBox="1"/>
          <p:nvPr/>
        </p:nvSpPr>
        <p:spPr>
          <a:xfrm>
            <a:off x="-2" y="2142362"/>
            <a:ext cx="9076269" cy="107721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Biểu diễn bài hát tình bạn tuổi thơ với các</a:t>
            </a:r>
          </a:p>
          <a:p>
            <a:pPr algn="ctr" defTabSz="609630"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hình thức đã chọn hoặc theo cách sáng tạo của em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457200" y="6858000"/>
            <a:ext cx="4699272" cy="2286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6959600" y="6781446"/>
            <a:ext cx="4699272" cy="189361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3238705" y="6795639"/>
            <a:ext cx="4699272" cy="189361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8432800" y="6756400"/>
            <a:ext cx="4699272" cy="2286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" y="381000"/>
            <a:ext cx="12141200" cy="62738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3200" y="9712"/>
            <a:ext cx="677133" cy="67459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2536776" y="876400"/>
            <a:ext cx="1053711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054638" y="1531355"/>
            <a:ext cx="1156353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1778000" y="2258333"/>
            <a:ext cx="1129588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736600" y="2852713"/>
            <a:ext cx="1244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498086" y="3572763"/>
            <a:ext cx="106172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1574800" y="4285897"/>
            <a:ext cx="1025562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2997200" y="4964989"/>
            <a:ext cx="11430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219200" y="5731335"/>
            <a:ext cx="11734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969005" y="6445063"/>
            <a:ext cx="11734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3606800" y="-33056"/>
            <a:ext cx="5537200" cy="50276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667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7772400" y="191380"/>
            <a:ext cx="5537200" cy="33855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16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1549400" y="254355"/>
            <a:ext cx="5537200" cy="29745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1333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230" y="642747"/>
            <a:ext cx="623503" cy="6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547</Words>
  <Application>Microsoft Office PowerPoint</Application>
  <PresentationFormat>Widescreen</PresentationFormat>
  <Paragraphs>54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111</cp:revision>
  <dcterms:created xsi:type="dcterms:W3CDTF">2020-08-11T21:22:00Z</dcterms:created>
  <dcterms:modified xsi:type="dcterms:W3CDTF">2025-03-20T01:32:44Z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