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6" r:id="rId2"/>
    <p:sldMasterId id="2147483689" r:id="rId3"/>
    <p:sldMasterId id="2147483713" r:id="rId4"/>
    <p:sldMasterId id="2147483719" r:id="rId5"/>
    <p:sldMasterId id="2147483733" r:id="rId6"/>
    <p:sldMasterId id="2147483737" r:id="rId7"/>
    <p:sldMasterId id="2147483740" r:id="rId8"/>
  </p:sldMasterIdLst>
  <p:notesMasterIdLst>
    <p:notesMasterId r:id="rId29"/>
  </p:notesMasterIdLst>
  <p:sldIdLst>
    <p:sldId id="362" r:id="rId9"/>
    <p:sldId id="2007577152" r:id="rId10"/>
    <p:sldId id="2007577143" r:id="rId11"/>
    <p:sldId id="257" r:id="rId12"/>
    <p:sldId id="324" r:id="rId13"/>
    <p:sldId id="2007577145" r:id="rId14"/>
    <p:sldId id="2007577146" r:id="rId15"/>
    <p:sldId id="2007577147" r:id="rId16"/>
    <p:sldId id="2007577148" r:id="rId17"/>
    <p:sldId id="260" r:id="rId18"/>
    <p:sldId id="2007577151" r:id="rId19"/>
    <p:sldId id="2007577149" r:id="rId20"/>
    <p:sldId id="262" r:id="rId21"/>
    <p:sldId id="2007577139" r:id="rId22"/>
    <p:sldId id="382" r:id="rId23"/>
    <p:sldId id="2007577141" r:id="rId24"/>
    <p:sldId id="383" r:id="rId25"/>
    <p:sldId id="2007577142" r:id="rId26"/>
    <p:sldId id="2007577150" r:id="rId27"/>
    <p:sldId id="3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28BEF-9EA4-4B72-BB4F-3CE0FA98CFA0}"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D0CC7-2EFF-494F-B6DD-C50EC4F4BA4F}" type="slidenum">
              <a:rPr lang="en-US" smtClean="0"/>
              <a:t>‹#›</a:t>
            </a:fld>
            <a:endParaRPr lang="en-US"/>
          </a:p>
        </p:txBody>
      </p:sp>
    </p:spTree>
    <p:extLst>
      <p:ext uri="{BB962C8B-B14F-4D97-AF65-F5344CB8AC3E}">
        <p14:creationId xmlns:p14="http://schemas.microsoft.com/office/powerpoint/2010/main" val="135389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E81EB3-6810-4B68-812C-EE355C9689D4}" type="slidenum">
              <a:rPr lang="en-US" smtClean="0"/>
              <a:t>1</a:t>
            </a:fld>
            <a:endParaRPr lang="en-US"/>
          </a:p>
        </p:txBody>
      </p:sp>
    </p:spTree>
    <p:extLst>
      <p:ext uri="{BB962C8B-B14F-4D97-AF65-F5344CB8AC3E}">
        <p14:creationId xmlns:p14="http://schemas.microsoft.com/office/powerpoint/2010/main" val="4187111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0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03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77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72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730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012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724689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89259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392553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144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5006767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2949718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3368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51405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35317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3003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26166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1899AF0C-B4F6-8B2E-D3B1-3B92805A65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446" y="0"/>
            <a:ext cx="1478843" cy="1478843"/>
          </a:xfrm>
          <a:prstGeom prst="rect">
            <a:avLst/>
          </a:prstGeom>
        </p:spPr>
      </p:pic>
    </p:spTree>
    <p:extLst>
      <p:ext uri="{BB962C8B-B14F-4D97-AF65-F5344CB8AC3E}">
        <p14:creationId xmlns:p14="http://schemas.microsoft.com/office/powerpoint/2010/main" val="380452439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2792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2778692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1062577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3630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6863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4455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7874359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1847698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913337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2581235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18705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604606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375132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4546815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416908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50148016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81727234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61952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922499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5684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946378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626456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076245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8903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1972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369847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78282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18066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29980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0192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88350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8610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783772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49661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3/21/2025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96422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057709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90689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077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300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1378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D1BD0CE-707A-4D9D-906A-BC98020726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61A66F-33DC-4368-9374-A13A0BD8FD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439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D1BD0CE-707A-4D9D-906A-BC98020726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61A66F-33DC-4368-9374-A13A0BD8FD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740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80FFE2D-B3DE-4611-9E42-95E1D60096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F75F8D-9889-4E02-B9D6-C8D0993161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10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89344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80FFE2D-B3DE-4611-9E42-95E1D60096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F75F8D-9889-4E02-B9D6-C8D0993161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36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80FFE2D-B3DE-4611-9E42-95E1D60096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F75F8D-9889-4E02-B9D6-C8D0993161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17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226512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125488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669125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8.xml"/><Relationship Id="rId7" Type="http://schemas.openxmlformats.org/officeDocument/2006/relationships/tags" Target="../tags/tag1.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12.jpe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3.jpe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506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
        <p:nvSpPr>
          <p:cNvPr id="3" name="Slide Number Placeholder 5">
            <a:extLst>
              <a:ext uri="{FF2B5EF4-FFF2-40B4-BE49-F238E27FC236}">
                <a16:creationId xmlns:a16="http://schemas.microsoft.com/office/drawing/2014/main" id="{8C22F03D-BA0B-4931-88C2-89039D37ED05}"/>
              </a:ext>
            </a:extLst>
          </p:cNvPr>
          <p:cNvSpPr>
            <a:spLocks noGrp="1"/>
          </p:cNvSpPr>
          <p:nvPr>
            <p:ph type="sldNum" sz="quarter" idx="4"/>
          </p:nvPr>
        </p:nvSpPr>
        <p:spPr>
          <a:xfrm>
            <a:off x="9448800" y="0"/>
            <a:ext cx="2743200" cy="365125"/>
          </a:xfrm>
          <a:prstGeom prst="rect">
            <a:avLst/>
          </a:prstGeom>
        </p:spPr>
        <p:txBody>
          <a:bodyPr vert="horz" lIns="91440" tIns="45720" rIns="91440" bIns="45720" rtlCol="0" anchor="ctr"/>
          <a:lstStyle>
            <a:lvl1pPr algn="r">
              <a:defRPr sz="1200">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5508202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fade/>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Slide Number Placeholder 5">
            <a:extLst>
              <a:ext uri="{FF2B5EF4-FFF2-40B4-BE49-F238E27FC236}">
                <a16:creationId xmlns:a16="http://schemas.microsoft.com/office/drawing/2014/main" id="{88C4D264-9765-4D28-867D-94D15ECB589F}"/>
              </a:ext>
            </a:extLst>
          </p:cNvPr>
          <p:cNvSpPr>
            <a:spLocks noGrp="1"/>
          </p:cNvSpPr>
          <p:nvPr>
            <p:ph type="sldNum" sz="quarter" idx="4"/>
          </p:nvPr>
        </p:nvSpPr>
        <p:spPr>
          <a:xfrm>
            <a:off x="9208477" y="6364654"/>
            <a:ext cx="2743200" cy="365125"/>
          </a:xfrm>
          <a:prstGeom prst="rect">
            <a:avLst/>
          </a:prstGeom>
        </p:spPr>
        <p:txBody>
          <a:bodyPr vert="horz" lIns="91440" tIns="45720" rIns="91440" bIns="45720" rtlCol="0" anchor="ctr"/>
          <a:lstStyle>
            <a:lvl1pPr algn="r">
              <a:defRPr sz="1200">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582764737"/>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label with white text and a black background&#10;&#10;Description automatically generated">
            <a:extLst>
              <a:ext uri="{FF2B5EF4-FFF2-40B4-BE49-F238E27FC236}">
                <a16:creationId xmlns:a16="http://schemas.microsoft.com/office/drawing/2014/main" id="{55EC3CA3-CD2C-B5DE-559F-D184AC1CD9D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44446" y="0"/>
            <a:ext cx="1478843" cy="1478843"/>
          </a:xfrm>
          <a:prstGeom prst="rect">
            <a:avLst/>
          </a:prstGeom>
        </p:spPr>
      </p:pic>
    </p:spTree>
    <p:extLst>
      <p:ext uri="{BB962C8B-B14F-4D97-AF65-F5344CB8AC3E}">
        <p14:creationId xmlns:p14="http://schemas.microsoft.com/office/powerpoint/2010/main" val="39932835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3/21/2025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10700333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232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D1BD0CE-707A-4D9D-906A-BC98020726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461A66F-33DC-4368-9374-A13A0BD8FD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1504976"/>
      </p:ext>
    </p:extLst>
  </p:cSld>
  <p:clrMap bg1="lt1" tx1="dk1" bg2="lt2" tx2="dk2" accent1="accent1" accent2="accent2" accent3="accent3" accent4="accent4" accent5="accent5" accent6="accent6" hlink="hlink" folHlink="folHlink"/>
  <p:sldLayoutIdLst>
    <p:sldLayoutId id="2147483738" r:id="rId1"/>
    <p:sldLayoutId id="214748373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80FFE2D-B3DE-4611-9E42-95E1D60096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0F75F8D-9889-4E02-B9D6-C8D0993161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Tree>
    <p:extLst>
      <p:ext uri="{BB962C8B-B14F-4D97-AF65-F5344CB8AC3E}">
        <p14:creationId xmlns:p14="http://schemas.microsoft.com/office/powerpoint/2010/main" val="23999891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4.xml"/><Relationship Id="rId5" Type="http://schemas.openxmlformats.org/officeDocument/2006/relationships/image" Target="../media/image3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8.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0.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5.png"/><Relationship Id="rId18" Type="http://schemas.openxmlformats.org/officeDocument/2006/relationships/image" Target="../media/image48.svg"/><Relationship Id="rId3" Type="http://schemas.openxmlformats.org/officeDocument/2006/relationships/image" Target="../media/image41.png"/><Relationship Id="rId21" Type="http://schemas.openxmlformats.org/officeDocument/2006/relationships/image" Target="../media/image69.png"/><Relationship Id="rId7" Type="http://schemas.openxmlformats.org/officeDocument/2006/relationships/image" Target="../media/image61.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46.svg"/><Relationship Id="rId20" Type="http://schemas.openxmlformats.org/officeDocument/2006/relationships/image" Target="../media/image68.svg"/><Relationship Id="rId1" Type="http://schemas.openxmlformats.org/officeDocument/2006/relationships/slideLayout" Target="../slideLayouts/slideLayout36.xml"/><Relationship Id="rId6" Type="http://schemas.openxmlformats.org/officeDocument/2006/relationships/image" Target="../media/image16.svg"/><Relationship Id="rId11" Type="http://schemas.openxmlformats.org/officeDocument/2006/relationships/image" Target="../media/image64.svg"/><Relationship Id="rId5" Type="http://schemas.openxmlformats.org/officeDocument/2006/relationships/image" Target="../media/image15.png"/><Relationship Id="rId15" Type="http://schemas.openxmlformats.org/officeDocument/2006/relationships/image" Target="../media/image45.png"/><Relationship Id="rId10" Type="http://schemas.openxmlformats.org/officeDocument/2006/relationships/image" Target="../media/image63.png"/><Relationship Id="rId19" Type="http://schemas.openxmlformats.org/officeDocument/2006/relationships/image" Target="../media/image67.png"/><Relationship Id="rId4" Type="http://schemas.openxmlformats.org/officeDocument/2006/relationships/image" Target="../media/image60.emf"/><Relationship Id="rId9" Type="http://schemas.openxmlformats.org/officeDocument/2006/relationships/image" Target="../media/image17.png"/><Relationship Id="rId14"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3.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jp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40.jpeg"/><Relationship Id="rId5" Type="http://schemas.openxmlformats.org/officeDocument/2006/relationships/image" Target="../media/image3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40.jpeg"/><Relationship Id="rId5" Type="http://schemas.openxmlformats.org/officeDocument/2006/relationships/image" Target="../media/image3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40.jpeg"/><Relationship Id="rId5" Type="http://schemas.openxmlformats.org/officeDocument/2006/relationships/image" Target="../media/image3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0.jpeg"/><Relationship Id="rId5" Type="http://schemas.openxmlformats.org/officeDocument/2006/relationships/image" Target="../media/image3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về mầm no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4193" y="80211"/>
            <a:ext cx="1213258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079ED0-FD75-48C6-8517-67A4E2A77F0B}"/>
              </a:ext>
            </a:extLst>
          </p:cNvPr>
          <p:cNvSpPr/>
          <p:nvPr/>
        </p:nvSpPr>
        <p:spPr>
          <a:xfrm>
            <a:off x="1143001" y="152400"/>
            <a:ext cx="10028660" cy="2985433"/>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NHIỆT LIỆT CHÀO MỪNG</a:t>
            </a:r>
          </a:p>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CÁC THẦY CÔ VỀ DỰ GIỜ </a:t>
            </a:r>
          </a:p>
          <a:p>
            <a:pPr algn="ctr">
              <a:defRPr/>
            </a:pPr>
            <a:r>
              <a:rPr lang="en-US" altLang="zh-CN" sz="4000" b="1" spc="67">
                <a:ln w="11430"/>
                <a:solidFill>
                  <a:srgbClr val="FF0000"/>
                </a:solidFill>
                <a:effectLst>
                  <a:outerShdw blurRad="76200" dist="50800" dir="5400000" algn="tl" rotWithShape="0">
                    <a:srgbClr val="000000">
                      <a:alpha val="65000"/>
                    </a:srgbClr>
                  </a:outerShdw>
                </a:effectLst>
                <a:ea typeface="华康方圆体W7" pitchFamily="81" charset="-122"/>
                <a:cs typeface="Times New Roman" pitchFamily="18" charset="0"/>
                <a:sym typeface="Arial"/>
              </a:rPr>
              <a:t>Môn Tiếng việt 2</a:t>
            </a:r>
          </a:p>
          <a:p>
            <a:pPr algn="ctr"/>
            <a:endPar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2" name="TextBox 1">
            <a:extLst>
              <a:ext uri="{FF2B5EF4-FFF2-40B4-BE49-F238E27FC236}">
                <a16:creationId xmlns:a16="http://schemas.microsoft.com/office/drawing/2014/main" id="{ABFE9055-D397-8134-DC30-C4D44F701060}"/>
              </a:ext>
            </a:extLst>
          </p:cNvPr>
          <p:cNvSpPr txBox="1"/>
          <p:nvPr/>
        </p:nvSpPr>
        <p:spPr>
          <a:xfrm>
            <a:off x="657225" y="5122943"/>
            <a:ext cx="10723985" cy="1200329"/>
          </a:xfrm>
          <a:prstGeom prst="rect">
            <a:avLst/>
          </a:prstGeom>
          <a:noFill/>
        </p:spPr>
        <p:txBody>
          <a:bodyPr wrap="square" rtlCol="0">
            <a:spAutoFit/>
          </a:bodyPr>
          <a:lstStyle/>
          <a:p>
            <a:pPr algn="ctr">
              <a:buClr>
                <a:srgbClr val="000000"/>
              </a:buClr>
              <a:buFont typeface="Arial"/>
              <a:buNone/>
            </a:pPr>
            <a:r>
              <a:rPr lang="en-US" sz="3600" b="1" kern="0">
                <a:cs typeface="Times New Roman" panose="02020603050405020304" pitchFamily="18" charset="0"/>
                <a:sym typeface="Arial"/>
              </a:rPr>
              <a:t>Giáo viên: Đinh Thị Thúy Mai</a:t>
            </a:r>
          </a:p>
          <a:p>
            <a:pPr algn="ctr">
              <a:buClr>
                <a:srgbClr val="000000"/>
              </a:buClr>
              <a:buFont typeface="Arial"/>
              <a:buNone/>
            </a:pPr>
            <a:r>
              <a:rPr lang="en-US" sz="3600" b="1" kern="0">
                <a:cs typeface="Times New Roman" panose="02020603050405020304" pitchFamily="18" charset="0"/>
                <a:sym typeface="Arial"/>
              </a:rPr>
              <a:t>Đơn vị: Trường Tiểu họcBắc Hưng</a:t>
            </a:r>
            <a:endParaRPr lang="en-US" sz="3600"/>
          </a:p>
        </p:txBody>
      </p:sp>
      <p:sp>
        <p:nvSpPr>
          <p:cNvPr id="3" name="TextBox 2">
            <a:extLst>
              <a:ext uri="{FF2B5EF4-FFF2-40B4-BE49-F238E27FC236}">
                <a16:creationId xmlns:a16="http://schemas.microsoft.com/office/drawing/2014/main" id="{D4455A56-8859-761E-F0A5-C489FCD11BD4}"/>
              </a:ext>
            </a:extLst>
          </p:cNvPr>
          <p:cNvSpPr txBox="1"/>
          <p:nvPr/>
        </p:nvSpPr>
        <p:spPr>
          <a:xfrm>
            <a:off x="4048125" y="4231006"/>
            <a:ext cx="1438275"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01076543"/>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pic>
        <p:nvPicPr>
          <p:cNvPr id="4" name="Picture 3">
            <a:extLst>
              <a:ext uri="{FF2B5EF4-FFF2-40B4-BE49-F238E27FC236}">
                <a16:creationId xmlns:a16="http://schemas.microsoft.com/office/drawing/2014/main" id="{A4ACECFD-A8CA-4E40-88E4-EE1F675362F8}"/>
              </a:ext>
            </a:extLst>
          </p:cNvPr>
          <p:cNvPicPr>
            <a:picLocks noChangeAspect="1"/>
          </p:cNvPicPr>
          <p:nvPr/>
        </p:nvPicPr>
        <p:blipFill>
          <a:blip r:embed="rId11"/>
          <a:stretch>
            <a:fillRect/>
          </a:stretch>
        </p:blipFill>
        <p:spPr>
          <a:xfrm>
            <a:off x="1466441" y="1694359"/>
            <a:ext cx="10193395" cy="1481456"/>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50" fill="hold"/>
                                        <p:tgtEl>
                                          <p:spTgt spid="17"/>
                                        </p:tgtEl>
                                        <p:attrNameLst>
                                          <p:attrName>ppt_w</p:attrName>
                                        </p:attrNameLst>
                                      </p:cBhvr>
                                      <p:tavLst>
                                        <p:tav tm="0">
                                          <p:val>
                                            <p:fltVal val="0"/>
                                          </p:val>
                                        </p:tav>
                                        <p:tav tm="100000">
                                          <p:val>
                                            <p:strVal val="#ppt_w"/>
                                          </p:val>
                                        </p:tav>
                                      </p:tavLst>
                                    </p:anim>
                                    <p:anim calcmode="lin" valueType="num">
                                      <p:cBhvr>
                                        <p:cTn id="14" dur="250" fill="hold"/>
                                        <p:tgtEl>
                                          <p:spTgt spid="17"/>
                                        </p:tgtEl>
                                        <p:attrNameLst>
                                          <p:attrName>ppt_h</p:attrName>
                                        </p:attrNameLst>
                                      </p:cBhvr>
                                      <p:tavLst>
                                        <p:tav tm="0">
                                          <p:val>
                                            <p:fltVal val="0"/>
                                          </p:val>
                                        </p:tav>
                                        <p:tav tm="100000">
                                          <p:val>
                                            <p:strVal val="#ppt_h"/>
                                          </p:val>
                                        </p:tav>
                                      </p:tavLst>
                                    </p:anim>
                                    <p:animEffect transition="in" filter="fade">
                                      <p:cBhvr>
                                        <p:cTn id="15" dur="25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250" fill="hold"/>
                                        <p:tgtEl>
                                          <p:spTgt spid="18"/>
                                        </p:tgtEl>
                                        <p:attrNameLst>
                                          <p:attrName>ppt_w</p:attrName>
                                        </p:attrNameLst>
                                      </p:cBhvr>
                                      <p:tavLst>
                                        <p:tav tm="0">
                                          <p:val>
                                            <p:fltVal val="0"/>
                                          </p:val>
                                        </p:tav>
                                        <p:tav tm="100000">
                                          <p:val>
                                            <p:strVal val="#ppt_w"/>
                                          </p:val>
                                        </p:tav>
                                      </p:tavLst>
                                    </p:anim>
                                    <p:anim calcmode="lin" valueType="num">
                                      <p:cBhvr>
                                        <p:cTn id="19" dur="250" fill="hold"/>
                                        <p:tgtEl>
                                          <p:spTgt spid="18"/>
                                        </p:tgtEl>
                                        <p:attrNameLst>
                                          <p:attrName>ppt_h</p:attrName>
                                        </p:attrNameLst>
                                      </p:cBhvr>
                                      <p:tavLst>
                                        <p:tav tm="0">
                                          <p:val>
                                            <p:fltVal val="0"/>
                                          </p:val>
                                        </p:tav>
                                        <p:tav tm="100000">
                                          <p:val>
                                            <p:strVal val="#ppt_h"/>
                                          </p:val>
                                        </p:tav>
                                      </p:tavLst>
                                    </p:anim>
                                    <p:animEffect transition="in" filter="fade">
                                      <p:cBhvr>
                                        <p:cTn id="20" dur="250"/>
                                        <p:tgtEl>
                                          <p:spTgt spid="18"/>
                                        </p:tgtEl>
                                      </p:cBhvr>
                                    </p:animEffect>
                                  </p:childTnLst>
                                </p:cTn>
                              </p:par>
                              <p:par>
                                <p:cTn id="21" presetID="32" presetClass="emph" presetSubtype="0" repeatCount="indefinite" fill="hold" nodeType="withEffect">
                                  <p:stCondLst>
                                    <p:cond delay="0"/>
                                  </p:stCondLst>
                                  <p:childTnLst>
                                    <p:animRot by="120000">
                                      <p:cBhvr>
                                        <p:cTn id="22" dur="75" fill="hold">
                                          <p:stCondLst>
                                            <p:cond delay="0"/>
                                          </p:stCondLst>
                                        </p:cTn>
                                        <p:tgtEl>
                                          <p:spTgt spid="17"/>
                                        </p:tgtEl>
                                        <p:attrNameLst>
                                          <p:attrName>r</p:attrName>
                                        </p:attrNameLst>
                                      </p:cBhvr>
                                    </p:animRot>
                                    <p:animRot by="-240000">
                                      <p:cBhvr>
                                        <p:cTn id="23" dur="150" fill="hold">
                                          <p:stCondLst>
                                            <p:cond delay="150"/>
                                          </p:stCondLst>
                                        </p:cTn>
                                        <p:tgtEl>
                                          <p:spTgt spid="17"/>
                                        </p:tgtEl>
                                        <p:attrNameLst>
                                          <p:attrName>r</p:attrName>
                                        </p:attrNameLst>
                                      </p:cBhvr>
                                    </p:animRot>
                                    <p:animRot by="240000">
                                      <p:cBhvr>
                                        <p:cTn id="24" dur="150" fill="hold">
                                          <p:stCondLst>
                                            <p:cond delay="300"/>
                                          </p:stCondLst>
                                        </p:cTn>
                                        <p:tgtEl>
                                          <p:spTgt spid="17"/>
                                        </p:tgtEl>
                                        <p:attrNameLst>
                                          <p:attrName>r</p:attrName>
                                        </p:attrNameLst>
                                      </p:cBhvr>
                                    </p:animRot>
                                    <p:animRot by="-240000">
                                      <p:cBhvr>
                                        <p:cTn id="25" dur="150" fill="hold">
                                          <p:stCondLst>
                                            <p:cond delay="450"/>
                                          </p:stCondLst>
                                        </p:cTn>
                                        <p:tgtEl>
                                          <p:spTgt spid="17"/>
                                        </p:tgtEl>
                                        <p:attrNameLst>
                                          <p:attrName>r</p:attrName>
                                        </p:attrNameLst>
                                      </p:cBhvr>
                                    </p:animRot>
                                    <p:animRot by="120000">
                                      <p:cBhvr>
                                        <p:cTn id="26" dur="150" fill="hold">
                                          <p:stCondLst>
                                            <p:cond delay="600"/>
                                          </p:stCondLst>
                                        </p:cTn>
                                        <p:tgtEl>
                                          <p:spTgt spid="17"/>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75" fill="hold">
                                          <p:stCondLst>
                                            <p:cond delay="0"/>
                                          </p:stCondLst>
                                        </p:cTn>
                                        <p:tgtEl>
                                          <p:spTgt spid="18"/>
                                        </p:tgtEl>
                                        <p:attrNameLst>
                                          <p:attrName>r</p:attrName>
                                        </p:attrNameLst>
                                      </p:cBhvr>
                                    </p:animRot>
                                    <p:animRot by="-240000">
                                      <p:cBhvr>
                                        <p:cTn id="29" dur="150" fill="hold">
                                          <p:stCondLst>
                                            <p:cond delay="150"/>
                                          </p:stCondLst>
                                        </p:cTn>
                                        <p:tgtEl>
                                          <p:spTgt spid="18"/>
                                        </p:tgtEl>
                                        <p:attrNameLst>
                                          <p:attrName>r</p:attrName>
                                        </p:attrNameLst>
                                      </p:cBhvr>
                                    </p:animRot>
                                    <p:animRot by="240000">
                                      <p:cBhvr>
                                        <p:cTn id="30" dur="150" fill="hold">
                                          <p:stCondLst>
                                            <p:cond delay="300"/>
                                          </p:stCondLst>
                                        </p:cTn>
                                        <p:tgtEl>
                                          <p:spTgt spid="18"/>
                                        </p:tgtEl>
                                        <p:attrNameLst>
                                          <p:attrName>r</p:attrName>
                                        </p:attrNameLst>
                                      </p:cBhvr>
                                    </p:animRot>
                                    <p:animRot by="-240000">
                                      <p:cBhvr>
                                        <p:cTn id="31" dur="150" fill="hold">
                                          <p:stCondLst>
                                            <p:cond delay="450"/>
                                          </p:stCondLst>
                                        </p:cTn>
                                        <p:tgtEl>
                                          <p:spTgt spid="18"/>
                                        </p:tgtEl>
                                        <p:attrNameLst>
                                          <p:attrName>r</p:attrName>
                                        </p:attrNameLst>
                                      </p:cBhvr>
                                    </p:animRot>
                                    <p:animRot by="120000">
                                      <p:cBhvr>
                                        <p:cTn id="32" dur="150" fill="hold">
                                          <p:stCondLst>
                                            <p:cond delay="600"/>
                                          </p:stCondLst>
                                        </p:cTn>
                                        <p:tgtEl>
                                          <p:spTgt spid="1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BD7C-D868-449C-2B03-22577E690A5B}"/>
              </a:ext>
            </a:extLst>
          </p:cNvPr>
          <p:cNvSpPr>
            <a:spLocks noGrp="1"/>
          </p:cNvSpPr>
          <p:nvPr>
            <p:ph type="title"/>
          </p:nvPr>
        </p:nvSpPr>
        <p:spPr/>
        <p:txBody>
          <a:bodyPr/>
          <a:lstStyle/>
          <a:p>
            <a:endParaRPr lang="en-US"/>
          </a:p>
        </p:txBody>
      </p:sp>
      <p:pic>
        <p:nvPicPr>
          <p:cNvPr id="3" name="Hạt giống nhỏ - Tiếng Việt 2, tập 2 - Kết nối tri thức với cuộc sống">
            <a:hlinkClick r:id="" action="ppaction://media"/>
            <a:extLst>
              <a:ext uri="{FF2B5EF4-FFF2-40B4-BE49-F238E27FC236}">
                <a16:creationId xmlns:a16="http://schemas.microsoft.com/office/drawing/2014/main" id="{B31A9152-D5E0-552D-2962-5676CD9274F3}"/>
              </a:ext>
            </a:extLst>
          </p:cNvPr>
          <p:cNvPicPr>
            <a:picLocks noChangeAspect="1"/>
          </p:cNvPicPr>
          <p:nvPr>
            <a:videoFile r:link="rId1"/>
            <p:extLst>
              <p:ext uri="{DAA4B4D4-6D71-4841-9C94-3DE7FCFB9230}">
                <p14:media xmlns:p14="http://schemas.microsoft.com/office/powerpoint/2010/main" r:embed="rId2">
                  <p14:trim st="10692" end="575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0381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3" name="TextBox 2">
            <a:extLst>
              <a:ext uri="{FF2B5EF4-FFF2-40B4-BE49-F238E27FC236}">
                <a16:creationId xmlns:a16="http://schemas.microsoft.com/office/drawing/2014/main" id="{4AA3B542-7439-DB29-D101-6E5F8503DE0C}"/>
              </a:ext>
            </a:extLst>
          </p:cNvPr>
          <p:cNvSpPr txBox="1"/>
          <p:nvPr/>
        </p:nvSpPr>
        <p:spPr>
          <a:xfrm>
            <a:off x="4527042" y="596646"/>
            <a:ext cx="4251960"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54B497D5-01C6-1FA8-C0FC-D2E0D18C374C}"/>
              </a:ext>
            </a:extLst>
          </p:cNvPr>
          <p:cNvSpPr txBox="1"/>
          <p:nvPr/>
        </p:nvSpPr>
        <p:spPr>
          <a:xfrm>
            <a:off x="723138" y="1584198"/>
            <a:ext cx="10607040" cy="4154984"/>
          </a:xfrm>
          <a:prstGeom prst="rect">
            <a:avLst/>
          </a:prstGeom>
          <a:noFill/>
        </p:spPr>
        <p:txBody>
          <a:bodyPr wrap="square" rtlCol="0">
            <a:spAutoFit/>
          </a:bodyPr>
          <a:lstStyle/>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nằm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ngủ</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long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ẩm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cao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Nhờ</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tưới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ầm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lớn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dần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to,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cao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khỏe</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mạnh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rộng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to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lắm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mong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chị</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nghĩ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để</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giúp</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Chị</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bay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đem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về</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gieo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tưới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Thế</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nảy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mầm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lớn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năm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trôi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qua,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giờ</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xanh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luôn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ở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nhau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bầu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xanh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lộng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chú</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gõ</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kiến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ca… bay tới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đậu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Vừa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bắt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vừa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líu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lo ca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08167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69" y="0"/>
            <a:ext cx="7444630" cy="5490688"/>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3" b="89934" l="4172" r="95456">
                        <a14:foregroundMark x1="8922" y1="48567" x2="10409" y2="55621"/>
                        <a14:foregroundMark x1="7022" y1="49890" x2="7022" y2="55621"/>
                        <a14:foregroundMark x1="7559" y1="76194" x2="18959" y2="74871"/>
                        <a14:foregroundMark x1="28418" y1="82954" x2="31805" y2="85672"/>
                        <a14:foregroundMark x1="33333" y1="78545" x2="35812" y2="79941"/>
                        <a14:foregroundMark x1="36762" y1="67450" x2="38455" y2="72520"/>
                        <a14:foregroundMark x1="40520" y1="66422" x2="41470" y2="69434"/>
                        <a14:foregroundMark x1="47708" y1="45555" x2="46964" y2="55621"/>
                        <a14:foregroundMark x1="69517" y1="18957" x2="73276" y2="75900"/>
                        <a14:foregroundMark x1="59645" y1="32403" x2="70838" y2="52976"/>
                        <a14:foregroundMark x1="73276" y1="44232" x2="75010" y2="50625"/>
                        <a14:foregroundMark x1="66667" y1="44893" x2="69145" y2="55621"/>
                        <a14:foregroundMark x1="64767" y1="77590" x2="67988" y2="75165"/>
                        <a14:foregroundMark x1="68195" y1="71859" x2="67617" y2="61719"/>
                        <a14:foregroundMark x1="55101" y1="49596" x2="57373" y2="55327"/>
                        <a14:foregroundMark x1="87691" y1="40485" x2="90541" y2="85672"/>
                        <a14:foregroundMark x1="83891" y1="68479" x2="76910" y2="83615"/>
                        <a14:foregroundMark x1="87485" y1="63777" x2="86534" y2="77884"/>
                        <a14:foregroundMark x1="93391" y1="78913" x2="93391" y2="83615"/>
                        <a14:foregroundMark x1="84469" y1="84276" x2="88269" y2="86334"/>
                      </a14:backgroundRemoval>
                    </a14:imgEffect>
                  </a14:imgLayer>
                </a14:imgProps>
              </a:ext>
              <a:ext uri="{28A0092B-C50C-407E-A947-70E740481C1C}">
                <a14:useLocalDpi xmlns:a14="http://schemas.microsoft.com/office/drawing/2010/main" val="0"/>
              </a:ext>
            </a:extLst>
          </a:blip>
          <a:stretch>
            <a:fillRect/>
          </a:stretch>
        </p:blipFill>
        <p:spPr>
          <a:xfrm>
            <a:off x="5225144" y="3310535"/>
            <a:ext cx="6858000" cy="3854562"/>
          </a:xfrm>
          <a:prstGeom prst="rect">
            <a:avLst/>
          </a:prstGeom>
        </p:spPr>
      </p:pic>
      <p:sp>
        <p:nvSpPr>
          <p:cNvPr id="4" name="TextBox 3"/>
          <p:cNvSpPr txBox="1"/>
          <p:nvPr/>
        </p:nvSpPr>
        <p:spPr>
          <a:xfrm>
            <a:off x="890757" y="2536338"/>
            <a:ext cx="623098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K</a:t>
            </a:r>
            <a:r>
              <a:rPr kumimoji="0" lang="en-US" sz="6600" b="0" i="0" u="none" strike="noStrike" kern="12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Ể</a:t>
            </a:r>
            <a:r>
              <a:rPr kumimoji="0" lang="en-US" sz="6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 </a:t>
            </a:r>
            <a:r>
              <a:rPr kumimoji="0" lang="en-US" sz="6600" b="0" i="0" u="none" strike="noStrike" kern="1200" cap="none" spc="0" normalizeH="0" baseline="0" noProof="0" dirty="0">
                <a:ln>
                  <a:noFill/>
                </a:ln>
                <a:solidFill>
                  <a:srgbClr val="CA37AD"/>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C</a:t>
            </a:r>
            <a:r>
              <a:rPr kumimoji="0" lang="en-US" sz="6600" b="0" i="0" u="none" strike="noStrike" kern="1200" cap="none" spc="0" normalizeH="0" baseline="0" noProof="0" dirty="0">
                <a:ln>
                  <a:noFill/>
                </a:ln>
                <a:solidFill>
                  <a:srgbClr val="00B0F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H</a:t>
            </a:r>
            <a:r>
              <a:rPr kumimoji="0" lang="en-US" sz="6600" b="0" i="0"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U</a:t>
            </a:r>
            <a:r>
              <a:rPr kumimoji="0" lang="en-US" sz="6600" b="0"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Y</a:t>
            </a:r>
            <a:r>
              <a:rPr kumimoji="0" lang="en-US" sz="6600" b="0" i="0" u="none" strike="noStrike" kern="1200" cap="none" spc="0" normalizeH="0" baseline="0" noProof="0" dirty="0">
                <a:ln>
                  <a:noFill/>
                </a:ln>
                <a:solidFill>
                  <a:srgbClr val="70AD47">
                    <a:lumMod val="50000"/>
                  </a:srgbClr>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Ệ</a:t>
            </a:r>
            <a:r>
              <a:rPr kumimoji="0" lang="en-US" sz="6600" b="0" i="0" u="none" strike="noStrike" kern="1200" cap="none" spc="0" normalizeH="0" baseline="0" noProof="0" dirty="0">
                <a:ln>
                  <a:no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4B249A-814A-478D-AAAA-E9741F316254}"/>
              </a:ext>
            </a:extLst>
          </p:cNvPr>
          <p:cNvPicPr>
            <a:picLocks noChangeAspect="1"/>
          </p:cNvPicPr>
          <p:nvPr/>
        </p:nvPicPr>
        <p:blipFill>
          <a:blip r:embed="rId3"/>
          <a:stretch>
            <a:fillRect/>
          </a:stretch>
        </p:blipFill>
        <p:spPr>
          <a:xfrm>
            <a:off x="3252173" y="1616149"/>
            <a:ext cx="2821654" cy="2812582"/>
          </a:xfrm>
          <a:prstGeom prst="rect">
            <a:avLst/>
          </a:prstGeom>
        </p:spPr>
      </p:pic>
      <p:pic>
        <p:nvPicPr>
          <p:cNvPr id="13" name="Picture 12">
            <a:extLst>
              <a:ext uri="{FF2B5EF4-FFF2-40B4-BE49-F238E27FC236}">
                <a16:creationId xmlns:a16="http://schemas.microsoft.com/office/drawing/2014/main" id="{CE554E77-4B08-4CD1-980A-3B5EE2B7D2D1}"/>
              </a:ext>
            </a:extLst>
          </p:cNvPr>
          <p:cNvPicPr>
            <a:picLocks noChangeAspect="1"/>
          </p:cNvPicPr>
          <p:nvPr/>
        </p:nvPicPr>
        <p:blipFill>
          <a:blip r:embed="rId4"/>
          <a:stretch>
            <a:fillRect/>
          </a:stretch>
        </p:blipFill>
        <p:spPr>
          <a:xfrm>
            <a:off x="6240435" y="1588607"/>
            <a:ext cx="2741442" cy="2840123"/>
          </a:xfrm>
          <a:prstGeom prst="rect">
            <a:avLst/>
          </a:prstGeom>
        </p:spPr>
      </p:pic>
      <p:pic>
        <p:nvPicPr>
          <p:cNvPr id="15" name="Picture 14">
            <a:extLst>
              <a:ext uri="{FF2B5EF4-FFF2-40B4-BE49-F238E27FC236}">
                <a16:creationId xmlns:a16="http://schemas.microsoft.com/office/drawing/2014/main" id="{D833B589-2502-4668-8277-D32B64360F01}"/>
              </a:ext>
            </a:extLst>
          </p:cNvPr>
          <p:cNvPicPr>
            <a:picLocks noChangeAspect="1"/>
          </p:cNvPicPr>
          <p:nvPr/>
        </p:nvPicPr>
        <p:blipFill>
          <a:blip r:embed="rId5"/>
          <a:stretch>
            <a:fillRect/>
          </a:stretch>
        </p:blipFill>
        <p:spPr>
          <a:xfrm>
            <a:off x="9126310" y="1554756"/>
            <a:ext cx="2897991" cy="2873974"/>
          </a:xfrm>
          <a:prstGeom prst="rect">
            <a:avLst/>
          </a:prstGeom>
        </p:spPr>
      </p:pic>
      <p:cxnSp>
        <p:nvCxnSpPr>
          <p:cNvPr id="25" name="Straight Connector 24">
            <a:extLst>
              <a:ext uri="{FF2B5EF4-FFF2-40B4-BE49-F238E27FC236}">
                <a16:creationId xmlns:a16="http://schemas.microsoft.com/office/drawing/2014/main" id="{055B9262-B95F-4A07-BBB1-B3E00DC016EA}"/>
              </a:ext>
            </a:extLst>
          </p:cNvPr>
          <p:cNvCxnSpPr>
            <a:cxnSpLocks/>
          </p:cNvCxnSpPr>
          <p:nvPr/>
        </p:nvCxnSpPr>
        <p:spPr>
          <a:xfrm flipH="1">
            <a:off x="3210125" y="1107964"/>
            <a:ext cx="72215" cy="3822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CA6B2A-6902-476A-BFF2-E1910C145FFA}"/>
              </a:ext>
            </a:extLst>
          </p:cNvPr>
          <p:cNvCxnSpPr>
            <a:cxnSpLocks/>
          </p:cNvCxnSpPr>
          <p:nvPr/>
        </p:nvCxnSpPr>
        <p:spPr>
          <a:xfrm>
            <a:off x="6146042" y="1039254"/>
            <a:ext cx="0" cy="3891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4F309D-0E2C-4704-B14E-71D336573FF5}"/>
              </a:ext>
            </a:extLst>
          </p:cNvPr>
          <p:cNvCxnSpPr>
            <a:cxnSpLocks/>
          </p:cNvCxnSpPr>
          <p:nvPr/>
        </p:nvCxnSpPr>
        <p:spPr>
          <a:xfrm>
            <a:off x="9046098" y="1039254"/>
            <a:ext cx="0" cy="389156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473FB17-EFC1-418A-BB10-CDBC3C0168B5}"/>
              </a:ext>
            </a:extLst>
          </p:cNvPr>
          <p:cNvPicPr>
            <a:picLocks noChangeAspect="1"/>
          </p:cNvPicPr>
          <p:nvPr/>
        </p:nvPicPr>
        <p:blipFill>
          <a:blip r:embed="rId6"/>
          <a:stretch>
            <a:fillRect/>
          </a:stretch>
        </p:blipFill>
        <p:spPr>
          <a:xfrm>
            <a:off x="111878" y="1616149"/>
            <a:ext cx="3018036" cy="2906258"/>
          </a:xfrm>
          <a:prstGeom prst="rect">
            <a:avLst/>
          </a:prstGeom>
        </p:spPr>
      </p:pic>
      <p:sp>
        <p:nvSpPr>
          <p:cNvPr id="5" name="Cloud 4">
            <a:extLst>
              <a:ext uri="{FF2B5EF4-FFF2-40B4-BE49-F238E27FC236}">
                <a16:creationId xmlns:a16="http://schemas.microsoft.com/office/drawing/2014/main" id="{BC5F7967-A8D2-4A51-8717-222C0F785CD6}"/>
              </a:ext>
            </a:extLst>
          </p:cNvPr>
          <p:cNvSpPr/>
          <p:nvPr/>
        </p:nvSpPr>
        <p:spPr>
          <a:xfrm>
            <a:off x="1880942" y="4383779"/>
            <a:ext cx="9352342" cy="220752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162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0625" y="4417203"/>
            <a:ext cx="10047351" cy="1734064"/>
          </a:xfrm>
          <a:prstGeom prst="rect">
            <a:avLst/>
          </a:prstGeom>
          <a:noFill/>
        </p:spPr>
        <p:txBody>
          <a:bodyPr wrap="square" rtlCol="0">
            <a:spAutoFit/>
          </a:bodyPr>
          <a:lstStyle/>
          <a:p>
            <a:pPr algn="just" defTabSz="1219170">
              <a:buClr>
                <a:srgbClr val="000000"/>
              </a:buClr>
            </a:pPr>
            <a:r>
              <a:rPr lang="en-US" sz="2667" kern="0" dirty="0">
                <a:solidFill>
                  <a:srgbClr val="C00000"/>
                </a:solidFill>
                <a:latin typeface="Arial"/>
                <a:cs typeface="Arial"/>
                <a:sym typeface="Arial"/>
              </a:rPr>
              <a:t>   </a:t>
            </a:r>
            <a:r>
              <a:rPr lang="vi-VN" sz="2667" kern="0" dirty="0">
                <a:solidFill>
                  <a:srgbClr val="C00000"/>
                </a:solidFill>
                <a:latin typeface="Arial"/>
                <a:cs typeface="Arial"/>
                <a:sym typeface="Arial"/>
              </a:rPr>
              <a:t>Có một hạt giống nhỏ nằm ngủ yên trong l</a:t>
            </a:r>
            <a:r>
              <a:rPr lang="en-US" sz="2667" kern="0" dirty="0">
                <a:solidFill>
                  <a:srgbClr val="C00000"/>
                </a:solidFill>
                <a:latin typeface="Arial"/>
                <a:cs typeface="Arial"/>
                <a:sym typeface="Arial"/>
              </a:rPr>
              <a:t>ò</a:t>
            </a:r>
            <a:r>
              <a:rPr lang="vi-VN" sz="2667" kern="0" dirty="0">
                <a:solidFill>
                  <a:srgbClr val="C00000"/>
                </a:solidFill>
                <a:latin typeface="Arial"/>
                <a:cs typeface="Arial"/>
                <a:sym typeface="Arial"/>
              </a:rPr>
              <a:t>ng đất ẩm trên một quả đồi cao. Nhờ cô mây tưới nước mát và ông mặt trời chiếu nắng ầm, chồi non vươn mình lớn dần thành cây non. Chẳng bao lâu, cây non đã thành cây to, cao và khỏe mạnh.</a:t>
            </a:r>
          </a:p>
        </p:txBody>
      </p:sp>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74" t="1712" r="-1"/>
          <a:stretch/>
        </p:blipFill>
        <p:spPr>
          <a:xfrm>
            <a:off x="4029517" y="527388"/>
            <a:ext cx="4072067" cy="3836702"/>
          </a:xfrm>
          <a:prstGeom prst="roundRect">
            <a:avLst>
              <a:gd name="adj" fmla="val 6181"/>
            </a:avLst>
          </a:prstGeom>
        </p:spPr>
      </p:pic>
    </p:spTree>
    <p:extLst>
      <p:ext uri="{BB962C8B-B14F-4D97-AF65-F5344CB8AC3E}">
        <p14:creationId xmlns:p14="http://schemas.microsoft.com/office/powerpoint/2010/main" val="1341010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204139"/>
            <a:ext cx="8504807" cy="1734064"/>
          </a:xfrm>
          <a:prstGeom prst="rect">
            <a:avLst/>
          </a:prstGeom>
          <a:noFill/>
        </p:spPr>
        <p:txBody>
          <a:bodyPr wrap="square" rtlCol="0">
            <a:spAutoFit/>
          </a:bodyPr>
          <a:lstStyle/>
          <a:p>
            <a:pPr lvl="0" algn="just" defTabSz="1219170">
              <a:buClr>
                <a:srgbClr val="000000"/>
              </a:buClr>
            </a:pPr>
            <a:r>
              <a:rPr lang="en-US" sz="2667" kern="0" dirty="0">
                <a:solidFill>
                  <a:srgbClr val="C00000"/>
                </a:solidFill>
                <a:latin typeface="Arial"/>
                <a:cs typeface="Arial"/>
                <a:sym typeface="Arial"/>
              </a:rPr>
              <a:t>   </a:t>
            </a:r>
            <a:r>
              <a:rPr lang="vi-VN" sz="2667" kern="0" dirty="0">
                <a:solidFill>
                  <a:srgbClr val="C00000"/>
                </a:solidFill>
                <a:latin typeface="Arial"/>
                <a:cs typeface="Arial"/>
                <a:sym typeface="Arial"/>
              </a:rPr>
              <a:t>Sống một mình trên quả đồi rộng, cây to buồn lắm. Nó muốn có những cây khác làm bạn. Hiểu được mong ước của cây, ông mặt trời, cô mây, chị gió đã bàn bạc, nghĩ cách để giúp cây.</a:t>
            </a:r>
          </a:p>
        </p:txBody>
      </p:sp>
      <p:pic>
        <p:nvPicPr>
          <p:cNvPr id="6" name="Picture 5"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444876" y="500223"/>
            <a:ext cx="3735987" cy="3498328"/>
          </a:xfrm>
          <a:prstGeom prst="roundRect">
            <a:avLst>
              <a:gd name="adj" fmla="val 7973"/>
            </a:avLst>
          </a:prstGeom>
        </p:spPr>
      </p:pic>
    </p:spTree>
    <p:extLst>
      <p:ext uri="{BB962C8B-B14F-4D97-AF65-F5344CB8AC3E}">
        <p14:creationId xmlns:p14="http://schemas.microsoft.com/office/powerpoint/2010/main" val="331451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0204" y="4344273"/>
            <a:ext cx="8377963" cy="1734064"/>
          </a:xfrm>
          <a:prstGeom prst="rect">
            <a:avLst/>
          </a:prstGeom>
          <a:noFill/>
        </p:spPr>
        <p:txBody>
          <a:bodyPr wrap="square" rtlCol="0">
            <a:spAutoFit/>
          </a:bodyPr>
          <a:lstStyle/>
          <a:p>
            <a:pPr algn="just" defTabSz="1219170">
              <a:buClr>
                <a:srgbClr val="000000"/>
              </a:buClr>
            </a:pPr>
            <a:r>
              <a:rPr lang="en-US" sz="2667" kern="0" dirty="0">
                <a:solidFill>
                  <a:srgbClr val="C00000"/>
                </a:solidFill>
                <a:latin typeface="Arial"/>
                <a:cs typeface="Arial"/>
                <a:sym typeface="Arial"/>
              </a:rPr>
              <a:t>   </a:t>
            </a:r>
            <a:r>
              <a:rPr lang="vi-VN" sz="2667" kern="0" dirty="0">
                <a:solidFill>
                  <a:srgbClr val="C00000"/>
                </a:solidFill>
                <a:latin typeface="Arial"/>
                <a:cs typeface="Arial"/>
                <a:sym typeface="Arial"/>
              </a:rPr>
              <a:t>Chị gió bay đi kiếm những hạt giống nhỏ đem về gieo trên quả đồi. Cô mây tưới nước mát. Ông mặt trời chiếu nắng ấm… Thế là, chẳng bao lâu, những hạt giống nảy mầm, vươn mình và lớn lên…</a:t>
            </a:r>
          </a:p>
        </p:txBody>
      </p:sp>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54330"/>
          <a:stretch/>
        </p:blipFill>
        <p:spPr>
          <a:xfrm>
            <a:off x="4240846" y="455966"/>
            <a:ext cx="3915545" cy="3675523"/>
          </a:xfrm>
          <a:prstGeom prst="roundRect">
            <a:avLst>
              <a:gd name="adj" fmla="val 6657"/>
            </a:avLst>
          </a:prstGeom>
        </p:spPr>
      </p:pic>
    </p:spTree>
    <p:extLst>
      <p:ext uri="{BB962C8B-B14F-4D97-AF65-F5344CB8AC3E}">
        <p14:creationId xmlns:p14="http://schemas.microsoft.com/office/powerpoint/2010/main" val="261002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8275" y="4344273"/>
            <a:ext cx="9676568" cy="1734064"/>
          </a:xfrm>
          <a:prstGeom prst="rect">
            <a:avLst/>
          </a:prstGeom>
          <a:noFill/>
        </p:spPr>
        <p:txBody>
          <a:bodyPr wrap="square" rtlCol="0">
            <a:spAutoFit/>
          </a:bodyPr>
          <a:lstStyle/>
          <a:p>
            <a:pPr lvl="0" algn="just" defTabSz="1219170">
              <a:buClr>
                <a:srgbClr val="000000"/>
              </a:buClr>
            </a:pPr>
            <a:r>
              <a:rPr lang="en-US" sz="2667" kern="0" dirty="0">
                <a:solidFill>
                  <a:srgbClr val="C00000"/>
                </a:solidFill>
                <a:latin typeface="Arial"/>
                <a:cs typeface="Arial"/>
                <a:sym typeface="Arial"/>
              </a:rPr>
              <a:t>   </a:t>
            </a:r>
            <a:r>
              <a:rPr lang="vi-VN" sz="2667" kern="0" dirty="0">
                <a:solidFill>
                  <a:srgbClr val="C00000"/>
                </a:solidFill>
                <a:latin typeface="Arial"/>
                <a:cs typeface="Arial"/>
                <a:sym typeface="Arial"/>
              </a:rPr>
              <a:t>Nhiều tháng năm trôi qua, giờ đây trên quả đồi đã có biết bao cây xanh luôn ở bên nhau và vươn lên giữa bầu trời xanh lộng gió. Hằng ngày, các chú chim sâu, gõ kiến, sơn ca… bay tới đậu trên những cành cây. Vừa bắt sâu vừa líu lo ca hát.</a:t>
            </a:r>
          </a:p>
        </p:txBody>
      </p:sp>
      <p:pic>
        <p:nvPicPr>
          <p:cNvPr id="2" name="Picture 1"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4560"/>
          <a:stretch/>
        </p:blipFill>
        <p:spPr>
          <a:xfrm>
            <a:off x="4148082" y="447089"/>
            <a:ext cx="3895836" cy="3675524"/>
          </a:xfrm>
          <a:prstGeom prst="roundRect">
            <a:avLst>
              <a:gd name="adj" fmla="val 6657"/>
            </a:avLst>
          </a:prstGeom>
        </p:spPr>
      </p:pic>
    </p:spTree>
    <p:extLst>
      <p:ext uri="{BB962C8B-B14F-4D97-AF65-F5344CB8AC3E}">
        <p14:creationId xmlns:p14="http://schemas.microsoft.com/office/powerpoint/2010/main" val="1343326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19" y="0"/>
            <a:ext cx="12499219" cy="7624119"/>
          </a:xfrm>
          <a:prstGeom prst="rect">
            <a:avLst/>
          </a:prstGeom>
        </p:spPr>
      </p:pic>
      <p:grpSp>
        <p:nvGrpSpPr>
          <p:cNvPr id="8" name="组合 11"/>
          <p:cNvGrpSpPr/>
          <p:nvPr/>
        </p:nvGrpSpPr>
        <p:grpSpPr>
          <a:xfrm rot="10800000">
            <a:off x="-16869" y="4684140"/>
            <a:ext cx="12231983" cy="2202195"/>
            <a:chOff x="-16409" y="-6727"/>
            <a:chExt cx="9125471" cy="1677790"/>
          </a:xfrm>
        </p:grpSpPr>
        <p:pic>
          <p:nvPicPr>
            <p:cNvPr id="9" name="图片 10"/>
            <p:cNvPicPr>
              <a:picLocks noChangeAspect="1"/>
            </p:cNvPicPr>
            <p:nvPr/>
          </p:nvPicPr>
          <p:blipFill rotWithShape="1">
            <a:blip r:embed="rId3" cstate="print">
              <a:duotone>
                <a:prstClr val="black"/>
                <a:srgbClr val="CAA6FB">
                  <a:tint val="45000"/>
                  <a:satMod val="400000"/>
                </a:srgbClr>
              </a:duotone>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10" name="图片 22"/>
            <p:cNvPicPr>
              <a:picLocks noChangeAspect="1"/>
            </p:cNvPicPr>
            <p:nvPr/>
          </p:nvPicPr>
          <p:blipFill rotWithShape="1">
            <a:blip r:embed="rId3" cstate="print">
              <a:duotone>
                <a:prstClr val="black"/>
                <a:srgbClr val="CAA6FB">
                  <a:tint val="45000"/>
                  <a:satMod val="400000"/>
                </a:srgbClr>
              </a:duotone>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5527" y="-510441"/>
            <a:ext cx="2835585" cy="2835585"/>
          </a:xfrm>
          <a:prstGeom prst="rect">
            <a:avLst/>
          </a:prstGeom>
        </p:spPr>
      </p:pic>
      <p:sp>
        <p:nvSpPr>
          <p:cNvPr id="13" name="TextBox 12"/>
          <p:cNvSpPr txBox="1"/>
          <p:nvPr/>
        </p:nvSpPr>
        <p:spPr>
          <a:xfrm>
            <a:off x="2184521" y="1036397"/>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2191673" y="2915305"/>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bức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tranh</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giọng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đọc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phối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hợp</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ngôn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thể</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0"/>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605062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Yêu Cây Xanh">
            <a:hlinkClick r:id="" action="ppaction://media"/>
            <a:extLst>
              <a:ext uri="{FF2B5EF4-FFF2-40B4-BE49-F238E27FC236}">
                <a16:creationId xmlns:a16="http://schemas.microsoft.com/office/drawing/2014/main" id="{E9438022-C64A-40E3-9924-1FAF8BD3F5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107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293779" y="-148775"/>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214">
            <a:extLst>
              <a:ext uri="{FF2B5EF4-FFF2-40B4-BE49-F238E27FC236}">
                <a16:creationId xmlns:a16="http://schemas.microsoft.com/office/drawing/2014/main" id="{146FACDA-C0CB-3A57-C8CD-FCF3528F120A}"/>
              </a:ext>
            </a:extLst>
          </p:cNvPr>
          <p:cNvSpPr txBox="1"/>
          <p:nvPr/>
        </p:nvSpPr>
        <p:spPr>
          <a:xfrm>
            <a:off x="4325992" y="404095"/>
            <a:ext cx="609461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lang="en-US" sz="3200" b="1" dirty="0">
                <a:solidFill>
                  <a:prstClr val="black"/>
                </a:solidFill>
                <a:latin typeface="Calibri" panose="020F0502020204030204"/>
              </a:rPr>
              <a:t> Ba</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noProof="0" dirty="0">
                <a:ln>
                  <a:noFill/>
                </a:ln>
                <a:solidFill>
                  <a:prstClr val="black"/>
                </a:solidFill>
                <a:effectLst/>
                <a:uLnTx/>
                <a:uFillTx/>
                <a:latin typeface="Calibri" panose="020F0502020204030204"/>
                <a:ea typeface="+mn-ea"/>
                <a:cs typeface="+mn-cs"/>
              </a:rPr>
              <a:t> 2025</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98451CDB-B06D-B793-0BB9-80FCCC65420F}"/>
              </a:ext>
            </a:extLst>
          </p:cNvPr>
          <p:cNvSpPr/>
          <p:nvPr/>
        </p:nvSpPr>
        <p:spPr>
          <a:xfrm>
            <a:off x="9938941" y="3202858"/>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a16="http://schemas.microsoft.com/office/drawing/2014/main" id="{49B53B70-F800-6DCD-E038-F6AC7F63B740}"/>
              </a:ext>
            </a:extLst>
          </p:cNvPr>
          <p:cNvPicPr>
            <a:picLocks noChangeAspect="1"/>
          </p:cNvPicPr>
          <p:nvPr/>
        </p:nvPicPr>
        <p:blipFill>
          <a:blip r:embed="rId11"/>
          <a:stretch>
            <a:fillRect/>
          </a:stretch>
        </p:blipFill>
        <p:spPr>
          <a:xfrm>
            <a:off x="5874511" y="1021403"/>
            <a:ext cx="2938527" cy="132904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B78BA552-B138-F916-FC80-EFF0FFB9DE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pic>
        <p:nvPicPr>
          <p:cNvPr id="4" name="Picture 3">
            <a:extLst>
              <a:ext uri="{FF2B5EF4-FFF2-40B4-BE49-F238E27FC236}">
                <a16:creationId xmlns:a16="http://schemas.microsoft.com/office/drawing/2014/main" id="{7199347E-A7EF-B068-EBE6-F95C7084AB2E}"/>
              </a:ext>
            </a:extLst>
          </p:cNvPr>
          <p:cNvPicPr>
            <a:picLocks noChangeAspect="1"/>
          </p:cNvPicPr>
          <p:nvPr/>
        </p:nvPicPr>
        <p:blipFill>
          <a:blip r:embed="rId13"/>
          <a:stretch>
            <a:fillRect/>
          </a:stretch>
        </p:blipFill>
        <p:spPr>
          <a:xfrm>
            <a:off x="4149954" y="2491242"/>
            <a:ext cx="6425741" cy="2694666"/>
          </a:xfrm>
          <a:prstGeom prst="rect">
            <a:avLst/>
          </a:prstGeom>
        </p:spPr>
      </p:pic>
      <p:pic>
        <p:nvPicPr>
          <p:cNvPr id="12" name="Picture 11">
            <a:extLst>
              <a:ext uri="{FF2B5EF4-FFF2-40B4-BE49-F238E27FC236}">
                <a16:creationId xmlns:a16="http://schemas.microsoft.com/office/drawing/2014/main" id="{1E678906-D32B-B345-B5BE-B90FF3305E58}"/>
              </a:ext>
            </a:extLst>
          </p:cNvPr>
          <p:cNvPicPr>
            <a:picLocks noChangeAspect="1"/>
          </p:cNvPicPr>
          <p:nvPr/>
        </p:nvPicPr>
        <p:blipFill>
          <a:blip r:embed="rId14"/>
          <a:stretch>
            <a:fillRect/>
          </a:stretch>
        </p:blipFill>
        <p:spPr>
          <a:xfrm>
            <a:off x="2836017" y="1922869"/>
            <a:ext cx="3395766" cy="85961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4" name="TextBox 3">
            <a:extLst>
              <a:ext uri="{FF2B5EF4-FFF2-40B4-BE49-F238E27FC236}">
                <a16:creationId xmlns:a16="http://schemas.microsoft.com/office/drawing/2014/main" id="{33DA0720-AB74-5B00-AFFF-92BFC82A6A97}"/>
              </a:ext>
            </a:extLst>
          </p:cNvPr>
          <p:cNvSpPr txBox="1"/>
          <p:nvPr/>
        </p:nvSpPr>
        <p:spPr>
          <a:xfrm>
            <a:off x="634188" y="647518"/>
            <a:ext cx="109515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F5DD63AF-9939-8970-A053-43D06A57900D}"/>
              </a:ext>
            </a:extLst>
          </p:cNvPr>
          <p:cNvPicPr>
            <a:picLocks noChangeAspect="1"/>
          </p:cNvPicPr>
          <p:nvPr/>
        </p:nvPicPr>
        <p:blipFill>
          <a:blip r:embed="rId6"/>
          <a:stretch>
            <a:fillRect/>
          </a:stretch>
        </p:blipFill>
        <p:spPr>
          <a:xfrm>
            <a:off x="259133" y="2101924"/>
            <a:ext cx="2741442" cy="2639907"/>
          </a:xfrm>
          <a:prstGeom prst="rect">
            <a:avLst/>
          </a:prstGeom>
        </p:spPr>
      </p:pic>
      <p:pic>
        <p:nvPicPr>
          <p:cNvPr id="6" name="Picture 5">
            <a:extLst>
              <a:ext uri="{FF2B5EF4-FFF2-40B4-BE49-F238E27FC236}">
                <a16:creationId xmlns:a16="http://schemas.microsoft.com/office/drawing/2014/main" id="{CF8FA7CE-5E7B-4D43-31A1-525E2BD52022}"/>
              </a:ext>
            </a:extLst>
          </p:cNvPr>
          <p:cNvPicPr>
            <a:picLocks noChangeAspect="1"/>
          </p:cNvPicPr>
          <p:nvPr/>
        </p:nvPicPr>
        <p:blipFill>
          <a:blip r:embed="rId7"/>
          <a:stretch>
            <a:fillRect/>
          </a:stretch>
        </p:blipFill>
        <p:spPr>
          <a:xfrm>
            <a:off x="3145008" y="2101924"/>
            <a:ext cx="2741442" cy="2540235"/>
          </a:xfrm>
          <a:prstGeom prst="rect">
            <a:avLst/>
          </a:prstGeom>
        </p:spPr>
      </p:pic>
      <p:pic>
        <p:nvPicPr>
          <p:cNvPr id="7" name="Picture 6">
            <a:extLst>
              <a:ext uri="{FF2B5EF4-FFF2-40B4-BE49-F238E27FC236}">
                <a16:creationId xmlns:a16="http://schemas.microsoft.com/office/drawing/2014/main" id="{69A558AF-5DAA-C19D-0C61-A6E26B147325}"/>
              </a:ext>
            </a:extLst>
          </p:cNvPr>
          <p:cNvPicPr>
            <a:picLocks noChangeAspect="1"/>
          </p:cNvPicPr>
          <p:nvPr/>
        </p:nvPicPr>
        <p:blipFill>
          <a:blip r:embed="rId8"/>
          <a:stretch>
            <a:fillRect/>
          </a:stretch>
        </p:blipFill>
        <p:spPr>
          <a:xfrm>
            <a:off x="6030885" y="2074383"/>
            <a:ext cx="2741442" cy="2567776"/>
          </a:xfrm>
          <a:prstGeom prst="rect">
            <a:avLst/>
          </a:prstGeom>
        </p:spPr>
      </p:pic>
      <p:pic>
        <p:nvPicPr>
          <p:cNvPr id="8" name="Picture 7">
            <a:extLst>
              <a:ext uri="{FF2B5EF4-FFF2-40B4-BE49-F238E27FC236}">
                <a16:creationId xmlns:a16="http://schemas.microsoft.com/office/drawing/2014/main" id="{836B63F9-926C-AC32-A215-E57053703D6A}"/>
              </a:ext>
            </a:extLst>
          </p:cNvPr>
          <p:cNvPicPr>
            <a:picLocks noChangeAspect="1"/>
          </p:cNvPicPr>
          <p:nvPr/>
        </p:nvPicPr>
        <p:blipFill>
          <a:blip r:embed="rId9"/>
          <a:stretch>
            <a:fillRect/>
          </a:stretch>
        </p:blipFill>
        <p:spPr>
          <a:xfrm>
            <a:off x="8916760" y="2040531"/>
            <a:ext cx="2897991" cy="2663019"/>
          </a:xfrm>
          <a:prstGeom prst="rect">
            <a:avLst/>
          </a:prstGeom>
        </p:spPr>
      </p:pic>
      <p:sp>
        <p:nvSpPr>
          <p:cNvPr id="16" name="TextBox 15">
            <a:extLst>
              <a:ext uri="{FF2B5EF4-FFF2-40B4-BE49-F238E27FC236}">
                <a16:creationId xmlns:a16="http://schemas.microsoft.com/office/drawing/2014/main" id="{077E51F3-8E1A-5DA8-5956-B6620FBDF736}"/>
              </a:ext>
            </a:extLst>
          </p:cNvPr>
          <p:cNvSpPr txBox="1"/>
          <p:nvPr/>
        </p:nvSpPr>
        <p:spPr>
          <a:xfrm>
            <a:off x="374585" y="4925093"/>
            <a:ext cx="2520572" cy="124200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D15AABF-E44C-0FE1-754B-2F0D044C136A}"/>
              </a:ext>
            </a:extLst>
          </p:cNvPr>
          <p:cNvSpPr txBox="1"/>
          <p:nvPr/>
        </p:nvSpPr>
        <p:spPr>
          <a:xfrm>
            <a:off x="3072790" y="4896629"/>
            <a:ext cx="28858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1" name="TextBox 20">
            <a:extLst>
              <a:ext uri="{FF2B5EF4-FFF2-40B4-BE49-F238E27FC236}">
                <a16:creationId xmlns:a16="http://schemas.microsoft.com/office/drawing/2014/main" id="{990B1B72-32DD-03B1-7C13-D3ECAC9CB954}"/>
              </a:ext>
            </a:extLst>
          </p:cNvPr>
          <p:cNvSpPr txBox="1"/>
          <p:nvPr/>
        </p:nvSpPr>
        <p:spPr>
          <a:xfrm>
            <a:off x="6030885" y="4896629"/>
            <a:ext cx="274144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4ADFF9A1-763E-8ECD-3529-A00D8F189BDA}"/>
              </a:ext>
            </a:extLst>
          </p:cNvPr>
          <p:cNvSpPr txBox="1"/>
          <p:nvPr/>
        </p:nvSpPr>
        <p:spPr>
          <a:xfrm>
            <a:off x="9032800" y="4829228"/>
            <a:ext cx="2885876" cy="12420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3" name="Straight Connector 22">
            <a:extLst>
              <a:ext uri="{FF2B5EF4-FFF2-40B4-BE49-F238E27FC236}">
                <a16:creationId xmlns:a16="http://schemas.microsoft.com/office/drawing/2014/main" id="{2B0FECEF-7170-9A20-846C-DF75F0CB195E}"/>
              </a:ext>
            </a:extLst>
          </p:cNvPr>
          <p:cNvCxnSpPr/>
          <p:nvPr/>
        </p:nvCxnSpPr>
        <p:spPr>
          <a:xfrm>
            <a:off x="3072790" y="1593739"/>
            <a:ext cx="0" cy="4642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AFEA72-C0EE-D8E4-F5AF-DF7B554BB1C7}"/>
              </a:ext>
            </a:extLst>
          </p:cNvPr>
          <p:cNvCxnSpPr/>
          <p:nvPr/>
        </p:nvCxnSpPr>
        <p:spPr>
          <a:xfrm>
            <a:off x="5936492" y="1525029"/>
            <a:ext cx="0" cy="4642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3FDAD93-FA24-FBA0-4311-A5DD62B74FE3}"/>
              </a:ext>
            </a:extLst>
          </p:cNvPr>
          <p:cNvCxnSpPr/>
          <p:nvPr/>
        </p:nvCxnSpPr>
        <p:spPr>
          <a:xfrm>
            <a:off x="8836548" y="1525029"/>
            <a:ext cx="0" cy="46420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53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3" name="TextBox 2">
            <a:extLst>
              <a:ext uri="{FF2B5EF4-FFF2-40B4-BE49-F238E27FC236}">
                <a16:creationId xmlns:a16="http://schemas.microsoft.com/office/drawing/2014/main" id="{29002F3B-5744-6BF7-A769-027C0AAE946E}"/>
              </a:ext>
            </a:extLst>
          </p:cNvPr>
          <p:cNvSpPr txBox="1"/>
          <p:nvPr/>
        </p:nvSpPr>
        <p:spPr>
          <a:xfrm>
            <a:off x="4959779" y="3652459"/>
            <a:ext cx="6925410" cy="1323439"/>
          </a:xfrm>
          <a:prstGeom prst="rect">
            <a:avLst/>
          </a:prstGeom>
          <a:noFill/>
        </p:spPr>
        <p:txBody>
          <a:bodyPr wrap="square" rtlCol="0">
            <a:spAutoFit/>
          </a:bodyPr>
          <a:lstStyle/>
          <a:p>
            <a:pPr lvl="0" algn="ctr"/>
            <a:r>
              <a:rPr lang="vi-VN" sz="4000" dirty="0">
                <a:latin typeface="Cambria" panose="02040503050406030204" pitchFamily="18" charset="0"/>
                <a:ea typeface="Cambria" panose="02040503050406030204" pitchFamily="18" charset="0"/>
              </a:rPr>
              <a:t>Hạt giống nhỏ trở thành cây cao to là nhờ đất, nắng, mưa,…</a:t>
            </a:r>
            <a:endParaRPr kumimoji="0" lang="en-US" sz="8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9" name="Picture 2" descr="https://img.loigiaihay.com/picture/question_lgh/2021_51/1623839416-c7en.jpg">
            <a:extLst>
              <a:ext uri="{FF2B5EF4-FFF2-40B4-BE49-F238E27FC236}">
                <a16:creationId xmlns:a16="http://schemas.microsoft.com/office/drawing/2014/main" id="{C5F58612-235D-3878-7C15-74E1CA0C04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069" b="60895"/>
          <a:stretch>
            <a:fillRect/>
          </a:stretch>
        </p:blipFill>
        <p:spPr bwMode="auto">
          <a:xfrm>
            <a:off x="467661" y="1473200"/>
            <a:ext cx="4693895" cy="450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F336C2-E954-14DD-E8B1-C28FFA763BCE}"/>
              </a:ext>
            </a:extLst>
          </p:cNvPr>
          <p:cNvSpPr txBox="1"/>
          <p:nvPr/>
        </p:nvSpPr>
        <p:spPr>
          <a:xfrm>
            <a:off x="5705474" y="1428136"/>
            <a:ext cx="5381625" cy="1569660"/>
          </a:xfrm>
          <a:prstGeom prst="rect">
            <a:avLst/>
          </a:prstGeom>
          <a:solidFill>
            <a:schemeClr val="accent5">
              <a:lumMod val="20000"/>
              <a:lumOff val="80000"/>
            </a:schemeClr>
          </a:solidFill>
          <a:ln w="19050" cap="flat" cmpd="sng" algn="ctr">
            <a:solidFill>
              <a:sysClr val="window" lastClr="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a:t>
            </a:r>
            <a:r>
              <a:rPr kumimoji="0" lang="vi-VN" sz="3200" b="1" i="1"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đâu hạt giống nhỏ trở thành một cái cây cao, to, khỏe mạnh?</a:t>
            </a:r>
            <a:endPar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0317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4" name="TextBox 3">
            <a:extLst>
              <a:ext uri="{FF2B5EF4-FFF2-40B4-BE49-F238E27FC236}">
                <a16:creationId xmlns:a16="http://schemas.microsoft.com/office/drawing/2014/main" id="{5BC0C4D3-6727-5DD5-065B-2D09D6568EE6}"/>
              </a:ext>
            </a:extLst>
          </p:cNvPr>
          <p:cNvSpPr txBox="1"/>
          <p:nvPr/>
        </p:nvSpPr>
        <p:spPr>
          <a:xfrm>
            <a:off x="4821148" y="3004759"/>
            <a:ext cx="6925410" cy="2308324"/>
          </a:xfrm>
          <a:prstGeom prst="rect">
            <a:avLst/>
          </a:prstGeom>
          <a:noFill/>
        </p:spPr>
        <p:txBody>
          <a:bodyPr wrap="square" rtlCol="0">
            <a:spAutoFit/>
          </a:bodyPr>
          <a:lstStyle/>
          <a:p>
            <a:pPr lvl="0" algn="ctr"/>
            <a:r>
              <a:rPr lang="vi-VN" sz="4800" dirty="0">
                <a:latin typeface="Cambria" panose="02040503050406030204" pitchFamily="18" charset="0"/>
                <a:ea typeface="Cambria" panose="02040503050406030204" pitchFamily="18" charset="0"/>
              </a:rPr>
              <a:t>Cây mong muốn quả đồi có thêm nhiều cây khác làm bạn.</a:t>
            </a:r>
            <a:endParaRPr kumimoji="0" lang="en-US" sz="115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80E3F951-EF89-A7EC-EFF1-20D972AB8924}"/>
              </a:ext>
            </a:extLst>
          </p:cNvPr>
          <p:cNvSpPr txBox="1"/>
          <p:nvPr/>
        </p:nvSpPr>
        <p:spPr>
          <a:xfrm>
            <a:off x="5038399" y="1037611"/>
            <a:ext cx="6480501" cy="1323439"/>
          </a:xfrm>
          <a:prstGeom prst="rect">
            <a:avLst/>
          </a:prstGeom>
          <a:solidFill>
            <a:schemeClr val="accent5">
              <a:lumMod val="20000"/>
              <a:lumOff val="80000"/>
            </a:schemeClr>
          </a:solidFill>
          <a:ln w="19050" cap="flat" cmpd="sng" algn="ctr">
            <a:solidFill>
              <a:sysClr val="window" lastClr="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vi-VN" sz="4000" b="1" i="1"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trên đồi vắng, cây mong muốn điều gì?</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4" descr="https://img.loigiaihay.com/picture/question_lgh/2021_51/1623839416-c7en.jpg">
            <a:extLst>
              <a:ext uri="{FF2B5EF4-FFF2-40B4-BE49-F238E27FC236}">
                <a16:creationId xmlns:a16="http://schemas.microsoft.com/office/drawing/2014/main" id="{4F181570-526A-5382-4DBB-938A986F01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552" b="61229"/>
          <a:stretch>
            <a:fillRect/>
          </a:stretch>
        </p:blipFill>
        <p:spPr bwMode="auto">
          <a:xfrm>
            <a:off x="92223" y="675562"/>
            <a:ext cx="4591620" cy="4444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879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4" name="TextBox 3">
            <a:extLst>
              <a:ext uri="{FF2B5EF4-FFF2-40B4-BE49-F238E27FC236}">
                <a16:creationId xmlns:a16="http://schemas.microsoft.com/office/drawing/2014/main" id="{89289C95-EB27-BE6C-FA84-A04F05DA4BE7}"/>
              </a:ext>
            </a:extLst>
          </p:cNvPr>
          <p:cNvSpPr txBox="1"/>
          <p:nvPr/>
        </p:nvSpPr>
        <p:spPr>
          <a:xfrm>
            <a:off x="4952962" y="3512811"/>
            <a:ext cx="6925410" cy="1569660"/>
          </a:xfrm>
          <a:prstGeom prst="rect">
            <a:avLst/>
          </a:prstGeom>
          <a:noFill/>
        </p:spPr>
        <p:txBody>
          <a:bodyPr wrap="square" rtlCol="0">
            <a:spAutoFit/>
          </a:bodyPr>
          <a:lstStyle/>
          <a:p>
            <a:pPr lvl="0" algn="ctr"/>
            <a:r>
              <a:rPr lang="vi-VN" sz="4800" dirty="0">
                <a:latin typeface="Cambria" panose="02040503050406030204" pitchFamily="18" charset="0"/>
                <a:ea typeface="Cambria" panose="02040503050406030204" pitchFamily="18" charset="0"/>
              </a:rPr>
              <a:t>Những hạt cây nảy mầm nhờ mưa, nắng.</a:t>
            </a:r>
            <a:endParaRPr kumimoji="0" lang="en-US" sz="115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D6D25674-ADF5-25ED-5EE0-FCB168931A5E}"/>
              </a:ext>
            </a:extLst>
          </p:cNvPr>
          <p:cNvSpPr txBox="1"/>
          <p:nvPr/>
        </p:nvSpPr>
        <p:spPr>
          <a:xfrm>
            <a:off x="5066974" y="1799611"/>
            <a:ext cx="6480501" cy="1200329"/>
          </a:xfrm>
          <a:prstGeom prst="rect">
            <a:avLst/>
          </a:prstGeom>
          <a:solidFill>
            <a:schemeClr val="accent5">
              <a:lumMod val="20000"/>
              <a:lumOff val="80000"/>
            </a:schemeClr>
          </a:solidFill>
          <a:ln w="19050" cap="flat" cmpd="sng" algn="ctr">
            <a:solidFill>
              <a:sysClr val="window" lastClr="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vi-VN" sz="3600" b="1" i="1"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cách nào mong muốn của cây được thực hiện?</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6" descr="https://img.loigiaihay.com/picture/question_lgh/2021_51/1623839416-c7en.jpg">
            <a:extLst>
              <a:ext uri="{FF2B5EF4-FFF2-40B4-BE49-F238E27FC236}">
                <a16:creationId xmlns:a16="http://schemas.microsoft.com/office/drawing/2014/main" id="{F229F4F6-5939-566C-9947-ACDE29853F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9979" r="53885" b="10540"/>
          <a:stretch>
            <a:fillRect/>
          </a:stretch>
        </p:blipFill>
        <p:spPr bwMode="auto">
          <a:xfrm>
            <a:off x="278117" y="1059881"/>
            <a:ext cx="4693895" cy="4243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4" name="TextBox 3">
            <a:extLst>
              <a:ext uri="{FF2B5EF4-FFF2-40B4-BE49-F238E27FC236}">
                <a16:creationId xmlns:a16="http://schemas.microsoft.com/office/drawing/2014/main" id="{D67F86A9-851C-2D5D-4718-3CA617E32D4E}"/>
              </a:ext>
            </a:extLst>
          </p:cNvPr>
          <p:cNvSpPr txBox="1"/>
          <p:nvPr/>
        </p:nvSpPr>
        <p:spPr>
          <a:xfrm>
            <a:off x="4959779" y="3652459"/>
            <a:ext cx="6925410" cy="1446550"/>
          </a:xfrm>
          <a:prstGeom prst="rect">
            <a:avLst/>
          </a:prstGeom>
          <a:noFill/>
        </p:spPr>
        <p:txBody>
          <a:bodyPr wrap="square" rtlCol="0">
            <a:spAutoFit/>
          </a:bodyPr>
          <a:lstStyle/>
          <a:p>
            <a:pPr lvl="0" algn="ctr"/>
            <a:r>
              <a:rPr lang="vi-VN" sz="4400" dirty="0">
                <a:latin typeface="Cambria" panose="02040503050406030204" pitchFamily="18" charset="0"/>
                <a:ea typeface="Cambria" panose="02040503050406030204" pitchFamily="18" charset="0"/>
              </a:rPr>
              <a:t>Quả đồi có thêm nhiều cây xanh, chim chóc kéo về.</a:t>
            </a:r>
            <a:endParaRPr kumimoji="0" lang="en-US" sz="96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E35571F2-BDC7-8D72-410C-7C6665B69023}"/>
              </a:ext>
            </a:extLst>
          </p:cNvPr>
          <p:cNvSpPr txBox="1"/>
          <p:nvPr/>
        </p:nvSpPr>
        <p:spPr>
          <a:xfrm>
            <a:off x="5228899" y="1799611"/>
            <a:ext cx="6067751" cy="1323439"/>
          </a:xfrm>
          <a:prstGeom prst="rect">
            <a:avLst/>
          </a:prstGeom>
          <a:solidFill>
            <a:schemeClr val="accent5">
              <a:lumMod val="20000"/>
              <a:lumOff val="80000"/>
            </a:schemeClr>
          </a:solidFill>
          <a:ln w="19050" cap="flat" cmpd="sng" algn="ctr">
            <a:solidFill>
              <a:sysClr val="window" lastClr="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vi-VN" sz="4000" b="1" i="1"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đồi vắng đã thay đổi thế nào?</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8" descr="https://img.loigiaihay.com/picture/question_lgh/2021_51/1623839416-c7en.jpg">
            <a:extLst>
              <a:ext uri="{FF2B5EF4-FFF2-40B4-BE49-F238E27FC236}">
                <a16:creationId xmlns:a16="http://schemas.microsoft.com/office/drawing/2014/main" id="{EBF8C796-BF4F-FC48-DBA9-00FDDBCD94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368" t="50147" b="10372"/>
          <a:stretch>
            <a:fillRect/>
          </a:stretch>
        </p:blipFill>
        <p:spPr bwMode="auto">
          <a:xfrm>
            <a:off x="319942" y="1139369"/>
            <a:ext cx="4775895" cy="4242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374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812</Words>
  <Application>Microsoft Office PowerPoint</Application>
  <PresentationFormat>Widescreen</PresentationFormat>
  <Paragraphs>55</Paragraphs>
  <Slides>20</Slides>
  <Notes>11</Notes>
  <HiddenSlides>0</HiddenSlides>
  <MMClips>2</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20</vt:i4>
      </vt:variant>
    </vt:vector>
  </HeadingPairs>
  <TitlesOfParts>
    <vt:vector size="47" baseType="lpstr">
      <vt:lpstr>Microsoft YaHei</vt:lpstr>
      <vt:lpstr>#9Slide02 Noi dung dai</vt:lpstr>
      <vt:lpstr>#9Slide02 Tieu de dai</vt:lpstr>
      <vt:lpstr>#9Slide05 SVNShowcase Script</vt:lpstr>
      <vt:lpstr>Arial</vt:lpstr>
      <vt:lpstr>Arial-Rounded</vt:lpstr>
      <vt:lpstr>Calibri</vt:lpstr>
      <vt:lpstr>Calibri Light</vt:lpstr>
      <vt:lpstr>Cambria</vt:lpstr>
      <vt:lpstr>Kalam</vt:lpstr>
      <vt:lpstr>Lato Hairline</vt:lpstr>
      <vt:lpstr>Lato Light</vt:lpstr>
      <vt:lpstr>Lato Regular</vt:lpstr>
      <vt:lpstr>Montserrat</vt:lpstr>
      <vt:lpstr>Times New Roman</vt:lpstr>
      <vt:lpstr>UTM Showcard</vt:lpstr>
      <vt:lpstr>Wingdings</vt:lpstr>
      <vt:lpstr>思源黑体</vt:lpstr>
      <vt:lpstr>思源黑体 Medium</vt:lpstr>
      <vt:lpstr>2_Office Theme</vt:lpstr>
      <vt:lpstr>6_Office Theme</vt:lpstr>
      <vt:lpstr>Doodle Sketchbook by Slidesgo</vt:lpstr>
      <vt:lpstr>1_Office Theme</vt:lpstr>
      <vt:lpstr>2_Custom Design</vt:lpstr>
      <vt:lpstr>Office 主题​​</vt:lpstr>
      <vt:lpstr>3_Custom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19</cp:revision>
  <dcterms:created xsi:type="dcterms:W3CDTF">2021-08-02T08:41:52Z</dcterms:created>
  <dcterms:modified xsi:type="dcterms:W3CDTF">2025-03-21T12:55:28Z</dcterms:modified>
</cp:coreProperties>
</file>