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8"/>
  </p:notesMasterIdLst>
  <p:sldIdLst>
    <p:sldId id="282" r:id="rId3"/>
    <p:sldId id="308" r:id="rId4"/>
    <p:sldId id="309" r:id="rId5"/>
    <p:sldId id="302" r:id="rId6"/>
    <p:sldId id="320" r:id="rId7"/>
    <p:sldId id="303" r:id="rId8"/>
    <p:sldId id="321" r:id="rId9"/>
    <p:sldId id="304" r:id="rId10"/>
    <p:sldId id="305" r:id="rId11"/>
    <p:sldId id="306" r:id="rId12"/>
    <p:sldId id="307" r:id="rId13"/>
    <p:sldId id="310" r:id="rId14"/>
    <p:sldId id="322" r:id="rId15"/>
    <p:sldId id="311" r:id="rId16"/>
    <p:sldId id="313" r:id="rId17"/>
    <p:sldId id="324" r:id="rId18"/>
    <p:sldId id="323" r:id="rId19"/>
    <p:sldId id="325" r:id="rId20"/>
    <p:sldId id="331" r:id="rId21"/>
    <p:sldId id="258" r:id="rId22"/>
    <p:sldId id="259" r:id="rId23"/>
    <p:sldId id="260" r:id="rId24"/>
    <p:sldId id="261" r:id="rId25"/>
    <p:sldId id="332" r:id="rId26"/>
    <p:sldId id="31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A1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96072-66C4-470F-BBC5-22045273AC42}" type="datetimeFigureOut">
              <a:rPr lang="en-US" smtClean="0"/>
              <a:t>11/3/2022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8DC80-FDE3-493A-A5CE-9544EDB475A0}" type="slidenum">
              <a:rPr lang="en-US" smtClean="0"/>
              <a:t>‹#›</a:t>
            </a:fld>
            <a:endParaRPr lang="en-US"/>
          </a:p>
        </p:txBody>
      </p:sp>
    </p:spTree>
    <p:extLst>
      <p:ext uri="{BB962C8B-B14F-4D97-AF65-F5344CB8AC3E}">
        <p14:creationId xmlns:p14="http://schemas.microsoft.com/office/powerpoint/2010/main" val="3832761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40666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315876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516451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229560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797287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11248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53739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584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r="28689" b="19776"/>
          <a:stretch>
            <a:fillRect/>
          </a:stretch>
        </p:blipFill>
        <p:spPr>
          <a:xfrm>
            <a:off x="-1" y="0"/>
            <a:ext cx="12192001" cy="6858000"/>
          </a:xfrm>
          <a:prstGeom prst="rect">
            <a:avLst/>
          </a:prstGeom>
        </p:spPr>
      </p:pic>
      <p:sp>
        <p:nvSpPr>
          <p:cNvPr id="14" name="矩形: 圆角 13"/>
          <p:cNvSpPr/>
          <p:nvPr userDrawn="1"/>
        </p:nvSpPr>
        <p:spPr>
          <a:xfrm>
            <a:off x="403646" y="382658"/>
            <a:ext cx="11384707" cy="6119741"/>
          </a:xfrm>
          <a:prstGeom prst="roundRect">
            <a:avLst>
              <a:gd name="adj" fmla="val 51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74429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11/3/2022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051146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11/3/2022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559157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11/3/2022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843990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11/3/2022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75022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11/3/2022</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23066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11/3/2022</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571918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4166692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11/3/2022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01692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11/3/2022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892095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11/3/2022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978990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11/3/2022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30385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11/3/2022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425885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71819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2022/11/3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911454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39CBDB5-4114-4183-876B-9DE1786AF7B6}" type="datetimeFigureOut">
              <a:rPr lang="zh-CN" altLang="en-US" smtClean="0"/>
              <a:t>2022/11/3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235715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39CBDB5-4114-4183-876B-9DE1786AF7B6}" type="datetimeFigureOut">
              <a:rPr lang="zh-CN" altLang="en-US" smtClean="0"/>
              <a:t>2022/11/3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7388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39CBDB5-4114-4183-876B-9DE1786AF7B6}" type="datetimeFigureOut">
              <a:rPr lang="zh-CN" altLang="en-US" smtClean="0"/>
              <a:t>2022/11/3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14961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2022/11/3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943550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2022/11/3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262912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9CBDB5-4114-4183-876B-9DE1786AF7B6}" type="datetimeFigureOut">
              <a:rPr lang="zh-CN" altLang="en-US" smtClean="0"/>
              <a:t>2022/11/3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66527F-07DF-4489-B585-3E1078D32989}"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1254D853-3B7F-406C-AA37-C813DF1FEFB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19250" y="285750"/>
            <a:ext cx="1181100" cy="1181100"/>
          </a:xfrm>
          <a:prstGeom prst="rect">
            <a:avLst/>
          </a:prstGeom>
        </p:spPr>
      </p:pic>
    </p:spTree>
    <p:extLst>
      <p:ext uri="{BB962C8B-B14F-4D97-AF65-F5344CB8AC3E}">
        <p14:creationId xmlns:p14="http://schemas.microsoft.com/office/powerpoint/2010/main" val="1305459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shape&#10;&#10;Description automatically generated">
            <a:extLst>
              <a:ext uri="{FF2B5EF4-FFF2-40B4-BE49-F238E27FC236}">
                <a16:creationId xmlns:a16="http://schemas.microsoft.com/office/drawing/2014/main" id="{8339F35D-0DD5-4462-BA04-49F4AECC8F5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19250" y="285750"/>
            <a:ext cx="1181100" cy="1181100"/>
          </a:xfrm>
          <a:prstGeom prst="rect">
            <a:avLst/>
          </a:prstGeom>
        </p:spPr>
      </p:pic>
    </p:spTree>
    <p:extLst>
      <p:ext uri="{BB962C8B-B14F-4D97-AF65-F5344CB8AC3E}">
        <p14:creationId xmlns:p14="http://schemas.microsoft.com/office/powerpoint/2010/main" val="30488250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6.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jpeg"/><Relationship Id="rId18" Type="http://schemas.openxmlformats.org/officeDocument/2006/relationships/image" Target="../media/image45.png"/><Relationship Id="rId3" Type="http://schemas.openxmlformats.org/officeDocument/2006/relationships/image" Target="../media/image36.png"/><Relationship Id="rId7" Type="http://schemas.openxmlformats.org/officeDocument/2006/relationships/slide" Target="slide23.xml"/><Relationship Id="rId12" Type="http://schemas.openxmlformats.org/officeDocument/2006/relationships/image" Target="../media/image41.png"/><Relationship Id="rId17" Type="http://schemas.openxmlformats.org/officeDocument/2006/relationships/slide" Target="slide9.xml"/><Relationship Id="rId2" Type="http://schemas.openxmlformats.org/officeDocument/2006/relationships/audio" Target="../media/audio2.wav"/><Relationship Id="rId16" Type="http://schemas.openxmlformats.org/officeDocument/2006/relationships/image" Target="../media/image44.gif"/><Relationship Id="rId1" Type="http://schemas.openxmlformats.org/officeDocument/2006/relationships/slideLayout" Target="../slideLayouts/slideLayout20.xml"/><Relationship Id="rId6" Type="http://schemas.openxmlformats.org/officeDocument/2006/relationships/image" Target="../media/image38.png"/><Relationship Id="rId11" Type="http://schemas.openxmlformats.org/officeDocument/2006/relationships/slide" Target="slide21.xml"/><Relationship Id="rId5" Type="http://schemas.openxmlformats.org/officeDocument/2006/relationships/slide" Target="slide20.xml"/><Relationship Id="rId15" Type="http://schemas.openxmlformats.org/officeDocument/2006/relationships/hyperlink" Target="https://www.facebook.com/nkpowerskills" TargetMode="External"/><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slide" Target="slide22.xml"/><Relationship Id="rId14" Type="http://schemas.openxmlformats.org/officeDocument/2006/relationships/image" Target="../media/image43.gif"/></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3.emf"/><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pic>
        <p:nvPicPr>
          <p:cNvPr id="17" name="图片 16" descr="E:\PPT\PPT\外\8月15号绿色黑板卡通风课件PPT模板\图层 2.png图层 2"/>
          <p:cNvPicPr>
            <a:picLocks noChangeAspect="1"/>
          </p:cNvPicPr>
          <p:nvPr/>
        </p:nvPicPr>
        <p:blipFill rotWithShape="1">
          <a:blip r:embed="rId4"/>
          <a:srcRect/>
          <a:stretch>
            <a:fillRect/>
          </a:stretch>
        </p:blipFill>
        <p:spPr>
          <a:xfrm>
            <a:off x="0" y="3176905"/>
            <a:ext cx="6092825" cy="3681095"/>
          </a:xfrm>
          <a:prstGeom prst="rect">
            <a:avLst/>
          </a:prstGeom>
        </p:spPr>
      </p:pic>
      <p:pic>
        <p:nvPicPr>
          <p:cNvPr id="8" name="图片 7" descr="E:\PPT\PPT\外\8月15号绿色黑板卡通风课件PPT模板\图片1.png图片1"/>
          <p:cNvPicPr>
            <a:picLocks noChangeAspect="1"/>
          </p:cNvPicPr>
          <p:nvPr/>
        </p:nvPicPr>
        <p:blipFill>
          <a:blip r:embed="rId5"/>
          <a:srcRect/>
          <a:stretch>
            <a:fillRect/>
          </a:stretch>
        </p:blipFill>
        <p:spPr>
          <a:xfrm>
            <a:off x="7004779" y="2056954"/>
            <a:ext cx="5615948" cy="4821555"/>
          </a:xfrm>
          <a:prstGeom prst="rect">
            <a:avLst/>
          </a:prstGeom>
        </p:spPr>
      </p:pic>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0302" y="3944099"/>
            <a:ext cx="1450224" cy="867424"/>
          </a:xfrm>
          <a:prstGeom prst="rect">
            <a:avLst/>
          </a:prstGeom>
        </p:spPr>
      </p:pic>
      <p:pic>
        <p:nvPicPr>
          <p:cNvPr id="52" name="图片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0421" y="373415"/>
            <a:ext cx="2211528" cy="2258348"/>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8550" y="726220"/>
            <a:ext cx="1756303" cy="1756303"/>
          </a:xfrm>
          <a:prstGeom prst="rect">
            <a:avLst/>
          </a:prstGeom>
        </p:spPr>
      </p:pic>
      <p:sp>
        <p:nvSpPr>
          <p:cNvPr id="18" name="TextBox 17">
            <a:extLst>
              <a:ext uri="{FF2B5EF4-FFF2-40B4-BE49-F238E27FC236}">
                <a16:creationId xmlns:a16="http://schemas.microsoft.com/office/drawing/2014/main" id="{AF079947-89BE-4366-8173-C57382B22343}"/>
              </a:ext>
            </a:extLst>
          </p:cNvPr>
          <p:cNvSpPr txBox="1"/>
          <p:nvPr/>
        </p:nvSpPr>
        <p:spPr>
          <a:xfrm>
            <a:off x="2246833" y="410237"/>
            <a:ext cx="5181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Thứ</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ngày</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tháng</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năm</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p>
        </p:txBody>
      </p:sp>
      <p:pic>
        <p:nvPicPr>
          <p:cNvPr id="23" name="Picture 22">
            <a:extLst>
              <a:ext uri="{FF2B5EF4-FFF2-40B4-BE49-F238E27FC236}">
                <a16:creationId xmlns:a16="http://schemas.microsoft.com/office/drawing/2014/main" id="{46284E0B-B6B3-41EB-867A-658ADC0CB133}"/>
              </a:ext>
            </a:extLst>
          </p:cNvPr>
          <p:cNvPicPr>
            <a:picLocks noChangeAspect="1"/>
          </p:cNvPicPr>
          <p:nvPr/>
        </p:nvPicPr>
        <p:blipFill>
          <a:blip r:embed="rId9">
            <a:duotone>
              <a:schemeClr val="accent4">
                <a:shade val="45000"/>
                <a:satMod val="135000"/>
              </a:schemeClr>
              <a:prstClr val="white"/>
            </a:duotone>
          </a:blip>
          <a:stretch>
            <a:fillRect/>
          </a:stretch>
        </p:blipFill>
        <p:spPr>
          <a:xfrm>
            <a:off x="3614425" y="840435"/>
            <a:ext cx="2810500" cy="1176630"/>
          </a:xfrm>
          <a:prstGeom prst="rect">
            <a:avLst/>
          </a:prstGeom>
        </p:spPr>
      </p:pic>
      <p:pic>
        <p:nvPicPr>
          <p:cNvPr id="2" name="Picture 1">
            <a:extLst>
              <a:ext uri="{FF2B5EF4-FFF2-40B4-BE49-F238E27FC236}">
                <a16:creationId xmlns:a16="http://schemas.microsoft.com/office/drawing/2014/main" id="{2F91E15E-CEF4-426C-A5A1-E0F5B0F6D7DC}"/>
              </a:ext>
            </a:extLst>
          </p:cNvPr>
          <p:cNvPicPr>
            <a:picLocks noChangeAspect="1"/>
          </p:cNvPicPr>
          <p:nvPr/>
        </p:nvPicPr>
        <p:blipFill>
          <a:blip r:embed="rId10"/>
          <a:stretch>
            <a:fillRect/>
          </a:stretch>
        </p:blipFill>
        <p:spPr>
          <a:xfrm>
            <a:off x="365395" y="1784531"/>
            <a:ext cx="8413209" cy="1688738"/>
          </a:xfrm>
          <a:prstGeom prst="rect">
            <a:avLst/>
          </a:prstGeom>
        </p:spPr>
      </p:pic>
      <p:pic>
        <p:nvPicPr>
          <p:cNvPr id="4" name="Picture 3">
            <a:extLst>
              <a:ext uri="{FF2B5EF4-FFF2-40B4-BE49-F238E27FC236}">
                <a16:creationId xmlns:a16="http://schemas.microsoft.com/office/drawing/2014/main" id="{5E191251-5BF1-4B95-9529-D98A907BCE79}"/>
              </a:ext>
            </a:extLst>
          </p:cNvPr>
          <p:cNvPicPr>
            <a:picLocks noChangeAspect="1"/>
          </p:cNvPicPr>
          <p:nvPr/>
        </p:nvPicPr>
        <p:blipFill>
          <a:blip r:embed="rId11"/>
          <a:stretch>
            <a:fillRect/>
          </a:stretch>
        </p:blipFill>
        <p:spPr>
          <a:xfrm>
            <a:off x="3412145" y="3109299"/>
            <a:ext cx="2091109" cy="96325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Rectangle: Rounded Corners 17">
            <a:extLst>
              <a:ext uri="{FF2B5EF4-FFF2-40B4-BE49-F238E27FC236}">
                <a16:creationId xmlns:a16="http://schemas.microsoft.com/office/drawing/2014/main" id="{3369943A-3371-4E28-8C5A-FA63BF47723C}"/>
              </a:ext>
            </a:extLst>
          </p:cNvPr>
          <p:cNvSpPr/>
          <p:nvPr/>
        </p:nvSpPr>
        <p:spPr>
          <a:xfrm>
            <a:off x="876300" y="819150"/>
            <a:ext cx="10306050" cy="5219700"/>
          </a:xfrm>
          <a:prstGeom prst="roundRect">
            <a:avLst>
              <a:gd name="adj" fmla="val 18998"/>
            </a:avLst>
          </a:prstGeom>
          <a:solidFill>
            <a:srgbClr val="FFFF99"/>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defRPr/>
            </a:pPr>
            <a:r>
              <a:rPr lang="vi-VN" sz="4400" b="1" dirty="0">
                <a:solidFill>
                  <a:srgbClr val="0070C0"/>
                </a:solidFill>
                <a:latin typeface="Calibri" panose="020F0502020204030204" pitchFamily="34" charset="0"/>
                <a:cs typeface="Calibri" panose="020F0502020204030204" pitchFamily="34" charset="0"/>
              </a:rPr>
              <a:t>Nếu chỉ nhìn bằng mắt thường chúng ta không thể biết được hình của bạn nào lớn hơn. Như vậy là chúng ta cần một đơn vị chung để so sánh diện tích hình của hai bạn. Đơn vị đó là xăng-ti-mét.</a:t>
            </a:r>
            <a:endParaRPr kumimoji="0" lang="vi-VN" sz="4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30D7BE45-32AE-451B-B641-5890F4A9441D}"/>
              </a:ext>
            </a:extLst>
          </p:cNvPr>
          <p:cNvPicPr>
            <a:picLocks noChangeAspect="1"/>
          </p:cNvPicPr>
          <p:nvPr/>
        </p:nvPicPr>
        <p:blipFill>
          <a:blip r:embed="rId3"/>
          <a:stretch>
            <a:fillRect/>
          </a:stretch>
        </p:blipFill>
        <p:spPr>
          <a:xfrm>
            <a:off x="4222838" y="333375"/>
            <a:ext cx="3822523" cy="926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8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8000">
                                          <p:cBhvr additive="base">
                                            <p:cTn id="7" dur="1250" fill="hold"/>
                                            <p:tgtEl>
                                              <p:spTgt spid="18"/>
                                            </p:tgtEl>
                                            <p:attrNameLst>
                                              <p:attrName>ppt_x</p:attrName>
                                            </p:attrNameLst>
                                          </p:cBhvr>
                                          <p:tavLst>
                                            <p:tav tm="0">
                                              <p:val>
                                                <p:strVal val="#ppt_x"/>
                                              </p:val>
                                            </p:tav>
                                            <p:tav tm="100000">
                                              <p:val>
                                                <p:strVal val="#ppt_x"/>
                                              </p:val>
                                            </p:tav>
                                          </p:tavLst>
                                        </p:anim>
                                        <p:anim calcmode="lin" valueType="num" p14:bounceEnd="68000">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250" fill="hold"/>
                                            <p:tgtEl>
                                              <p:spTgt spid="18"/>
                                            </p:tgtEl>
                                            <p:attrNameLst>
                                              <p:attrName>ppt_x</p:attrName>
                                            </p:attrNameLst>
                                          </p:cBhvr>
                                          <p:tavLst>
                                            <p:tav tm="0">
                                              <p:val>
                                                <p:strVal val="#ppt_x"/>
                                              </p:val>
                                            </p:tav>
                                            <p:tav tm="100000">
                                              <p:val>
                                                <p:strVal val="#ppt_x"/>
                                              </p:val>
                                            </p:tav>
                                          </p:tavLst>
                                        </p:anim>
                                        <p:anim calcmode="lin" valueType="num">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Speech Bubble: Rectangle with Corners Rounded 5">
            <a:extLst>
              <a:ext uri="{FF2B5EF4-FFF2-40B4-BE49-F238E27FC236}">
                <a16:creationId xmlns:a16="http://schemas.microsoft.com/office/drawing/2014/main" id="{698765BF-44DD-4273-BF90-D2FBDC32D3A1}"/>
              </a:ext>
            </a:extLst>
          </p:cNvPr>
          <p:cNvSpPr/>
          <p:nvPr/>
        </p:nvSpPr>
        <p:spPr>
          <a:xfrm>
            <a:off x="3676650" y="824663"/>
            <a:ext cx="8048625" cy="3613987"/>
          </a:xfrm>
          <a:prstGeom prst="wedgeRoundRectCallout">
            <a:avLst>
              <a:gd name="adj1" fmla="val -61206"/>
              <a:gd name="adj2" fmla="val 19552"/>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một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đơn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vị</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đo</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diện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tích</a:t>
            </a:r>
            <a:r>
              <a:rPr lang="en-US" sz="3600" b="1" dirty="0">
                <a:solidFill>
                  <a:srgbClr val="0070C0"/>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diện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tích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của</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hình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có</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cạnh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dài</a:t>
            </a:r>
            <a:r>
              <a:rPr lang="en-US" sz="3600" b="1" dirty="0">
                <a:solidFill>
                  <a:srgbClr val="0070C0"/>
                </a:solidFill>
                <a:latin typeface="Calibri" panose="020F0502020204030204" pitchFamily="34" charset="0"/>
                <a:cs typeface="Calibri" panose="020F0502020204030204" pitchFamily="34" charset="0"/>
              </a:rPr>
              <a:t> 1 cm</a:t>
            </a:r>
          </a:p>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viết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tắt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cm² </a:t>
            </a:r>
          </a:p>
        </p:txBody>
      </p:sp>
      <p:pic>
        <p:nvPicPr>
          <p:cNvPr id="11" name="Picture 10">
            <a:extLst>
              <a:ext uri="{FF2B5EF4-FFF2-40B4-BE49-F238E27FC236}">
                <a16:creationId xmlns:a16="http://schemas.microsoft.com/office/drawing/2014/main" id="{5B47A864-8AD1-4944-8E90-0E4B5A53772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790890" y="2355114"/>
            <a:ext cx="5372415" cy="4297726"/>
          </a:xfrm>
          <a:prstGeom prst="rect">
            <a:avLst/>
          </a:prstGeom>
        </p:spPr>
      </p:pic>
      <p:pic>
        <p:nvPicPr>
          <p:cNvPr id="3" name="Picture 2">
            <a:extLst>
              <a:ext uri="{FF2B5EF4-FFF2-40B4-BE49-F238E27FC236}">
                <a16:creationId xmlns:a16="http://schemas.microsoft.com/office/drawing/2014/main" id="{BFDA42CA-4777-4C87-A243-27EB1B8ADAC4}"/>
              </a:ext>
            </a:extLst>
          </p:cNvPr>
          <p:cNvPicPr>
            <a:picLocks noChangeAspect="1"/>
          </p:cNvPicPr>
          <p:nvPr/>
        </p:nvPicPr>
        <p:blipFill>
          <a:blip r:embed="rId5"/>
          <a:stretch>
            <a:fillRect/>
          </a:stretch>
        </p:blipFill>
        <p:spPr>
          <a:xfrm>
            <a:off x="9982200" y="2833687"/>
            <a:ext cx="666750" cy="638175"/>
          </a:xfrm>
          <a:prstGeom prst="rect">
            <a:avLst/>
          </a:prstGeom>
        </p:spPr>
      </p:pic>
      <p:sp>
        <p:nvSpPr>
          <p:cNvPr id="4" name="Rectangle 3">
            <a:extLst>
              <a:ext uri="{FF2B5EF4-FFF2-40B4-BE49-F238E27FC236}">
                <a16:creationId xmlns:a16="http://schemas.microsoft.com/office/drawing/2014/main" id="{253C5D4F-894D-4504-AC97-C229C7535286}"/>
              </a:ext>
            </a:extLst>
          </p:cNvPr>
          <p:cNvSpPr/>
          <p:nvPr/>
        </p:nvSpPr>
        <p:spPr>
          <a:xfrm>
            <a:off x="10896600" y="3514725"/>
            <a:ext cx="666750" cy="4286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latin typeface="Calibri" panose="020F0502020204030204" pitchFamily="34" charset="0"/>
                <a:cs typeface="Calibri" panose="020F0502020204030204" pitchFamily="34" charset="0"/>
              </a:rPr>
              <a:t>1 cm</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wipe(left)">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wipe(left)">
                                      <p:cBhvr>
                                        <p:cTn id="31"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5" name="Picture 4">
            <a:extLst>
              <a:ext uri="{FF2B5EF4-FFF2-40B4-BE49-F238E27FC236}">
                <a16:creationId xmlns:a16="http://schemas.microsoft.com/office/drawing/2014/main" id="{C1B75C10-8F0D-4CDF-B4C7-22CAD44F1087}"/>
              </a:ext>
            </a:extLst>
          </p:cNvPr>
          <p:cNvPicPr>
            <a:picLocks noChangeAspect="1"/>
          </p:cNvPicPr>
          <p:nvPr/>
        </p:nvPicPr>
        <p:blipFill>
          <a:blip r:embed="rId3"/>
          <a:stretch>
            <a:fillRect/>
          </a:stretch>
        </p:blipFill>
        <p:spPr>
          <a:xfrm>
            <a:off x="842962" y="709612"/>
            <a:ext cx="3088142" cy="1271588"/>
          </a:xfrm>
          <a:prstGeom prst="rect">
            <a:avLst/>
          </a:prstGeom>
        </p:spPr>
      </p:pic>
      <p:sp>
        <p:nvSpPr>
          <p:cNvPr id="6" name="Rectangle: Rounded Corners 5">
            <a:extLst>
              <a:ext uri="{FF2B5EF4-FFF2-40B4-BE49-F238E27FC236}">
                <a16:creationId xmlns:a16="http://schemas.microsoft.com/office/drawing/2014/main" id="{08447C0E-87EB-43F5-B8BD-CF94A0E87083}"/>
              </a:ext>
            </a:extLst>
          </p:cNvPr>
          <p:cNvSpPr/>
          <p:nvPr/>
        </p:nvSpPr>
        <p:spPr>
          <a:xfrm>
            <a:off x="3990975" y="723900"/>
            <a:ext cx="7496175" cy="1476375"/>
          </a:xfrm>
          <a:prstGeom prst="roundRect">
            <a:avLst>
              <a:gd name="adj" fmla="val 2851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chữ</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nhật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gồm</a:t>
            </a:r>
            <a:r>
              <a:rPr lang="en-US" sz="2800" b="1" dirty="0">
                <a:solidFill>
                  <a:srgbClr val="0070C0"/>
                </a:solidFill>
                <a:latin typeface="Calibri" panose="020F0502020204030204" pitchFamily="34" charset="0"/>
                <a:cs typeface="Calibri" panose="020F0502020204030204" pitchFamily="34" charset="0"/>
              </a:rPr>
              <a:t> 3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mỗi</a:t>
            </a:r>
            <a:r>
              <a:rPr lang="en-US" sz="2800" b="1" dirty="0">
                <a:solidFill>
                  <a:srgbClr val="0070C0"/>
                </a:solidFill>
                <a:latin typeface="Calibri" panose="020F0502020204030204" pitchFamily="34" charset="0"/>
                <a:cs typeface="Calibri" panose="020F0502020204030204" pitchFamily="34" charset="0"/>
              </a:rPr>
              <a:t>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có</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1 cm².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chữ</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nhật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bằng</a:t>
            </a:r>
            <a:r>
              <a:rPr lang="en-US" sz="2800" b="1" dirty="0">
                <a:solidFill>
                  <a:srgbClr val="0070C0"/>
                </a:solidFill>
                <a:latin typeface="Calibri" panose="020F0502020204030204" pitchFamily="34" charset="0"/>
                <a:cs typeface="Calibri" panose="020F0502020204030204" pitchFamily="34" charset="0"/>
              </a:rPr>
              <a:t> 3 cm², </a:t>
            </a:r>
            <a:r>
              <a:rPr lang="en-US" sz="2800" b="1" dirty="0" err="1">
                <a:solidFill>
                  <a:srgbClr val="0070C0"/>
                </a:solidFill>
                <a:latin typeface="Calibri" panose="020F0502020204030204" pitchFamily="34" charset="0"/>
                <a:cs typeface="Calibri" panose="020F0502020204030204" pitchFamily="34" charset="0"/>
              </a:rPr>
              <a:t>đọc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a:t>
            </a:r>
            <a:r>
              <a:rPr lang="en-US" sz="2800" b="1" dirty="0">
                <a:solidFill>
                  <a:srgbClr val="0070C0"/>
                </a:solidFill>
                <a:latin typeface="Calibri" panose="020F0502020204030204" pitchFamily="34" charset="0"/>
                <a:cs typeface="Calibri" panose="020F0502020204030204" pitchFamily="34" charset="0"/>
              </a:rPr>
              <a:t>: Ba </a:t>
            </a:r>
            <a:r>
              <a:rPr lang="en-US" sz="2800" b="1" dirty="0" err="1">
                <a:solidFill>
                  <a:srgbClr val="0070C0"/>
                </a:solidFill>
                <a:latin typeface="Calibri" panose="020F0502020204030204" pitchFamily="34" charset="0"/>
                <a:cs typeface="Calibri" panose="020F0502020204030204" pitchFamily="34" charset="0"/>
              </a:rPr>
              <a:t>xăng-ti-mét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B4892F4D-3259-42A0-B78D-5DF45BC71588}"/>
              </a:ext>
            </a:extLst>
          </p:cNvPr>
          <p:cNvPicPr>
            <a:picLocks noChangeAspect="1"/>
          </p:cNvPicPr>
          <p:nvPr/>
        </p:nvPicPr>
        <p:blipFill>
          <a:blip r:embed="rId4"/>
          <a:stretch>
            <a:fillRect/>
          </a:stretch>
        </p:blipFill>
        <p:spPr>
          <a:xfrm>
            <a:off x="971550" y="2733675"/>
            <a:ext cx="2552700" cy="2440081"/>
          </a:xfrm>
          <a:prstGeom prst="rect">
            <a:avLst/>
          </a:prstGeom>
        </p:spPr>
      </p:pic>
      <p:sp>
        <p:nvSpPr>
          <p:cNvPr id="18" name="Rectangle: Rounded Corners 17">
            <a:extLst>
              <a:ext uri="{FF2B5EF4-FFF2-40B4-BE49-F238E27FC236}">
                <a16:creationId xmlns:a16="http://schemas.microsoft.com/office/drawing/2014/main" id="{851B6187-DCF3-4BA0-9595-4946CCADD8E3}"/>
              </a:ext>
            </a:extLst>
          </p:cNvPr>
          <p:cNvSpPr/>
          <p:nvPr/>
        </p:nvSpPr>
        <p:spPr>
          <a:xfrm>
            <a:off x="4010026" y="3228975"/>
            <a:ext cx="7311444" cy="1476375"/>
          </a:xfrm>
          <a:prstGeom prst="roundRect">
            <a:avLst>
              <a:gd name="adj" fmla="val 2851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gồm</a:t>
            </a:r>
            <a:r>
              <a:rPr lang="en-US" sz="2800" b="1" dirty="0">
                <a:solidFill>
                  <a:srgbClr val="0070C0"/>
                </a:solidFill>
                <a:latin typeface="Calibri" panose="020F0502020204030204" pitchFamily="34" charset="0"/>
                <a:cs typeface="Calibri" panose="020F0502020204030204" pitchFamily="34" charset="0"/>
              </a:rPr>
              <a:t> 4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mỗi</a:t>
            </a:r>
            <a:r>
              <a:rPr lang="en-US" sz="2800" b="1" dirty="0">
                <a:solidFill>
                  <a:srgbClr val="0070C0"/>
                </a:solidFill>
                <a:latin typeface="Calibri" panose="020F0502020204030204" pitchFamily="34" charset="0"/>
                <a:cs typeface="Calibri" panose="020F0502020204030204" pitchFamily="34" charset="0"/>
              </a:rPr>
              <a:t>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có</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1 cm².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bằng</a:t>
            </a:r>
            <a:r>
              <a:rPr lang="en-US" sz="2800" b="1" dirty="0">
                <a:solidFill>
                  <a:srgbClr val="0070C0"/>
                </a:solidFill>
                <a:latin typeface="Calibri" panose="020F0502020204030204" pitchFamily="34" charset="0"/>
                <a:cs typeface="Calibri" panose="020F0502020204030204" pitchFamily="34" charset="0"/>
              </a:rPr>
              <a:t> 4 cm², </a:t>
            </a:r>
            <a:r>
              <a:rPr lang="en-US" sz="2800" b="1" dirty="0" err="1">
                <a:solidFill>
                  <a:srgbClr val="0070C0"/>
                </a:solidFill>
                <a:latin typeface="Calibri" panose="020F0502020204030204" pitchFamily="34" charset="0"/>
                <a:cs typeface="Calibri" panose="020F0502020204030204" pitchFamily="34" charset="0"/>
              </a:rPr>
              <a:t>đọc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Bốn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xăng-ti-mét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7" name="Picture 6">
            <a:extLst>
              <a:ext uri="{FF2B5EF4-FFF2-40B4-BE49-F238E27FC236}">
                <a16:creationId xmlns:a16="http://schemas.microsoft.com/office/drawing/2014/main" id="{1096668F-1677-499A-985A-F712E4F891A5}"/>
              </a:ext>
            </a:extLst>
          </p:cNvPr>
          <p:cNvPicPr>
            <a:picLocks noChangeAspect="1"/>
          </p:cNvPicPr>
          <p:nvPr/>
        </p:nvPicPr>
        <p:blipFill>
          <a:blip r:embed="rId8"/>
          <a:stretch>
            <a:fillRect/>
          </a:stretch>
        </p:blipFill>
        <p:spPr>
          <a:xfrm>
            <a:off x="2664034" y="2517156"/>
            <a:ext cx="6882981" cy="2566638"/>
          </a:xfrm>
          <a:prstGeom prst="rect">
            <a:avLst/>
          </a:prstGeom>
        </p:spPr>
      </p:pic>
    </p:spTree>
    <p:extLst>
      <p:ext uri="{BB962C8B-B14F-4D97-AF65-F5344CB8AC3E}">
        <p14:creationId xmlns:p14="http://schemas.microsoft.com/office/powerpoint/2010/main" val="3001473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矩形: 圆角 4">
            <a:extLst>
              <a:ext uri="{FF2B5EF4-FFF2-40B4-BE49-F238E27FC236}">
                <a16:creationId xmlns:a16="http://schemas.microsoft.com/office/drawing/2014/main" id="{BF5E4F0F-5C68-4FB8-B618-E92D864B3997}"/>
              </a:ext>
            </a:extLst>
          </p:cNvPr>
          <p:cNvSpPr/>
          <p:nvPr/>
        </p:nvSpPr>
        <p:spPr>
          <a:xfrm>
            <a:off x="1875972" y="609600"/>
            <a:ext cx="8087178" cy="664315"/>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1.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Hoàn</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thành</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bảng</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sau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theo</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mẫu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a:t>
            </a:r>
            <a:endParaRPr kumimoji="1" lang="zh-CN" altLang="en-US" sz="40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pic>
        <p:nvPicPr>
          <p:cNvPr id="7" name="Picture 6">
            <a:extLst>
              <a:ext uri="{FF2B5EF4-FFF2-40B4-BE49-F238E27FC236}">
                <a16:creationId xmlns:a16="http://schemas.microsoft.com/office/drawing/2014/main" id="{5F8065A8-E1AD-4174-96A8-0BD4023067E1}"/>
              </a:ext>
            </a:extLst>
          </p:cNvPr>
          <p:cNvPicPr>
            <a:picLocks noChangeAspect="1"/>
          </p:cNvPicPr>
          <p:nvPr/>
        </p:nvPicPr>
        <p:blipFill>
          <a:blip r:embed="rId3"/>
          <a:stretch>
            <a:fillRect/>
          </a:stretch>
        </p:blipFill>
        <p:spPr>
          <a:xfrm>
            <a:off x="852487" y="1928812"/>
            <a:ext cx="10630111" cy="2700338"/>
          </a:xfrm>
          <a:prstGeom prst="rect">
            <a:avLst/>
          </a:prstGeom>
        </p:spPr>
      </p:pic>
      <p:sp>
        <p:nvSpPr>
          <p:cNvPr id="2" name="Rectangle: Rounded Corners 1">
            <a:extLst>
              <a:ext uri="{FF2B5EF4-FFF2-40B4-BE49-F238E27FC236}">
                <a16:creationId xmlns:a16="http://schemas.microsoft.com/office/drawing/2014/main" id="{DDFAA0AC-8836-4377-A462-1BFA8DA7713D}"/>
              </a:ext>
            </a:extLst>
          </p:cNvPr>
          <p:cNvSpPr/>
          <p:nvPr/>
        </p:nvSpPr>
        <p:spPr>
          <a:xfrm>
            <a:off x="8334375" y="3105150"/>
            <a:ext cx="1628775" cy="3524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234 m²</a:t>
            </a:r>
          </a:p>
        </p:txBody>
      </p:sp>
      <p:sp>
        <p:nvSpPr>
          <p:cNvPr id="6" name="Rectangle: Rounded Corners 5">
            <a:extLst>
              <a:ext uri="{FF2B5EF4-FFF2-40B4-BE49-F238E27FC236}">
                <a16:creationId xmlns:a16="http://schemas.microsoft.com/office/drawing/2014/main" id="{9B6D0342-C0F2-4A09-B399-DFABC9AB6591}"/>
              </a:ext>
            </a:extLst>
          </p:cNvPr>
          <p:cNvSpPr/>
          <p:nvPr/>
        </p:nvSpPr>
        <p:spPr>
          <a:xfrm>
            <a:off x="1057275" y="3581400"/>
            <a:ext cx="5734050" cy="28575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Một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nghìn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năm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trăm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xăng</a:t>
            </a:r>
            <a:r>
              <a:rPr lang="en-US" sz="2400" b="1" dirty="0">
                <a:solidFill>
                  <a:srgbClr val="FF0000"/>
                </a:solidFill>
                <a:latin typeface="Calibri" panose="020F0502020204030204" pitchFamily="34" charset="0"/>
                <a:cs typeface="Calibri" panose="020F0502020204030204" pitchFamily="34" charset="0"/>
              </a:rPr>
              <a:t> – </a:t>
            </a:r>
            <a:r>
              <a:rPr lang="en-US" sz="2400" b="1" dirty="0" err="1">
                <a:solidFill>
                  <a:srgbClr val="FF0000"/>
                </a:solidFill>
                <a:latin typeface="Calibri" panose="020F0502020204030204" pitchFamily="34" charset="0"/>
                <a:cs typeface="Calibri" panose="020F0502020204030204" pitchFamily="34" charset="0"/>
              </a:rPr>
              <a:t>ti</a:t>
            </a:r>
            <a:r>
              <a:rPr lang="en-US" sz="2400" b="1" dirty="0">
                <a:solidFill>
                  <a:srgbClr val="FF0000"/>
                </a:solidFill>
                <a:latin typeface="Calibri" panose="020F0502020204030204" pitchFamily="34" charset="0"/>
                <a:cs typeface="Calibri" panose="020F0502020204030204" pitchFamily="34" charset="0"/>
              </a:rPr>
              <a:t> – </a:t>
            </a:r>
            <a:r>
              <a:rPr lang="en-US" sz="2400" b="1" dirty="0" err="1">
                <a:solidFill>
                  <a:srgbClr val="FF0000"/>
                </a:solidFill>
                <a:latin typeface="Calibri" panose="020F0502020204030204" pitchFamily="34" charset="0"/>
                <a:cs typeface="Calibri" panose="020F0502020204030204" pitchFamily="34" charset="0"/>
              </a:rPr>
              <a:t>mét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vuông</a:t>
            </a:r>
            <a:endParaRPr lang="en-US" sz="2400" b="1" dirty="0">
              <a:solidFill>
                <a:srgbClr val="FF0000"/>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F6622311-2552-42F2-AFD8-C1FE541E90E2}"/>
              </a:ext>
            </a:extLst>
          </p:cNvPr>
          <p:cNvSpPr/>
          <p:nvPr/>
        </p:nvSpPr>
        <p:spPr>
          <a:xfrm>
            <a:off x="8372475" y="4067175"/>
            <a:ext cx="2343150" cy="4191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10 000 cm²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arn(inVertical)">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 name="Picture 2">
            <a:extLst>
              <a:ext uri="{FF2B5EF4-FFF2-40B4-BE49-F238E27FC236}">
                <a16:creationId xmlns:a16="http://schemas.microsoft.com/office/drawing/2014/main" id="{A604D797-334D-4239-AE69-4B0F89449E2F}"/>
              </a:ext>
            </a:extLst>
          </p:cNvPr>
          <p:cNvPicPr>
            <a:picLocks noChangeAspect="1"/>
          </p:cNvPicPr>
          <p:nvPr/>
        </p:nvPicPr>
        <p:blipFill>
          <a:blip r:embed="rId3"/>
          <a:stretch>
            <a:fillRect/>
          </a:stretch>
        </p:blipFill>
        <p:spPr>
          <a:xfrm>
            <a:off x="666750" y="614362"/>
            <a:ext cx="1352550" cy="640046"/>
          </a:xfrm>
          <a:prstGeom prst="rect">
            <a:avLst/>
          </a:prstGeom>
        </p:spPr>
      </p:pic>
      <p:pic>
        <p:nvPicPr>
          <p:cNvPr id="6" name="Picture 5">
            <a:extLst>
              <a:ext uri="{FF2B5EF4-FFF2-40B4-BE49-F238E27FC236}">
                <a16:creationId xmlns:a16="http://schemas.microsoft.com/office/drawing/2014/main" id="{8E1AE631-DBD7-4D9D-A724-0583A774A0CE}"/>
              </a:ext>
            </a:extLst>
          </p:cNvPr>
          <p:cNvPicPr>
            <a:picLocks noChangeAspect="1"/>
          </p:cNvPicPr>
          <p:nvPr/>
        </p:nvPicPr>
        <p:blipFill>
          <a:blip r:embed="rId4"/>
          <a:stretch>
            <a:fillRect/>
          </a:stretch>
        </p:blipFill>
        <p:spPr>
          <a:xfrm>
            <a:off x="638175" y="1490662"/>
            <a:ext cx="5545908" cy="3871913"/>
          </a:xfrm>
          <a:prstGeom prst="rect">
            <a:avLst/>
          </a:prstGeom>
        </p:spPr>
      </p:pic>
      <p:grpSp>
        <p:nvGrpSpPr>
          <p:cNvPr id="10" name="Group 9">
            <a:extLst>
              <a:ext uri="{FF2B5EF4-FFF2-40B4-BE49-F238E27FC236}">
                <a16:creationId xmlns:a16="http://schemas.microsoft.com/office/drawing/2014/main" id="{0B94160A-B95D-48C6-A0AE-49C54E82A162}"/>
              </a:ext>
            </a:extLst>
          </p:cNvPr>
          <p:cNvGrpSpPr/>
          <p:nvPr/>
        </p:nvGrpSpPr>
        <p:grpSpPr>
          <a:xfrm>
            <a:off x="6343650" y="1447800"/>
            <a:ext cx="5362575" cy="461665"/>
            <a:chOff x="6343650" y="1447800"/>
            <a:chExt cx="5362575" cy="461665"/>
          </a:xfrm>
        </p:grpSpPr>
        <p:sp>
          <p:nvSpPr>
            <p:cNvPr id="7" name="TextBox 6">
              <a:extLst>
                <a:ext uri="{FF2B5EF4-FFF2-40B4-BE49-F238E27FC236}">
                  <a16:creationId xmlns:a16="http://schemas.microsoft.com/office/drawing/2014/main" id="{C61D3394-23C7-4DF9-B4EB-E5D39E7FA2BA}"/>
                </a:ext>
              </a:extLst>
            </p:cNvPr>
            <p:cNvSpPr txBox="1"/>
            <p:nvPr/>
          </p:nvSpPr>
          <p:spPr>
            <a:xfrm>
              <a:off x="6343650" y="1447800"/>
              <a:ext cx="5362575" cy="461665"/>
            </a:xfrm>
            <a:prstGeom prst="rect">
              <a:avLst/>
            </a:prstGeom>
            <a:noFill/>
          </p:spPr>
          <p:txBody>
            <a:bodyPr wrap="square" rtlCol="0">
              <a:spAutoFit/>
            </a:bodyPr>
            <a:lstStyle/>
            <a:p>
              <a:r>
                <a:rPr lang="en-US" sz="2400" b="1" dirty="0">
                  <a:solidFill>
                    <a:srgbClr val="002060"/>
                  </a:solidFill>
                  <a:latin typeface="Calibri" panose="020F0502020204030204" pitchFamily="34" charset="0"/>
                  <a:cs typeface="Calibri" panose="020F0502020204030204" pitchFamily="34" charset="0"/>
                </a:rPr>
                <a:t>a)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sâu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gồm</a:t>
              </a:r>
              <a:r>
                <a:rPr lang="en-US" sz="2400" b="1" dirty="0">
                  <a:solidFill>
                    <a:srgbClr val="002060"/>
                  </a:solidFill>
                  <a:latin typeface="Calibri" panose="020F0502020204030204" pitchFamily="34" charset="0"/>
                  <a:cs typeface="Calibri" panose="020F0502020204030204" pitchFamily="34" charset="0"/>
                </a:rPr>
                <a:t>        ô </a:t>
              </a:r>
              <a:r>
                <a:rPr lang="en-US" sz="2400" b="1" dirty="0" err="1">
                  <a:solidFill>
                    <a:srgbClr val="002060"/>
                  </a:solidFill>
                  <a:latin typeface="Calibri" panose="020F0502020204030204" pitchFamily="34" charset="0"/>
                  <a:cs typeface="Calibri" panose="020F0502020204030204" pitchFamily="34" charset="0"/>
                </a:rPr>
                <a:t>vuông</a:t>
              </a:r>
              <a:r>
                <a:rPr lang="en-US" sz="2400" b="1" dirty="0">
                  <a:solidFill>
                    <a:srgbClr val="002060"/>
                  </a:solidFill>
                  <a:latin typeface="Calibri" panose="020F0502020204030204" pitchFamily="34" charset="0"/>
                  <a:cs typeface="Calibri" panose="020F0502020204030204" pitchFamily="34" charset="0"/>
                </a:rPr>
                <a:t> 1 cm²</a:t>
              </a:r>
            </a:p>
          </p:txBody>
        </p:sp>
        <p:sp>
          <p:nvSpPr>
            <p:cNvPr id="9" name="Rectangle: Rounded Corners 8">
              <a:extLst>
                <a:ext uri="{FF2B5EF4-FFF2-40B4-BE49-F238E27FC236}">
                  <a16:creationId xmlns:a16="http://schemas.microsoft.com/office/drawing/2014/main" id="{4AE95277-6E3B-4F7E-B198-D930FA3AC648}"/>
                </a:ext>
              </a:extLst>
            </p:cNvPr>
            <p:cNvSpPr/>
            <p:nvPr/>
          </p:nvSpPr>
          <p:spPr>
            <a:xfrm>
              <a:off x="9077325"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4" name="Group 13">
            <a:extLst>
              <a:ext uri="{FF2B5EF4-FFF2-40B4-BE49-F238E27FC236}">
                <a16:creationId xmlns:a16="http://schemas.microsoft.com/office/drawing/2014/main" id="{E471D7BB-BE53-48A0-81FE-201EF2F989A4}"/>
              </a:ext>
            </a:extLst>
          </p:cNvPr>
          <p:cNvGrpSpPr/>
          <p:nvPr/>
        </p:nvGrpSpPr>
        <p:grpSpPr>
          <a:xfrm>
            <a:off x="6334125" y="2152650"/>
            <a:ext cx="5362575" cy="461665"/>
            <a:chOff x="6343650" y="1447800"/>
            <a:chExt cx="5362575" cy="461665"/>
          </a:xfrm>
        </p:grpSpPr>
        <p:sp>
          <p:nvSpPr>
            <p:cNvPr id="15" name="TextBox 14">
              <a:extLst>
                <a:ext uri="{FF2B5EF4-FFF2-40B4-BE49-F238E27FC236}">
                  <a16:creationId xmlns:a16="http://schemas.microsoft.com/office/drawing/2014/main" id="{78B20B68-C2DF-4E38-8EF8-8A61320C19C3}"/>
                </a:ext>
              </a:extLst>
            </p:cNvPr>
            <p:cNvSpPr txBox="1"/>
            <p:nvPr/>
          </p:nvSpPr>
          <p:spPr>
            <a:xfrm>
              <a:off x="6343650" y="1447800"/>
              <a:ext cx="5362575" cy="461665"/>
            </a:xfrm>
            <a:prstGeom prst="rect">
              <a:avLst/>
            </a:prstGeom>
            <a:noFill/>
          </p:spPr>
          <p:txBody>
            <a:bodyPr wrap="square" rtlCol="0">
              <a:spAutoFit/>
            </a:bodyPr>
            <a:lstStyle/>
            <a:p>
              <a:r>
                <a:rPr lang="en-US" sz="2400" b="1" dirty="0" err="1">
                  <a:solidFill>
                    <a:srgbClr val="002060"/>
                  </a:solidFill>
                  <a:latin typeface="Calibri" panose="020F0502020204030204" pitchFamily="34" charset="0"/>
                  <a:cs typeface="Calibri" panose="020F0502020204030204" pitchFamily="34" charset="0"/>
                </a:rPr>
                <a:t>Diện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sâu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bằng</a:t>
              </a:r>
              <a:r>
                <a:rPr lang="en-US" sz="2400" b="1" dirty="0">
                  <a:solidFill>
                    <a:srgbClr val="002060"/>
                  </a:solidFill>
                  <a:latin typeface="Calibri" panose="020F0502020204030204" pitchFamily="34" charset="0"/>
                  <a:cs typeface="Calibri" panose="020F0502020204030204" pitchFamily="34" charset="0"/>
                </a:rPr>
                <a:t>         cm².</a:t>
              </a:r>
            </a:p>
          </p:txBody>
        </p:sp>
        <p:sp>
          <p:nvSpPr>
            <p:cNvPr id="16" name="Rectangle: Rounded Corners 15">
              <a:extLst>
                <a:ext uri="{FF2B5EF4-FFF2-40B4-BE49-F238E27FC236}">
                  <a16:creationId xmlns:a16="http://schemas.microsoft.com/office/drawing/2014/main" id="{05126731-67A2-4A5A-961E-75ACE0B32448}"/>
                </a:ext>
              </a:extLst>
            </p:cNvPr>
            <p:cNvSpPr/>
            <p:nvPr/>
          </p:nvSpPr>
          <p:spPr>
            <a:xfrm>
              <a:off x="10010775" y="148590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7" name="Group 16">
            <a:extLst>
              <a:ext uri="{FF2B5EF4-FFF2-40B4-BE49-F238E27FC236}">
                <a16:creationId xmlns:a16="http://schemas.microsoft.com/office/drawing/2014/main" id="{BB2C24FE-046A-4D51-B0A3-3649353A2864}"/>
              </a:ext>
            </a:extLst>
          </p:cNvPr>
          <p:cNvGrpSpPr/>
          <p:nvPr/>
        </p:nvGrpSpPr>
        <p:grpSpPr>
          <a:xfrm>
            <a:off x="6343650" y="2790825"/>
            <a:ext cx="5114925" cy="830997"/>
            <a:chOff x="6343650" y="1447800"/>
            <a:chExt cx="5362575" cy="830997"/>
          </a:xfrm>
        </p:grpSpPr>
        <p:sp>
          <p:nvSpPr>
            <p:cNvPr id="18" name="TextBox 17">
              <a:extLst>
                <a:ext uri="{FF2B5EF4-FFF2-40B4-BE49-F238E27FC236}">
                  <a16:creationId xmlns:a16="http://schemas.microsoft.com/office/drawing/2014/main" id="{E88AF235-8349-4141-9D8E-80591352EE91}"/>
                </a:ext>
              </a:extLst>
            </p:cNvPr>
            <p:cNvSpPr txBox="1"/>
            <p:nvPr/>
          </p:nvSpPr>
          <p:spPr>
            <a:xfrm>
              <a:off x="6343650" y="1447800"/>
              <a:ext cx="5362575" cy="830997"/>
            </a:xfrm>
            <a:prstGeom prst="rect">
              <a:avLst/>
            </a:prstGeom>
            <a:noFill/>
          </p:spPr>
          <p:txBody>
            <a:bodyPr wrap="square" rtlCol="0">
              <a:spAutoFit/>
            </a:bodyPr>
            <a:lstStyle/>
            <a:p>
              <a:pPr algn="just"/>
              <a:r>
                <a:rPr lang="en-US" sz="2400" b="1" dirty="0">
                  <a:solidFill>
                    <a:srgbClr val="002060"/>
                  </a:solidFill>
                  <a:latin typeface="Calibri" panose="020F0502020204030204" pitchFamily="34" charset="0"/>
                  <a:cs typeface="Calibri" panose="020F0502020204030204" pitchFamily="34" charset="0"/>
                </a:rPr>
                <a:t>b)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hươu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cao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cổ</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gồm</a:t>
              </a:r>
              <a:r>
                <a:rPr lang="en-US" sz="2400" b="1" dirty="0">
                  <a:solidFill>
                    <a:srgbClr val="002060"/>
                  </a:solidFill>
                  <a:latin typeface="Calibri" panose="020F0502020204030204" pitchFamily="34" charset="0"/>
                  <a:cs typeface="Calibri" panose="020F0502020204030204" pitchFamily="34" charset="0"/>
                </a:rPr>
                <a:t>    ô </a:t>
              </a:r>
              <a:r>
                <a:rPr lang="en-US" sz="2400" b="1" dirty="0" err="1">
                  <a:solidFill>
                    <a:srgbClr val="002060"/>
                  </a:solidFill>
                  <a:latin typeface="Calibri" panose="020F0502020204030204" pitchFamily="34" charset="0"/>
                  <a:cs typeface="Calibri" panose="020F0502020204030204" pitchFamily="34" charset="0"/>
                </a:rPr>
                <a:t>vuông</a:t>
              </a:r>
              <a:r>
                <a:rPr lang="en-US" sz="2400" b="1" dirty="0">
                  <a:solidFill>
                    <a:srgbClr val="002060"/>
                  </a:solidFill>
                  <a:latin typeface="Calibri" panose="020F0502020204030204" pitchFamily="34" charset="0"/>
                  <a:cs typeface="Calibri" panose="020F0502020204030204" pitchFamily="34" charset="0"/>
                </a:rPr>
                <a:t> 1 cm²</a:t>
              </a:r>
            </a:p>
          </p:txBody>
        </p:sp>
        <p:sp>
          <p:nvSpPr>
            <p:cNvPr id="19" name="Rectangle: Rounded Corners 18">
              <a:extLst>
                <a:ext uri="{FF2B5EF4-FFF2-40B4-BE49-F238E27FC236}">
                  <a16:creationId xmlns:a16="http://schemas.microsoft.com/office/drawing/2014/main" id="{9B4562A1-5E19-475D-A26A-7051EE2CB56D}"/>
                </a:ext>
              </a:extLst>
            </p:cNvPr>
            <p:cNvSpPr/>
            <p:nvPr/>
          </p:nvSpPr>
          <p:spPr>
            <a:xfrm>
              <a:off x="10938869"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id="{50BBFBD5-9990-44E5-8FB8-D59E2BFE5686}"/>
              </a:ext>
            </a:extLst>
          </p:cNvPr>
          <p:cNvGrpSpPr/>
          <p:nvPr/>
        </p:nvGrpSpPr>
        <p:grpSpPr>
          <a:xfrm>
            <a:off x="6353175" y="3800475"/>
            <a:ext cx="5362575" cy="461665"/>
            <a:chOff x="6343650" y="1447800"/>
            <a:chExt cx="5362575" cy="461665"/>
          </a:xfrm>
        </p:grpSpPr>
        <p:sp>
          <p:nvSpPr>
            <p:cNvPr id="21" name="TextBox 20">
              <a:extLst>
                <a:ext uri="{FF2B5EF4-FFF2-40B4-BE49-F238E27FC236}">
                  <a16:creationId xmlns:a16="http://schemas.microsoft.com/office/drawing/2014/main" id="{248A934E-F74D-43E7-9E5C-ACB9BFED19A2}"/>
                </a:ext>
              </a:extLst>
            </p:cNvPr>
            <p:cNvSpPr txBox="1"/>
            <p:nvPr/>
          </p:nvSpPr>
          <p:spPr>
            <a:xfrm>
              <a:off x="6343650" y="1447800"/>
              <a:ext cx="5362575" cy="461665"/>
            </a:xfrm>
            <a:prstGeom prst="rect">
              <a:avLst/>
            </a:prstGeom>
            <a:noFill/>
          </p:spPr>
          <p:txBody>
            <a:bodyPr wrap="square" rtlCol="0">
              <a:spAutoFit/>
            </a:bodyPr>
            <a:lstStyle/>
            <a:p>
              <a:r>
                <a:rPr lang="en-US" sz="2400" b="1" dirty="0" err="1">
                  <a:solidFill>
                    <a:srgbClr val="002060"/>
                  </a:solidFill>
                  <a:latin typeface="Calibri" panose="020F0502020204030204" pitchFamily="34" charset="0"/>
                  <a:cs typeface="Calibri" panose="020F0502020204030204" pitchFamily="34" charset="0"/>
                </a:rPr>
                <a:t>Diện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hươu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cao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cổ</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bằng</a:t>
              </a:r>
              <a:r>
                <a:rPr lang="en-US" sz="2400" b="1" dirty="0">
                  <a:solidFill>
                    <a:srgbClr val="002060"/>
                  </a:solidFill>
                  <a:latin typeface="Calibri" panose="020F0502020204030204" pitchFamily="34" charset="0"/>
                  <a:cs typeface="Calibri" panose="020F0502020204030204" pitchFamily="34" charset="0"/>
                </a:rPr>
                <a:t>         cm².</a:t>
              </a:r>
            </a:p>
          </p:txBody>
        </p:sp>
        <p:sp>
          <p:nvSpPr>
            <p:cNvPr id="22" name="Rectangle: Rounded Corners 21">
              <a:extLst>
                <a:ext uri="{FF2B5EF4-FFF2-40B4-BE49-F238E27FC236}">
                  <a16:creationId xmlns:a16="http://schemas.microsoft.com/office/drawing/2014/main" id="{E08B255B-AD51-4503-836C-44094FD414F1}"/>
                </a:ext>
              </a:extLst>
            </p:cNvPr>
            <p:cNvSpPr/>
            <p:nvPr/>
          </p:nvSpPr>
          <p:spPr>
            <a:xfrm>
              <a:off x="10506075" y="148590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sp>
        <p:nvSpPr>
          <p:cNvPr id="24" name="Rectangle: Rounded Corners 23">
            <a:extLst>
              <a:ext uri="{FF2B5EF4-FFF2-40B4-BE49-F238E27FC236}">
                <a16:creationId xmlns:a16="http://schemas.microsoft.com/office/drawing/2014/main" id="{BC571784-16B8-4D95-BA91-3BB4FBD2C2FE}"/>
              </a:ext>
            </a:extLst>
          </p:cNvPr>
          <p:cNvSpPr/>
          <p:nvPr/>
        </p:nvSpPr>
        <p:spPr>
          <a:xfrm>
            <a:off x="9067800"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a:t>
            </a:r>
          </a:p>
        </p:txBody>
      </p:sp>
      <p:sp>
        <p:nvSpPr>
          <p:cNvPr id="25" name="Rectangle: Rounded Corners 24">
            <a:extLst>
              <a:ext uri="{FF2B5EF4-FFF2-40B4-BE49-F238E27FC236}">
                <a16:creationId xmlns:a16="http://schemas.microsoft.com/office/drawing/2014/main" id="{A86DF013-4277-4F57-8257-5D5E64370E33}"/>
              </a:ext>
            </a:extLst>
          </p:cNvPr>
          <p:cNvSpPr/>
          <p:nvPr/>
        </p:nvSpPr>
        <p:spPr>
          <a:xfrm>
            <a:off x="9991725" y="21812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a:t>
            </a:r>
          </a:p>
        </p:txBody>
      </p:sp>
      <p:sp>
        <p:nvSpPr>
          <p:cNvPr id="31" name="Rectangle: Rounded Corners 30">
            <a:extLst>
              <a:ext uri="{FF2B5EF4-FFF2-40B4-BE49-F238E27FC236}">
                <a16:creationId xmlns:a16="http://schemas.microsoft.com/office/drawing/2014/main" id="{FB84722B-7C6F-439D-845C-DEF9B7770187}"/>
              </a:ext>
            </a:extLst>
          </p:cNvPr>
          <p:cNvSpPr/>
          <p:nvPr/>
        </p:nvSpPr>
        <p:spPr>
          <a:xfrm>
            <a:off x="10715625" y="288607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a:t>
            </a:r>
          </a:p>
        </p:txBody>
      </p:sp>
      <p:sp>
        <p:nvSpPr>
          <p:cNvPr id="32" name="Rectangle: Rounded Corners 31">
            <a:extLst>
              <a:ext uri="{FF2B5EF4-FFF2-40B4-BE49-F238E27FC236}">
                <a16:creationId xmlns:a16="http://schemas.microsoft.com/office/drawing/2014/main" id="{816DA2CA-88B2-4DBF-813D-26B1AAAE2794}"/>
              </a:ext>
            </a:extLst>
          </p:cNvPr>
          <p:cNvSpPr/>
          <p:nvPr/>
        </p:nvSpPr>
        <p:spPr>
          <a:xfrm>
            <a:off x="10515600" y="382905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down)">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15" name="Picture 14">
            <a:extLst>
              <a:ext uri="{FF2B5EF4-FFF2-40B4-BE49-F238E27FC236}">
                <a16:creationId xmlns:a16="http://schemas.microsoft.com/office/drawing/2014/main" id="{8A3F60DA-AAB6-42C3-AD5B-5BE95AC4A720}"/>
              </a:ext>
            </a:extLst>
          </p:cNvPr>
          <p:cNvPicPr>
            <a:picLocks noChangeAspect="1"/>
          </p:cNvPicPr>
          <p:nvPr/>
        </p:nvPicPr>
        <p:blipFill>
          <a:blip r:embed="rId8"/>
          <a:stretch>
            <a:fillRect/>
          </a:stretch>
        </p:blipFill>
        <p:spPr>
          <a:xfrm>
            <a:off x="2424756" y="2358279"/>
            <a:ext cx="7132938" cy="2560542"/>
          </a:xfrm>
          <a:prstGeom prst="rect">
            <a:avLst/>
          </a:prstGeom>
        </p:spPr>
      </p:pic>
      <p:sp>
        <p:nvSpPr>
          <p:cNvPr id="16" name="TextBox 15">
            <a:extLst>
              <a:ext uri="{FF2B5EF4-FFF2-40B4-BE49-F238E27FC236}">
                <a16:creationId xmlns:a16="http://schemas.microsoft.com/office/drawing/2014/main" id="{C476A896-564E-4CB7-AD64-D71FF35A86C9}"/>
              </a:ext>
            </a:extLst>
          </p:cNvPr>
          <p:cNvSpPr txBox="1"/>
          <p:nvPr/>
        </p:nvSpPr>
        <p:spPr>
          <a:xfrm>
            <a:off x="5065159" y="6277510"/>
            <a:ext cx="4397339" cy="369332"/>
          </a:xfrm>
          <a:prstGeom prst="rect">
            <a:avLst/>
          </a:prstGeom>
          <a:noFill/>
        </p:spPr>
        <p:txBody>
          <a:bodyPr wrap="square" rtlCol="0">
            <a:spAutoFit/>
          </a:bodyPr>
          <a:lstStyle/>
          <a:p>
            <a:r>
              <a:rPr lang="en-US" dirty="0" err="1">
                <a:solidFill>
                  <a:schemeClr val="bg1"/>
                </a:solidFill>
                <a:latin typeface="Calibri" panose="020F0502020204030204" pitchFamily="34" charset="0"/>
                <a:cs typeface="Calibri" panose="020F0502020204030204" pitchFamily="34" charset="0"/>
              </a:rPr>
              <a:t>Hương</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Thảo</a:t>
            </a:r>
            <a:r>
              <a:rPr lang="en-US" dirty="0">
                <a:solidFill>
                  <a:schemeClr val="bg1"/>
                </a:solidFill>
                <a:latin typeface="Calibri" panose="020F0502020204030204" pitchFamily="34" charset="0"/>
                <a:cs typeface="Calibri" panose="020F0502020204030204" pitchFamily="34" charset="0"/>
              </a:rPr>
              <a:t> – </a:t>
            </a:r>
            <a:r>
              <a:rPr lang="en-US" dirty="0" err="1">
                <a:solidFill>
                  <a:schemeClr val="bg1"/>
                </a:solidFill>
                <a:latin typeface="Calibri" panose="020F0502020204030204" pitchFamily="34" charset="0"/>
                <a:cs typeface="Calibri" panose="020F0502020204030204" pitchFamily="34" charset="0"/>
              </a:rPr>
              <a:t>Zalo</a:t>
            </a:r>
            <a:r>
              <a:rPr lang="en-US" dirty="0">
                <a:solidFill>
                  <a:schemeClr val="bg1"/>
                </a:solidFill>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984351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8" name="Rectangle: Rounded Corners 7">
            <a:extLst>
              <a:ext uri="{FF2B5EF4-FFF2-40B4-BE49-F238E27FC236}">
                <a16:creationId xmlns:a16="http://schemas.microsoft.com/office/drawing/2014/main" id="{4C0BCBFD-BD70-4B74-80C0-E6E13D493B62}"/>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Rounded Corners 8">
            <a:extLst>
              <a:ext uri="{FF2B5EF4-FFF2-40B4-BE49-F238E27FC236}">
                <a16:creationId xmlns:a16="http://schemas.microsoft.com/office/drawing/2014/main" id="{43585A87-43FF-4082-A81F-43225E69C9AA}"/>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Rectangle: Rounded Corners 10">
            <a:extLst>
              <a:ext uri="{FF2B5EF4-FFF2-40B4-BE49-F238E27FC236}">
                <a16:creationId xmlns:a16="http://schemas.microsoft.com/office/drawing/2014/main" id="{50BDAC9C-6689-4E67-9132-E57DB28950CD}"/>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Rounded Corners 11">
            <a:extLst>
              <a:ext uri="{FF2B5EF4-FFF2-40B4-BE49-F238E27FC236}">
                <a16:creationId xmlns:a16="http://schemas.microsoft.com/office/drawing/2014/main" id="{369B6FF2-9955-42BA-B79D-5BCEB7DBFBA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2">
            <a:extLst>
              <a:ext uri="{FF2B5EF4-FFF2-40B4-BE49-F238E27FC236}">
                <a16:creationId xmlns:a16="http://schemas.microsoft.com/office/drawing/2014/main" id="{D43E2D60-777B-4B83-A80E-F34101779A0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B1FF80BC-5EFD-4B4D-A995-1B0B245AA32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B95C2E0-A848-48ED-881A-8B572373CC9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EDE113C6-38B0-4741-9AD0-E35CE84BEAE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DCD0275-C055-42CD-9F40-D62D16D28AE6}"/>
              </a:ext>
            </a:extLst>
          </p:cNvPr>
          <p:cNvPicPr>
            <a:picLocks noChangeAspect="1"/>
          </p:cNvPicPr>
          <p:nvPr/>
        </p:nvPicPr>
        <p:blipFill>
          <a:blip r:embed="rId4"/>
          <a:stretch>
            <a:fillRect/>
          </a:stretch>
        </p:blipFill>
        <p:spPr>
          <a:xfrm>
            <a:off x="2712460" y="210949"/>
            <a:ext cx="6005080" cy="1359526"/>
          </a:xfrm>
          <a:prstGeom prst="rect">
            <a:avLst/>
          </a:prstGeom>
        </p:spPr>
      </p:pic>
    </p:spTree>
    <p:extLst>
      <p:ext uri="{BB962C8B-B14F-4D97-AF65-F5344CB8AC3E}">
        <p14:creationId xmlns:p14="http://schemas.microsoft.com/office/powerpoint/2010/main" val="408774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nodeType="withEffect">
                                  <p:stCondLst>
                                    <p:cond delay="10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nodeType="withEffect">
                                  <p:stCondLst>
                                    <p:cond delay="10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nodeType="withEffect">
                                  <p:stCondLst>
                                    <p:cond delay="10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nodeType="withEffect">
                                  <p:stCondLst>
                                    <p:cond delay="10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矩形: 圆角 4">
            <a:extLst>
              <a:ext uri="{FF2B5EF4-FFF2-40B4-BE49-F238E27FC236}">
                <a16:creationId xmlns:a16="http://schemas.microsoft.com/office/drawing/2014/main" id="{9EECBE18-9B64-4AB7-9657-B2EB95E565C1}"/>
              </a:ext>
            </a:extLst>
          </p:cNvPr>
          <p:cNvSpPr/>
          <p:nvPr/>
        </p:nvSpPr>
        <p:spPr>
          <a:xfrm>
            <a:off x="771072" y="628650"/>
            <a:ext cx="4105728" cy="664315"/>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1.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Tính</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theo</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mẫu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a:t>
            </a:r>
            <a:endParaRPr kumimoji="1" lang="zh-CN" altLang="en-US" sz="40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sp>
        <p:nvSpPr>
          <p:cNvPr id="2" name="Rectangle: Rounded Corners 1">
            <a:extLst>
              <a:ext uri="{FF2B5EF4-FFF2-40B4-BE49-F238E27FC236}">
                <a16:creationId xmlns:a16="http://schemas.microsoft.com/office/drawing/2014/main" id="{1B36A7C9-2626-4BF6-AE9A-2F66D03CB4DA}"/>
              </a:ext>
            </a:extLst>
          </p:cNvPr>
          <p:cNvSpPr/>
          <p:nvPr/>
        </p:nvSpPr>
        <p:spPr>
          <a:xfrm>
            <a:off x="1457325" y="1495425"/>
            <a:ext cx="9267825" cy="666750"/>
          </a:xfrm>
          <a:prstGeom prst="roundRect">
            <a:avLst/>
          </a:prstGeom>
          <a:solidFill>
            <a:srgbClr val="E5A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4" name="TextBox 3">
            <a:extLst>
              <a:ext uri="{FF2B5EF4-FFF2-40B4-BE49-F238E27FC236}">
                <a16:creationId xmlns:a16="http://schemas.microsoft.com/office/drawing/2014/main" id="{4D899D91-223C-45AA-81A1-6CE1445CAA95}"/>
              </a:ext>
            </a:extLst>
          </p:cNvPr>
          <p:cNvSpPr txBox="1"/>
          <p:nvPr/>
        </p:nvSpPr>
        <p:spPr>
          <a:xfrm>
            <a:off x="1590675" y="1571625"/>
            <a:ext cx="5438775" cy="584775"/>
          </a:xfrm>
          <a:prstGeom prst="rect">
            <a:avLst/>
          </a:prstGeom>
          <a:noFill/>
        </p:spPr>
        <p:txBody>
          <a:bodyPr wrap="square" rtlCol="0">
            <a:spAutoFit/>
          </a:bodyPr>
          <a:lstStyle/>
          <a:p>
            <a:r>
              <a:rPr lang="pl-PL" sz="3200" b="1" i="0" dirty="0">
                <a:solidFill>
                  <a:srgbClr val="002060"/>
                </a:solidFill>
                <a:effectLst/>
                <a:latin typeface="Calibri" panose="020F0502020204030204" pitchFamily="34" charset="0"/>
                <a:cs typeface="Calibri" panose="020F0502020204030204" pitchFamily="34" charset="0"/>
              </a:rPr>
              <a:t>Mẫu: 2 cm</a:t>
            </a:r>
            <a:r>
              <a:rPr lang="pl-PL" sz="3200" b="1" i="0" baseline="30000" dirty="0">
                <a:solidFill>
                  <a:srgbClr val="002060"/>
                </a:solidFill>
                <a:effectLst/>
                <a:latin typeface="Calibri" panose="020F0502020204030204" pitchFamily="34" charset="0"/>
                <a:cs typeface="Calibri" panose="020F0502020204030204" pitchFamily="34" charset="0"/>
              </a:rPr>
              <a:t>2</a:t>
            </a:r>
            <a:r>
              <a:rPr lang="pl-PL" sz="3200" b="1" i="0" dirty="0">
                <a:solidFill>
                  <a:srgbClr val="002060"/>
                </a:solidFill>
                <a:effectLst/>
                <a:latin typeface="Calibri" panose="020F0502020204030204" pitchFamily="34" charset="0"/>
                <a:cs typeface="Calibri" panose="020F0502020204030204" pitchFamily="34" charset="0"/>
              </a:rPr>
              <a:t> + 3cm</a:t>
            </a:r>
            <a:r>
              <a:rPr lang="pl-PL" sz="3200" b="1" i="0" baseline="30000" dirty="0">
                <a:solidFill>
                  <a:srgbClr val="002060"/>
                </a:solidFill>
                <a:effectLst/>
                <a:latin typeface="Calibri" panose="020F0502020204030204" pitchFamily="34" charset="0"/>
                <a:cs typeface="Calibri" panose="020F0502020204030204" pitchFamily="34" charset="0"/>
              </a:rPr>
              <a:t>2</a:t>
            </a:r>
            <a:r>
              <a:rPr lang="pl-PL" sz="3200" b="1" i="0" dirty="0">
                <a:solidFill>
                  <a:srgbClr val="002060"/>
                </a:solidFill>
                <a:effectLst/>
                <a:latin typeface="Calibri" panose="020F0502020204030204" pitchFamily="34" charset="0"/>
                <a:cs typeface="Calibri" panose="020F0502020204030204" pitchFamily="34" charset="0"/>
              </a:rPr>
              <a:t> = 5cm</a:t>
            </a:r>
            <a:r>
              <a:rPr lang="pl-PL" sz="3200" b="1" i="0" baseline="30000" dirty="0">
                <a:solidFill>
                  <a:srgbClr val="002060"/>
                </a:solidFill>
                <a:effectLst/>
                <a:latin typeface="Calibri" panose="020F0502020204030204" pitchFamily="34" charset="0"/>
                <a:cs typeface="Calibri" panose="020F0502020204030204" pitchFamily="34" charset="0"/>
              </a:rPr>
              <a:t>2</a:t>
            </a:r>
            <a:endParaRPr lang="en-US" sz="3200" b="1" dirty="0">
              <a:solidFill>
                <a:srgbClr val="002060"/>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3FEB564B-16E5-4012-920A-ADCF0F2C1B23}"/>
              </a:ext>
            </a:extLst>
          </p:cNvPr>
          <p:cNvSpPr txBox="1"/>
          <p:nvPr/>
        </p:nvSpPr>
        <p:spPr>
          <a:xfrm>
            <a:off x="6867525" y="1514475"/>
            <a:ext cx="5438775" cy="584775"/>
          </a:xfrm>
          <a:prstGeom prst="rect">
            <a:avLst/>
          </a:prstGeom>
          <a:noFill/>
        </p:spPr>
        <p:txBody>
          <a:bodyPr wrap="square" rtlCol="0">
            <a:spAutoFit/>
          </a:bodyPr>
          <a:lstStyle/>
          <a:p>
            <a:r>
              <a:rPr lang="pl-PL" sz="3200" b="1" dirty="0">
                <a:solidFill>
                  <a:srgbClr val="002060"/>
                </a:solidFill>
                <a:latin typeface="Calibri" panose="020F0502020204030204" pitchFamily="34" charset="0"/>
                <a:cs typeface="Calibri" panose="020F0502020204030204" pitchFamily="34" charset="0"/>
              </a:rPr>
              <a:t>5 cm2 x 2 = 10</a:t>
            </a:r>
            <a:r>
              <a:rPr lang="en-US" sz="3200" b="1" dirty="0">
                <a:solidFill>
                  <a:srgbClr val="002060"/>
                </a:solidFill>
                <a:latin typeface="Calibri" panose="020F0502020204030204" pitchFamily="34" charset="0"/>
                <a:cs typeface="Calibri" panose="020F0502020204030204" pitchFamily="34" charset="0"/>
              </a:rPr>
              <a:t> cm²</a:t>
            </a:r>
          </a:p>
        </p:txBody>
      </p:sp>
      <p:graphicFrame>
        <p:nvGraphicFramePr>
          <p:cNvPr id="8" name="Table 7">
            <a:extLst>
              <a:ext uri="{FF2B5EF4-FFF2-40B4-BE49-F238E27FC236}">
                <a16:creationId xmlns:a16="http://schemas.microsoft.com/office/drawing/2014/main" id="{0634EDA8-CE78-4F04-B388-1484E5257C0E}"/>
              </a:ext>
            </a:extLst>
          </p:cNvPr>
          <p:cNvGraphicFramePr>
            <a:graphicFrameLocks noGrp="1"/>
          </p:cNvGraphicFramePr>
          <p:nvPr>
            <p:extLst>
              <p:ext uri="{D42A27DB-BD31-4B8C-83A1-F6EECF244321}">
                <p14:modId xmlns:p14="http://schemas.microsoft.com/office/powerpoint/2010/main" val="1132522321"/>
              </p:ext>
            </p:extLst>
          </p:nvPr>
        </p:nvGraphicFramePr>
        <p:xfrm>
          <a:off x="2019299" y="2819400"/>
          <a:ext cx="9058276" cy="1097280"/>
        </p:xfrm>
        <a:graphic>
          <a:graphicData uri="http://schemas.openxmlformats.org/drawingml/2006/table">
            <a:tbl>
              <a:tblPr/>
              <a:tblGrid>
                <a:gridCol w="4529138">
                  <a:extLst>
                    <a:ext uri="{9D8B030D-6E8A-4147-A177-3AD203B41FA5}">
                      <a16:colId xmlns:a16="http://schemas.microsoft.com/office/drawing/2014/main" val="2623095915"/>
                    </a:ext>
                  </a:extLst>
                </a:gridCol>
                <a:gridCol w="4529138">
                  <a:extLst>
                    <a:ext uri="{9D8B030D-6E8A-4147-A177-3AD203B41FA5}">
                      <a16:colId xmlns:a16="http://schemas.microsoft.com/office/drawing/2014/main" val="2808201579"/>
                    </a:ext>
                  </a:extLst>
                </a:gridCol>
              </a:tblGrid>
              <a:tr h="513795">
                <a:tc>
                  <a:txBody>
                    <a:bodyPr/>
                    <a:lstStyle/>
                    <a:p>
                      <a:pPr algn="just" fontAlgn="t"/>
                      <a:r>
                        <a:rPr lang="pt-BR" sz="3600" b="1" dirty="0">
                          <a:solidFill>
                            <a:srgbClr val="000000"/>
                          </a:solidFill>
                          <a:effectLst/>
                          <a:latin typeface="Calibri" panose="020F0502020204030204" pitchFamily="34" charset="0"/>
                          <a:cs typeface="Calibri" panose="020F0502020204030204" pitchFamily="34" charset="0"/>
                        </a:rPr>
                        <a:t>a)  37 cm</a:t>
                      </a:r>
                      <a:r>
                        <a:rPr lang="pt-BR" sz="3600" b="1" baseline="30000" dirty="0">
                          <a:solidFill>
                            <a:srgbClr val="000000"/>
                          </a:solidFill>
                          <a:effectLst/>
                          <a:latin typeface="Calibri" panose="020F0502020204030204" pitchFamily="34" charset="0"/>
                          <a:cs typeface="Calibri" panose="020F0502020204030204" pitchFamily="34" charset="0"/>
                        </a:rPr>
                        <a:t>2</a:t>
                      </a:r>
                      <a:r>
                        <a:rPr lang="pt-BR" sz="3600" b="1" dirty="0">
                          <a:solidFill>
                            <a:srgbClr val="000000"/>
                          </a:solidFill>
                          <a:effectLst/>
                          <a:latin typeface="Calibri" panose="020F0502020204030204" pitchFamily="34" charset="0"/>
                          <a:cs typeface="Calibri" panose="020F0502020204030204" pitchFamily="34" charset="0"/>
                        </a:rPr>
                        <a:t> + 25 cm</a:t>
                      </a:r>
                      <a:r>
                        <a:rPr lang="pt-BR" sz="3600" b="1" baseline="30000" dirty="0">
                          <a:solidFill>
                            <a:srgbClr val="000000"/>
                          </a:solidFill>
                          <a:effectLst/>
                          <a:latin typeface="Calibri" panose="020F0502020204030204" pitchFamily="34" charset="0"/>
                          <a:cs typeface="Calibri" panose="020F0502020204030204" pitchFamily="34" charset="0"/>
                        </a:rPr>
                        <a:t>2</a:t>
                      </a:r>
                      <a:endParaRPr lang="pt-BR" sz="3600" b="1" dirty="0">
                        <a:solidFill>
                          <a:srgbClr val="000000"/>
                        </a:solidFill>
                        <a:effectLst/>
                        <a:latin typeface="Calibri" panose="020F0502020204030204" pitchFamily="34" charset="0"/>
                        <a:cs typeface="Calibri" panose="020F0502020204030204" pitchFamily="34" charset="0"/>
                      </a:endParaRPr>
                    </a:p>
                  </a:txBody>
                  <a:tcPr marL="0" marR="0" marT="0" marB="0">
                    <a:lnL>
                      <a:noFill/>
                    </a:lnL>
                    <a:lnR>
                      <a:noFill/>
                    </a:lnR>
                    <a:lnT>
                      <a:noFill/>
                    </a:lnT>
                    <a:lnB>
                      <a:noFill/>
                    </a:lnB>
                  </a:tcPr>
                </a:tc>
                <a:tc>
                  <a:txBody>
                    <a:bodyPr/>
                    <a:lstStyle/>
                    <a:p>
                      <a:pPr algn="just" fontAlgn="t"/>
                      <a:r>
                        <a:rPr lang="pl-PL" sz="3600" b="1" dirty="0">
                          <a:solidFill>
                            <a:srgbClr val="000000"/>
                          </a:solidFill>
                          <a:effectLst/>
                          <a:latin typeface="Calibri" panose="020F0502020204030204" pitchFamily="34" charset="0"/>
                          <a:cs typeface="Calibri" panose="020F0502020204030204" pitchFamily="34" charset="0"/>
                        </a:rPr>
                        <a:t>b) 15 cm</a:t>
                      </a:r>
                      <a:r>
                        <a:rPr lang="pl-PL" sz="3600" b="1" baseline="30000" dirty="0">
                          <a:solidFill>
                            <a:srgbClr val="000000"/>
                          </a:solidFill>
                          <a:effectLst/>
                          <a:latin typeface="Calibri" panose="020F0502020204030204" pitchFamily="34" charset="0"/>
                          <a:cs typeface="Calibri" panose="020F0502020204030204" pitchFamily="34" charset="0"/>
                        </a:rPr>
                        <a:t>2</a:t>
                      </a:r>
                      <a:r>
                        <a:rPr lang="pl-PL" sz="3600" b="1" dirty="0">
                          <a:solidFill>
                            <a:srgbClr val="000000"/>
                          </a:solidFill>
                          <a:effectLst/>
                          <a:latin typeface="Calibri" panose="020F0502020204030204" pitchFamily="34" charset="0"/>
                          <a:cs typeface="Calibri" panose="020F0502020204030204" pitchFamily="34" charset="0"/>
                        </a:rPr>
                        <a:t> x 4</a:t>
                      </a:r>
                    </a:p>
                  </a:txBody>
                  <a:tcPr marL="0" marR="0" marT="0" marB="0">
                    <a:lnL>
                      <a:noFill/>
                    </a:lnL>
                    <a:lnR>
                      <a:noFill/>
                    </a:lnR>
                    <a:lnT>
                      <a:noFill/>
                    </a:lnT>
                    <a:lnB>
                      <a:noFill/>
                    </a:lnB>
                  </a:tcPr>
                </a:tc>
                <a:extLst>
                  <a:ext uri="{0D108BD9-81ED-4DB2-BD59-A6C34878D82A}">
                    <a16:rowId xmlns:a16="http://schemas.microsoft.com/office/drawing/2014/main" val="3558296944"/>
                  </a:ext>
                </a:extLst>
              </a:tr>
              <a:tr h="513795">
                <a:tc>
                  <a:txBody>
                    <a:bodyPr/>
                    <a:lstStyle/>
                    <a:p>
                      <a:pPr algn="just" fontAlgn="t"/>
                      <a:r>
                        <a:rPr lang="en-US" sz="3600" b="1" dirty="0">
                          <a:solidFill>
                            <a:srgbClr val="000000"/>
                          </a:solidFill>
                          <a:effectLst/>
                          <a:latin typeface="Calibri" panose="020F0502020204030204" pitchFamily="34" charset="0"/>
                          <a:cs typeface="Calibri" panose="020F0502020204030204" pitchFamily="34" charset="0"/>
                        </a:rPr>
                        <a:t>     50 cm</a:t>
                      </a:r>
                      <a:r>
                        <a:rPr lang="en-US" sz="3600" b="1" baseline="30000" dirty="0">
                          <a:solidFill>
                            <a:srgbClr val="000000"/>
                          </a:solidFill>
                          <a:effectLst/>
                          <a:latin typeface="Calibri" panose="020F0502020204030204" pitchFamily="34" charset="0"/>
                          <a:cs typeface="Calibri" panose="020F0502020204030204" pitchFamily="34" charset="0"/>
                        </a:rPr>
                        <a:t>2</a:t>
                      </a:r>
                      <a:r>
                        <a:rPr lang="en-US" sz="3600" b="1" dirty="0">
                          <a:solidFill>
                            <a:srgbClr val="000000"/>
                          </a:solidFill>
                          <a:effectLst/>
                          <a:latin typeface="Calibri" panose="020F0502020204030204" pitchFamily="34" charset="0"/>
                          <a:cs typeface="Calibri" panose="020F0502020204030204" pitchFamily="34" charset="0"/>
                        </a:rPr>
                        <a:t> – 12 cm</a:t>
                      </a:r>
                      <a:r>
                        <a:rPr lang="en-US" sz="3600" b="1" baseline="30000" dirty="0">
                          <a:solidFill>
                            <a:srgbClr val="000000"/>
                          </a:solidFill>
                          <a:effectLst/>
                          <a:latin typeface="Calibri" panose="020F0502020204030204" pitchFamily="34" charset="0"/>
                          <a:cs typeface="Calibri" panose="020F0502020204030204" pitchFamily="34" charset="0"/>
                        </a:rPr>
                        <a:t>2</a:t>
                      </a:r>
                      <a:r>
                        <a:rPr lang="en-US" sz="3600" b="1" dirty="0">
                          <a:solidFill>
                            <a:srgbClr val="000000"/>
                          </a:solidFill>
                          <a:effectLst/>
                          <a:latin typeface="Calibri" panose="020F0502020204030204" pitchFamily="34" charset="0"/>
                          <a:cs typeface="Calibri" panose="020F0502020204030204" pitchFamily="34" charset="0"/>
                        </a:rPr>
                        <a:t> </a:t>
                      </a:r>
                    </a:p>
                  </a:txBody>
                  <a:tcPr marL="0" marR="0" marT="0" marB="0">
                    <a:lnL>
                      <a:noFill/>
                    </a:lnL>
                    <a:lnR>
                      <a:noFill/>
                    </a:lnR>
                    <a:lnT>
                      <a:noFill/>
                    </a:lnT>
                    <a:lnB>
                      <a:noFill/>
                    </a:lnB>
                  </a:tcPr>
                </a:tc>
                <a:tc>
                  <a:txBody>
                    <a:bodyPr/>
                    <a:lstStyle/>
                    <a:p>
                      <a:pPr algn="just" fontAlgn="t"/>
                      <a:r>
                        <a:rPr lang="en-US" sz="3600" b="1" dirty="0">
                          <a:solidFill>
                            <a:srgbClr val="000000"/>
                          </a:solidFill>
                          <a:effectLst/>
                          <a:latin typeface="Calibri" panose="020F0502020204030204" pitchFamily="34" charset="0"/>
                          <a:cs typeface="Calibri" panose="020F0502020204030204" pitchFamily="34" charset="0"/>
                        </a:rPr>
                        <a:t>     56 cm</a:t>
                      </a:r>
                      <a:r>
                        <a:rPr lang="en-US" sz="3600" b="1" baseline="30000" dirty="0">
                          <a:solidFill>
                            <a:srgbClr val="000000"/>
                          </a:solidFill>
                          <a:effectLst/>
                          <a:latin typeface="Calibri" panose="020F0502020204030204" pitchFamily="34" charset="0"/>
                          <a:cs typeface="Calibri" panose="020F0502020204030204" pitchFamily="34" charset="0"/>
                        </a:rPr>
                        <a:t>2 </a:t>
                      </a:r>
                      <a:r>
                        <a:rPr lang="en-US" sz="3600" b="1" dirty="0">
                          <a:solidFill>
                            <a:srgbClr val="000000"/>
                          </a:solidFill>
                          <a:effectLst/>
                          <a:latin typeface="Calibri" panose="020F0502020204030204" pitchFamily="34" charset="0"/>
                          <a:cs typeface="Calibri" panose="020F0502020204030204" pitchFamily="34" charset="0"/>
                        </a:rPr>
                        <a:t>: 7</a:t>
                      </a:r>
                    </a:p>
                  </a:txBody>
                  <a:tcPr marL="0" marR="0" marT="0" marB="0">
                    <a:lnL>
                      <a:noFill/>
                    </a:lnL>
                    <a:lnR>
                      <a:noFill/>
                    </a:lnR>
                    <a:lnT>
                      <a:noFill/>
                    </a:lnT>
                    <a:lnB>
                      <a:noFill/>
                    </a:lnB>
                  </a:tcPr>
                </a:tc>
                <a:extLst>
                  <a:ext uri="{0D108BD9-81ED-4DB2-BD59-A6C34878D82A}">
                    <a16:rowId xmlns:a16="http://schemas.microsoft.com/office/drawing/2014/main" val="2692802959"/>
                  </a:ext>
                </a:extLst>
              </a:tr>
            </a:tbl>
          </a:graphicData>
        </a:graphic>
      </p:graphicFrame>
    </p:spTree>
    <p:extLst>
      <p:ext uri="{BB962C8B-B14F-4D97-AF65-F5344CB8AC3E}">
        <p14:creationId xmlns:p14="http://schemas.microsoft.com/office/powerpoint/2010/main" val="2954995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animBg="1"/>
      <p:bldP spid="4"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E02F7A1-A369-4200-9C54-8FE6CF341FBE}"/>
              </a:ext>
            </a:extLst>
          </p:cNvPr>
          <p:cNvPicPr>
            <a:picLocks noChangeAspect="1"/>
          </p:cNvPicPr>
          <p:nvPr/>
        </p:nvPicPr>
        <p:blipFill rotWithShape="1">
          <a:blip r:embed="rId3"/>
          <a:srcRect l="10634" t="13594" b="21337"/>
          <a:stretch/>
        </p:blipFill>
        <p:spPr>
          <a:xfrm>
            <a:off x="0" y="41565"/>
            <a:ext cx="12257010" cy="6790804"/>
          </a:xfrm>
          <a:prstGeom prst="rect">
            <a:avLst/>
          </a:prstGeom>
        </p:spPr>
      </p:pic>
      <p:pic>
        <p:nvPicPr>
          <p:cNvPr id="1028" name="Picture 4" descr="banana tree png - Yellow Clipart Banana Tree - Plantain | #517245 - Vippng">
            <a:extLst>
              <a:ext uri="{FF2B5EF4-FFF2-40B4-BE49-F238E27FC236}">
                <a16:creationId xmlns:a16="http://schemas.microsoft.com/office/drawing/2014/main" id="{416C8CDB-5A9E-4D30-8F1A-80F3E2C018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0032" y="2743157"/>
            <a:ext cx="2832074" cy="2709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5" action="ppaction://hlinksldjump"/>
            <a:extLst>
              <a:ext uri="{FF2B5EF4-FFF2-40B4-BE49-F238E27FC236}">
                <a16:creationId xmlns:a16="http://schemas.microsoft.com/office/drawing/2014/main" id="{ABBD0305-A311-48A0-9835-84BD9F74F0D6}"/>
              </a:ext>
            </a:extLst>
          </p:cNvPr>
          <p:cNvPicPr>
            <a:picLocks noChangeAspect="1"/>
          </p:cNvPicPr>
          <p:nvPr/>
        </p:nvPicPr>
        <p:blipFill>
          <a:blip r:embed="rId6"/>
          <a:stretch>
            <a:fillRect/>
          </a:stretch>
        </p:blipFill>
        <p:spPr>
          <a:xfrm>
            <a:off x="1568467" y="3636795"/>
            <a:ext cx="1377815" cy="1536325"/>
          </a:xfrm>
          <a:prstGeom prst="rect">
            <a:avLst/>
          </a:prstGeom>
        </p:spPr>
      </p:pic>
      <p:pic>
        <p:nvPicPr>
          <p:cNvPr id="3" name="Picture 2">
            <a:hlinkClick r:id="rId7" action="ppaction://hlinksldjump"/>
            <a:extLst>
              <a:ext uri="{FF2B5EF4-FFF2-40B4-BE49-F238E27FC236}">
                <a16:creationId xmlns:a16="http://schemas.microsoft.com/office/drawing/2014/main" id="{9E04ABC4-7A5B-4146-A2C7-AE904279A5F4}"/>
              </a:ext>
            </a:extLst>
          </p:cNvPr>
          <p:cNvPicPr>
            <a:picLocks noChangeAspect="1"/>
          </p:cNvPicPr>
          <p:nvPr/>
        </p:nvPicPr>
        <p:blipFill>
          <a:blip r:embed="rId8"/>
          <a:stretch>
            <a:fillRect/>
          </a:stretch>
        </p:blipFill>
        <p:spPr>
          <a:xfrm>
            <a:off x="7718736" y="3207078"/>
            <a:ext cx="2072820" cy="2261812"/>
          </a:xfrm>
          <a:prstGeom prst="rect">
            <a:avLst/>
          </a:prstGeom>
        </p:spPr>
      </p:pic>
      <p:pic>
        <p:nvPicPr>
          <p:cNvPr id="4" name="Picture 3">
            <a:hlinkClick r:id="rId9" action="ppaction://hlinksldjump"/>
            <a:extLst>
              <a:ext uri="{FF2B5EF4-FFF2-40B4-BE49-F238E27FC236}">
                <a16:creationId xmlns:a16="http://schemas.microsoft.com/office/drawing/2014/main" id="{C7316437-FE40-4037-A9B8-7BEF847E171D}"/>
              </a:ext>
            </a:extLst>
          </p:cNvPr>
          <p:cNvPicPr>
            <a:picLocks noChangeAspect="1"/>
          </p:cNvPicPr>
          <p:nvPr/>
        </p:nvPicPr>
        <p:blipFill>
          <a:blip r:embed="rId10"/>
          <a:stretch>
            <a:fillRect/>
          </a:stretch>
        </p:blipFill>
        <p:spPr>
          <a:xfrm>
            <a:off x="6327530" y="2552590"/>
            <a:ext cx="1524132" cy="1261981"/>
          </a:xfrm>
          <a:prstGeom prst="rect">
            <a:avLst/>
          </a:prstGeom>
        </p:spPr>
      </p:pic>
      <p:pic>
        <p:nvPicPr>
          <p:cNvPr id="5" name="5">
            <a:hlinkClick r:id="rId11" action="ppaction://hlinksldjump"/>
            <a:extLst>
              <a:ext uri="{FF2B5EF4-FFF2-40B4-BE49-F238E27FC236}">
                <a16:creationId xmlns:a16="http://schemas.microsoft.com/office/drawing/2014/main" id="{6D26BA31-085E-4FDE-B427-DB8A67AB9167}"/>
              </a:ext>
            </a:extLst>
          </p:cNvPr>
          <p:cNvPicPr>
            <a:picLocks noChangeAspect="1"/>
          </p:cNvPicPr>
          <p:nvPr/>
        </p:nvPicPr>
        <p:blipFill>
          <a:blip r:embed="rId12"/>
          <a:stretch>
            <a:fillRect/>
          </a:stretch>
        </p:blipFill>
        <p:spPr>
          <a:xfrm>
            <a:off x="4680923" y="3900335"/>
            <a:ext cx="1749704" cy="1737511"/>
          </a:xfrm>
          <a:prstGeom prst="rect">
            <a:avLst/>
          </a:prstGeom>
        </p:spPr>
      </p:pic>
      <p:pic>
        <p:nvPicPr>
          <p:cNvPr id="24" name="4" descr="Cartoon Start Stock Illustrations â 23,696 Cartoon Start Stock  Illustrations, Vectors &amp; Clipart - Dreamstime">
            <a:hlinkClick r:id="rId5" action="ppaction://hlinksldjump"/>
            <a:extLst>
              <a:ext uri="{FF2B5EF4-FFF2-40B4-BE49-F238E27FC236}">
                <a16:creationId xmlns:a16="http://schemas.microsoft.com/office/drawing/2014/main" id="{F6A3FC52-86BF-472E-B461-1B86B5FD2D12}"/>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0072" y="696429"/>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A9C3F96D-5BB7-4C2C-BC6B-EA6F80D76737}"/>
              </a:ext>
            </a:extLst>
          </p:cNvPr>
          <p:cNvSpPr/>
          <p:nvPr/>
        </p:nvSpPr>
        <p:spPr>
          <a:xfrm rot="2700000">
            <a:off x="-247433" y="4417415"/>
            <a:ext cx="1761121" cy="1511409"/>
          </a:xfrm>
          <a:prstGeom prst="rect">
            <a:avLst/>
          </a:prstGeom>
          <a:blipFill dpi="0" rotWithShape="1">
            <a:blip r:embed="rId14"/>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12" descr="Káº¿t quáº£ hÃ¬nh áº£nh cho win text gif">
            <a:hlinkClick r:id="rId15"/>
            <a:extLst>
              <a:ext uri="{FF2B5EF4-FFF2-40B4-BE49-F238E27FC236}">
                <a16:creationId xmlns:a16="http://schemas.microsoft.com/office/drawing/2014/main" id="{99FF1763-66B7-4899-A077-1BF6A64E5332}"/>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4668828" y="372894"/>
            <a:ext cx="2433380" cy="243338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hlinkClick r:id="rId17" action="ppaction://hlinksldjump"/>
            <a:extLst>
              <a:ext uri="{FF2B5EF4-FFF2-40B4-BE49-F238E27FC236}">
                <a16:creationId xmlns:a16="http://schemas.microsoft.com/office/drawing/2014/main" id="{D04EBDCB-AF40-4E90-B02F-D9D032019B89}"/>
              </a:ext>
            </a:extLst>
          </p:cNvPr>
          <p:cNvSpPr/>
          <p:nvPr/>
        </p:nvSpPr>
        <p:spPr>
          <a:xfrm>
            <a:off x="10740570" y="6154057"/>
            <a:ext cx="740229" cy="414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4EFB78EB-2A5B-471D-A361-9E3B5D36C086}"/>
              </a:ext>
            </a:extLst>
          </p:cNvPr>
          <p:cNvPicPr>
            <a:picLocks noChangeAspect="1"/>
          </p:cNvPicPr>
          <p:nvPr/>
        </p:nvPicPr>
        <p:blipFill>
          <a:blip r:embed="rId18"/>
          <a:stretch>
            <a:fillRect/>
          </a:stretch>
        </p:blipFill>
        <p:spPr>
          <a:xfrm>
            <a:off x="7156268" y="0"/>
            <a:ext cx="5035732" cy="1072989"/>
          </a:xfrm>
          <a:prstGeom prst="rect">
            <a:avLst/>
          </a:prstGeom>
        </p:spPr>
      </p:pic>
    </p:spTree>
    <p:extLst>
      <p:ext uri="{BB962C8B-B14F-4D97-AF65-F5344CB8AC3E}">
        <p14:creationId xmlns:p14="http://schemas.microsoft.com/office/powerpoint/2010/main" val="3198485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par>
                                <p:cTn id="17" presetID="0" presetClass="path" presetSubtype="0" accel="50000" decel="50000" fill="hold" grpId="0" nodeType="withEffect">
                                  <p:stCondLst>
                                    <p:cond delay="0"/>
                                  </p:stCondLst>
                                  <p:childTnLst>
                                    <p:animMotion origin="layout" path="M 0.00039 0.03055 L 0.00039 0.03079 C 0.00352 0.03426 0.00651 0.03796 0.0099 0.0412 C 0.01341 0.04467 0.02201 0.04514 0.02409 0.0456 C 0.02852 0.04467 0.03295 0.04444 0.03724 0.04329 C 0.03841 0.04305 0.03985 0.04259 0.04076 0.0412 C 0.04349 0.0375 0.0461 0.03356 0.04779 0.02847 C 0.04935 0.0243 0.04987 0.01736 0.05274 0.01574 L 0.05977 0.01157 C 0.06563 -0.00371 0.06263 0.00254 0.0681 -0.00741 C 0.06862 -0.00972 0.06862 -0.01204 0.0694 -0.01389 C 0.07696 -0.03102 0.07019 -0.00834 0.07422 -0.02222 " pathEditMode="relative" rAng="0" ptsTypes="AAAAAAAAAAAA">
                                      <p:cBhvr>
                                        <p:cTn id="18" dur="2000" fill="hold"/>
                                        <p:tgtEl>
                                          <p:spTgt spid="25"/>
                                        </p:tgtEl>
                                        <p:attrNameLst>
                                          <p:attrName>ppt_x</p:attrName>
                                          <p:attrName>ppt_y</p:attrName>
                                        </p:attrNameLst>
                                      </p:cBhvr>
                                      <p:rCtr x="3685" y="-1898"/>
                                    </p:animMotion>
                                  </p:childTnLst>
                                </p:cTn>
                              </p:par>
                              <p:par>
                                <p:cTn id="19" presetID="8" presetClass="emph" presetSubtype="0" fill="hold" grpId="1" nodeType="withEffect">
                                  <p:stCondLst>
                                    <p:cond delay="0"/>
                                  </p:stCondLst>
                                  <p:childTnLst>
                                    <p:animRot by="-3600000">
                                      <p:cBhvr>
                                        <p:cTn id="20" dur="2000" fill="hold"/>
                                        <p:tgtEl>
                                          <p:spTgt spid="25"/>
                                        </p:tgtEl>
                                        <p:attrNameLst>
                                          <p:attrName>r</p:attrName>
                                        </p:attrNameLst>
                                      </p:cBhvr>
                                    </p:animRot>
                                  </p:childTnLst>
                                </p:cTn>
                              </p:par>
                            </p:childTnLst>
                          </p:cTn>
                        </p:par>
                      </p:childTnLst>
                    </p:cTn>
                  </p:par>
                </p:childTnLst>
              </p:cTn>
              <p:nextCondLst>
                <p:cond evt="onClick" delay="0">
                  <p:tgtEl>
                    <p:spTgt spid="24"/>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par>
                          <p:cTn id="27" fill="hold">
                            <p:stCondLst>
                              <p:cond delay="500"/>
                            </p:stCondLst>
                            <p:childTnLst>
                              <p:par>
                                <p:cTn id="28" presetID="0" presetClass="path" presetSubtype="0" fill="hold" grpId="2" nodeType="afterEffect">
                                  <p:stCondLst>
                                    <p:cond delay="0"/>
                                  </p:stCondLst>
                                  <p:childTnLst>
                                    <p:animMotion origin="layout" path="M 0.07305 -0.01597 L 0.07305 -0.01574 C 0.07578 -0.02084 0.07826 -0.02616 0.08125 -0.03079 C 0.08711 -0.03959 0.08802 -0.03634 0.09206 -0.0456 C 0.09245 -0.04653 0.09883 -0.06435 0.10039 -0.06667 C 0.10769 -0.07824 0.10847 -0.07338 0.11706 -0.08357 C 0.1194 -0.08658 0.12149 -0.09051 0.12422 -0.09213 C 0.12539 -0.09283 0.1267 -0.09306 0.12774 -0.09421 C 0.13021 -0.09676 0.13256 -0.1 0.1349 -0.10278 C 0.13607 -0.10417 0.13711 -0.10625 0.13841 -0.10695 C 0.14922 -0.11181 0.14493 -0.10926 0.15157 -0.1132 C 0.15834 -0.1125 0.16511 -0.11227 0.17175 -0.11111 C 0.17409 -0.11088 0.17995 -0.1081 0.18256 -0.10695 C 0.18373 -0.10556 0.18477 -0.10371 0.18607 -0.10278 C 0.18841 -0.10093 0.19115 -0.10093 0.19323 -0.09838 C 0.1944 -0.09699 0.19545 -0.09537 0.19675 -0.09421 C 0.20951 -0.08426 0.19935 -0.09537 0.20743 -0.08588 C 0.20834 -0.08357 0.20912 -0.08171 0.2099 -0.0794 C 0.21172 -0.07361 0.21407 -0.06435 0.21459 -0.05834 C 0.21498 -0.05486 0.21563 -0.04375 0.21706 -0.03912 C 0.21836 -0.03472 0.22019 -0.03079 0.22175 -0.02639 C 0.22253 -0.02431 0.22318 -0.02199 0.22409 -0.02014 C 0.22539 -0.01806 0.2267 -0.01597 0.22774 -0.01366 C 0.22865 -0.01181 0.22904 -0.00926 0.23008 -0.00741 C 0.23112 -0.00556 0.23256 -0.00486 0.23373 -0.00324 C 0.23503 -0.00116 0.23607 0.00116 0.23724 0.00324 C 0.24154 0.02639 0.23464 -0.0088 0.24076 0.01597 C 0.2418 0.01991 0.2418 0.025 0.24323 0.0287 C 0.24662 0.03796 0.24466 0.03287 0.24909 0.04352 C 0.24948 0.0456 0.24974 0.04791 0.25039 0.04977 C 0.2517 0.05416 0.25508 0.0625 0.25508 0.06273 C 0.25547 0.06528 0.25534 0.06852 0.25625 0.07106 C 0.25743 0.07384 0.25964 0.07477 0.26107 0.07731 C 0.26211 0.07916 0.26263 0.08148 0.26341 0.08379 C 0.27084 0.08241 0.27474 0.08241 0.28125 0.0794 C 0.28256 0.07893 0.28373 0.07824 0.2849 0.07731 C 0.2862 0.07616 0.28724 0.0743 0.28841 0.07315 C 0.29258 0.06898 0.29271 0.06921 0.29675 0.06666 C 0.30039 0.0625 0.30091 0.06157 0.30508 0.05833 C 0.30625 0.05741 0.30756 0.05717 0.30873 0.05625 C 0.3112 0.0537 0.31341 0.05046 0.31576 0.04768 C 0.31706 0.04629 0.31823 0.04491 0.3194 0.04352 C 0.32097 0.0412 0.3224 0.03889 0.32409 0.03704 C 0.32526 0.03588 0.32657 0.03588 0.32774 0.03495 C 0.33229 0.03148 0.33138 0.03264 0.33373 0.0287 " pathEditMode="relative" rAng="0" ptsTypes="AAAAAAAAAAAAAAAAAAAAAAAAAAAAAAAAAAAAAAAAAAAAA">
                                      <p:cBhvr>
                                        <p:cTn id="29" dur="6000" fill="hold"/>
                                        <p:tgtEl>
                                          <p:spTgt spid="25"/>
                                        </p:tgtEl>
                                        <p:attrNameLst>
                                          <p:attrName>ppt_x</p:attrName>
                                          <p:attrName>ppt_y</p:attrName>
                                        </p:attrNameLst>
                                      </p:cBhvr>
                                      <p:rCtr x="13034" y="116"/>
                                    </p:animMotion>
                                  </p:childTnLst>
                                </p:cTn>
                              </p:par>
                              <p:par>
                                <p:cTn id="30" presetID="8" presetClass="emph" presetSubtype="0" fill="hold" grpId="3" nodeType="withEffect">
                                  <p:stCondLst>
                                    <p:cond delay="0"/>
                                  </p:stCondLst>
                                  <p:childTnLst>
                                    <p:animRot by="3600000">
                                      <p:cBhvr>
                                        <p:cTn id="31" dur="2000" fill="hold"/>
                                        <p:tgtEl>
                                          <p:spTgt spid="25"/>
                                        </p:tgtEl>
                                        <p:attrNameLst>
                                          <p:attrName>r</p:attrName>
                                        </p:attrNameLst>
                                      </p:cBhvr>
                                    </p:animRot>
                                  </p:childTnLst>
                                </p:cTn>
                              </p:par>
                              <p:par>
                                <p:cTn id="32" presetID="8" presetClass="emph" presetSubtype="0" fill="hold" grpId="4" nodeType="withEffect">
                                  <p:stCondLst>
                                    <p:cond delay="2000"/>
                                  </p:stCondLst>
                                  <p:childTnLst>
                                    <p:animRot by="2400000">
                                      <p:cBhvr>
                                        <p:cTn id="33" dur="2000" fill="hold"/>
                                        <p:tgtEl>
                                          <p:spTgt spid="25"/>
                                        </p:tgtEl>
                                        <p:attrNameLst>
                                          <p:attrName>r</p:attrName>
                                        </p:attrNameLst>
                                      </p:cBhvr>
                                    </p:animRot>
                                  </p:childTnLst>
                                </p:cTn>
                              </p:par>
                              <p:par>
                                <p:cTn id="34" presetID="8" presetClass="emph" presetSubtype="0" fill="hold" grpId="5" nodeType="withEffect">
                                  <p:stCondLst>
                                    <p:cond delay="4000"/>
                                  </p:stCondLst>
                                  <p:childTnLst>
                                    <p:animRot by="-6000000">
                                      <p:cBhvr>
                                        <p:cTn id="35" dur="2000" fill="hold"/>
                                        <p:tgtEl>
                                          <p:spTgt spid="25"/>
                                        </p:tgtEl>
                                        <p:attrNameLst>
                                          <p:attrName>r</p:attrName>
                                        </p:attrNameLst>
                                      </p:cBhvr>
                                    </p:animRot>
                                  </p:childTnLst>
                                </p:cTn>
                              </p:par>
                            </p:childTnLst>
                          </p:cTn>
                        </p:par>
                      </p:childTnLst>
                    </p:cTn>
                  </p:par>
                </p:childTnLst>
              </p:cTn>
              <p:nextCondLst>
                <p:cond evt="onClick" delay="0">
                  <p:tgtEl>
                    <p:spTgt spid="2"/>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after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par>
                          <p:cTn id="42" fill="hold">
                            <p:stCondLst>
                              <p:cond delay="500"/>
                            </p:stCondLst>
                            <p:childTnLst>
                              <p:par>
                                <p:cTn id="43" presetID="0" presetClass="path" presetSubtype="0" accel="50000" decel="50000" fill="hold" grpId="6" nodeType="afterEffect">
                                  <p:stCondLst>
                                    <p:cond delay="0"/>
                                  </p:stCondLst>
                                  <p:childTnLst>
                                    <p:animMotion origin="layout" path="M 0.33021 0.04352 L 0.33021 0.04375 C 0.33216 0.03773 0.3336 0.03148 0.33607 0.02639 C 0.33802 0.02268 0.34128 0.02153 0.34323 0.01805 C 0.3444 0.01597 0.34571 0.01389 0.34688 0.01157 C 0.34779 0.00972 0.34831 0.00741 0.34922 0.00532 C 0.35039 0.00254 0.35157 -0.00023 0.35274 -0.00324 C 0.35365 -0.00533 0.35404 -0.00787 0.35521 -0.00949 C 0.36263 -0.02107 0.3599 -0.01551 0.36589 -0.02014 C 0.36745 -0.0213 0.36901 -0.02315 0.37058 -0.02431 C 0.37175 -0.02523 0.37305 -0.02546 0.37422 -0.02639 C 0.37865 -0.03033 0.37735 -0.03125 0.38138 -0.03704 C 0.38243 -0.03866 0.38373 -0.03982 0.3849 -0.04121 C 0.38568 -0.04329 0.38633 -0.0456 0.38724 -0.04769 C 0.39076 -0.05486 0.39362 -0.05602 0.39571 -0.06667 L 0.39805 -0.0794 C 0.39844 -0.08171 0.39857 -0.0838 0.39922 -0.08565 L 0.40157 -0.09213 C 0.40391 -0.10417 0.40326 -0.10347 0.41107 -0.11736 C 0.41237 -0.11945 0.41328 -0.12222 0.41472 -0.12384 C 0.41615 -0.12523 0.41784 -0.12523 0.4194 -0.12593 C 0.42032 -0.12801 0.42097 -0.13033 0.42188 -0.13218 C 0.42331 -0.13519 0.42539 -0.13727 0.42657 -0.14074 C 0.43008 -0.15116 0.42722 -0.15232 0.43138 -0.15972 C 0.43243 -0.16158 0.4336 -0.16273 0.4349 -0.16389 C 0.43607 -0.16505 0.43737 -0.16528 0.43854 -0.16597 C 0.44076 -0.17824 0.43802 -0.1669 0.44323 -0.17871 C 0.44506 -0.18287 0.44805 -0.19144 0.44805 -0.19121 C 0.44844 -0.19931 0.44857 -0.20695 0.44922 -0.21482 C 0.44935 -0.2169 0.44987 -0.21898 0.45039 -0.22107 C 0.45104 -0.22338 0.45287 -0.22732 0.45287 -0.22709 " pathEditMode="relative" rAng="0" ptsTypes="AAAAAAAAAAAAAAAAAAAAAAAAAAAAAAA">
                                      <p:cBhvr>
                                        <p:cTn id="44" dur="4000" fill="hold"/>
                                        <p:tgtEl>
                                          <p:spTgt spid="25"/>
                                        </p:tgtEl>
                                        <p:attrNameLst>
                                          <p:attrName>ppt_x</p:attrName>
                                          <p:attrName>ppt_y</p:attrName>
                                        </p:attrNameLst>
                                      </p:cBhvr>
                                      <p:rCtr x="6133" y="-13542"/>
                                    </p:animMotion>
                                  </p:childTnLst>
                                </p:cTn>
                              </p:par>
                              <p:par>
                                <p:cTn id="45" presetID="8" presetClass="emph" presetSubtype="0" fill="hold" grpId="7" nodeType="withEffect">
                                  <p:stCondLst>
                                    <p:cond delay="0"/>
                                  </p:stCondLst>
                                  <p:childTnLst>
                                    <p:animRot by="-2400000">
                                      <p:cBhvr>
                                        <p:cTn id="46" dur="4000" fill="hold"/>
                                        <p:tgtEl>
                                          <p:spTgt spid="25"/>
                                        </p:tgtEl>
                                        <p:attrNameLst>
                                          <p:attrName>r</p:attrName>
                                        </p:attrNameLst>
                                      </p:cBhvr>
                                    </p:animRot>
                                  </p:childTnLst>
                                </p:cTn>
                              </p:par>
                            </p:childTnLst>
                          </p:cTn>
                        </p:par>
                      </p:childTnLst>
                    </p:cTn>
                  </p:par>
                </p:childTnLst>
              </p:cTn>
              <p:nextCondLst>
                <p:cond evt="onClick" delay="0">
                  <p:tgtEl>
                    <p:spTgt spid="5"/>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par>
                          <p:cTn id="53" fill="hold">
                            <p:stCondLst>
                              <p:cond delay="500"/>
                            </p:stCondLst>
                            <p:childTnLst>
                              <p:par>
                                <p:cTn id="54" presetID="0" presetClass="path" presetSubtype="0" accel="50000" decel="50000" fill="hold" grpId="8" nodeType="afterEffect">
                                  <p:stCondLst>
                                    <p:cond delay="0"/>
                                  </p:stCondLst>
                                  <p:childTnLst>
                                    <p:animMotion origin="layout" path="M 0.45286 -0.22709 L 0.45286 -0.22686 C 0.45521 -0.23288 0.45794 -0.2382 0.4599 -0.24422 C 0.46133 -0.24815 0.4612 -0.25301 0.46302 -0.25672 C 0.46393 -0.25903 0.46497 -0.26088 0.46588 -0.2632 C 0.46823 -0.27038 0.46601 -0.26968 0.47018 -0.27593 C 0.47135 -0.27755 0.47318 -0.27871 0.47461 -0.2801 C 0.47552 -0.28218 0.47617 -0.28473 0.47747 -0.28635 C 0.48073 -0.29121 0.4832 -0.29121 0.48763 -0.29283 C 0.48854 -0.29491 0.48919 -0.29746 0.49049 -0.29908 C 0.49167 -0.30047 0.49349 -0.3007 0.49492 -0.30116 C 0.50768 -0.30649 0.49453 -0.30047 0.50508 -0.30556 C 0.50651 -0.30695 0.50781 -0.30857 0.50937 -0.30973 C 0.51146 -0.31112 0.51784 -0.3132 0.51953 -0.31389 C 0.52552 -0.31968 0.52474 -0.32014 0.53411 -0.32014 C 0.55872 -0.32014 0.58359 -0.31875 0.6082 -0.31806 C 0.60976 -0.31667 0.61133 -0.31551 0.61263 -0.31389 C 0.61562 -0.30996 0.61784 -0.30463 0.62135 -0.30116 L 0.62565 -0.297 C 0.62747 -0.29329 0.63125 -0.28473 0.63294 -0.28218 C 0.63424 -0.28033 0.63607 -0.2794 0.63724 -0.27801 C 0.63789 -0.27732 0.63828 -0.27663 0.63893 -0.27593 " pathEditMode="relative" rAng="0" ptsTypes="AAAAAAAAAAAAAAAAAAAAAA">
                                      <p:cBhvr>
                                        <p:cTn id="55" dur="4000" fill="hold"/>
                                        <p:tgtEl>
                                          <p:spTgt spid="25"/>
                                        </p:tgtEl>
                                        <p:attrNameLst>
                                          <p:attrName>ppt_x</p:attrName>
                                          <p:attrName>ppt_y</p:attrName>
                                        </p:attrNameLst>
                                      </p:cBhvr>
                                      <p:rCtr x="9297" y="-4653"/>
                                    </p:animMotion>
                                  </p:childTnLst>
                                </p:cTn>
                              </p:par>
                              <p:par>
                                <p:cTn id="56" presetID="8" presetClass="emph" presetSubtype="0" fill="hold" grpId="9" nodeType="withEffect">
                                  <p:stCondLst>
                                    <p:cond delay="0"/>
                                  </p:stCondLst>
                                  <p:childTnLst>
                                    <p:animRot by="4800000">
                                      <p:cBhvr>
                                        <p:cTn id="57" dur="4000" fill="hold"/>
                                        <p:tgtEl>
                                          <p:spTgt spid="25"/>
                                        </p:tgtEl>
                                        <p:attrNameLst>
                                          <p:attrName>r</p:attrName>
                                        </p:attrNameLst>
                                      </p:cBhvr>
                                    </p:animRot>
                                  </p:childTnLst>
                                </p:cTn>
                              </p:par>
                            </p:childTnLst>
                          </p:cTn>
                        </p:par>
                      </p:childTnLst>
                    </p:cTn>
                  </p:par>
                </p:childTnLst>
              </p:cTn>
              <p:nextCondLst>
                <p:cond evt="onClick" delay="0">
                  <p:tgtEl>
                    <p:spTgt spid="4"/>
                  </p:tgtEl>
                </p:cond>
              </p:nextCondLst>
            </p:seq>
            <p:seq concurrent="1" nextAc="seek">
              <p:cTn id="58" restart="whenNotActive" fill="hold" evtFilter="cancelBubble" nodeType="interactiveSeq">
                <p:stCondLst>
                  <p:cond evt="onClick" delay="0">
                    <p:tgtEl>
                      <p:spTgt spid="3"/>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afterEffect">
                                  <p:stCondLst>
                                    <p:cond delay="0"/>
                                  </p:stCondLst>
                                  <p:childTnLst>
                                    <p:animEffect transition="out" filter="fade">
                                      <p:cBhvr>
                                        <p:cTn id="62" dur="500"/>
                                        <p:tgtEl>
                                          <p:spTgt spid="3"/>
                                        </p:tgtEl>
                                      </p:cBhvr>
                                    </p:animEffect>
                                    <p:set>
                                      <p:cBhvr>
                                        <p:cTn id="63" dur="1" fill="hold">
                                          <p:stCondLst>
                                            <p:cond delay="499"/>
                                          </p:stCondLst>
                                        </p:cTn>
                                        <p:tgtEl>
                                          <p:spTgt spid="3"/>
                                        </p:tgtEl>
                                        <p:attrNameLst>
                                          <p:attrName>style.visibility</p:attrName>
                                        </p:attrNameLst>
                                      </p:cBhvr>
                                      <p:to>
                                        <p:strVal val="hidden"/>
                                      </p:to>
                                    </p:set>
                                  </p:childTnLst>
                                </p:cTn>
                              </p:par>
                            </p:childTnLst>
                          </p:cTn>
                        </p:par>
                        <p:par>
                          <p:cTn id="64" fill="hold">
                            <p:stCondLst>
                              <p:cond delay="500"/>
                            </p:stCondLst>
                            <p:childTnLst>
                              <p:par>
                                <p:cTn id="65" presetID="0" presetClass="path" presetSubtype="0" accel="50000" decel="50000" fill="hold" grpId="10" nodeType="afterEffect">
                                  <p:stCondLst>
                                    <p:cond delay="0"/>
                                  </p:stCondLst>
                                  <p:childTnLst>
                                    <p:animMotion origin="layout" path="M 0.60286 -0.28263 L 0.60286 -0.2824 C 0.60846 -0.27731 0.61419 -0.27245 0.61992 -0.26666 C 0.63138 -0.25462 0.61992 -0.26111 0.63138 -0.25578 C 0.65208 -0.23587 0.62005 -0.26527 0.64466 -0.24768 C 0.67083 -0.22893 0.64583 -0.24143 0.66172 -0.23402 C 0.67838 -0.21018 0.65729 -0.23935 0.67318 -0.22037 C 0.68268 -0.20902 0.67461 -0.21435 0.68463 -0.20972 C 0.70963 -0.18287 0.67917 -0.21342 0.69792 -0.19861 C 0.7082 -0.19074 0.7082 -0.18958 0.71497 -0.17962 C 0.7181 -0.1662 0.71536 -0.175 0.72266 -0.16064 C 0.72396 -0.1581 0.72474 -0.15462 0.72643 -0.15254 C 0.72812 -0.15023 0.73021 -0.14884 0.73229 -0.14699 C 0.73359 -0.14421 0.73437 -0.14143 0.73607 -0.13888 C 0.73984 -0.13356 0.74271 -0.1331 0.74753 -0.13055 C 0.75169 -0.12476 0.75351 -0.12083 0.75898 -0.11736 C 0.76055 -0.11574 0.76263 -0.1155 0.76458 -0.11458 C 0.76641 -0.1125 0.7681 -0.11041 0.77044 -0.10902 C 0.77396 -0.10671 0.78164 -0.1037 0.78164 -0.10324 C 0.78372 -0.10185 0.78581 -0.10046 0.7875 -0.09837 C 0.79453 -0.08819 0.78763 -0.09097 0.797 -0.08194 C 0.7987 -0.08009 0.80078 -0.08009 0.8026 -0.07916 C 0.80456 -0.07754 0.80638 -0.07546 0.80833 -0.07361 C 0.81081 -0.07175 0.81393 -0.07106 0.81601 -0.06828 C 0.81784 -0.0662 0.81849 -0.06273 0.81979 -0.06018 C 0.82031 -0.05902 0.82096 -0.05856 0.82187 -0.05717 " pathEditMode="relative" rAng="0" ptsTypes="AAAAAAAAAAAAAAAAAAAAAAAAAA">
                                      <p:cBhvr>
                                        <p:cTn id="66" dur="2000" fill="hold"/>
                                        <p:tgtEl>
                                          <p:spTgt spid="25"/>
                                        </p:tgtEl>
                                        <p:attrNameLst>
                                          <p:attrName>ppt_x</p:attrName>
                                          <p:attrName>ppt_y</p:attrName>
                                        </p:attrNameLst>
                                      </p:cBhvr>
                                      <p:rCtr x="10951" y="11273"/>
                                    </p:animMotion>
                                  </p:childTnLst>
                                </p:cTn>
                              </p:par>
                            </p:childTnLst>
                          </p:cTn>
                        </p:par>
                        <p:par>
                          <p:cTn id="67" fill="hold">
                            <p:stCondLst>
                              <p:cond delay="2500"/>
                            </p:stCondLst>
                            <p:childTnLst>
                              <p:par>
                                <p:cTn id="68" presetID="10" presetClass="entr" presetSubtype="0" fill="hold" nodeType="after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subTnLst>
                                    <p:audio>
                                      <p:cMediaNode>
                                        <p:cTn display="0" masterRel="sameClick">
                                          <p:stCondLst>
                                            <p:cond evt="begin" delay="0">
                                              <p:tn val="68"/>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3"/>
                  </p:tgtEl>
                </p:cond>
              </p:nextCondLst>
            </p:seq>
          </p:childTnLst>
        </p:cTn>
      </p:par>
    </p:tnLst>
    <p:bldLst>
      <p:bldP spid="25" grpId="0" animBg="1"/>
      <p:bldP spid="25" grpId="1" animBg="1"/>
      <p:bldP spid="25" grpId="2" animBg="1"/>
      <p:bldP spid="25" grpId="3" animBg="1"/>
      <p:bldP spid="25" grpId="4" animBg="1"/>
      <p:bldP spid="25" grpId="5" animBg="1"/>
      <p:bldP spid="25" grpId="6" animBg="1"/>
      <p:bldP spid="25" grpId="7" animBg="1"/>
      <p:bldP spid="25" grpId="8" animBg="1"/>
      <p:bldP spid="25" grpId="9" animBg="1"/>
      <p:bldP spid="25" grpId="1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4" name="Picture 3">
            <a:extLst>
              <a:ext uri="{FF2B5EF4-FFF2-40B4-BE49-F238E27FC236}">
                <a16:creationId xmlns:a16="http://schemas.microsoft.com/office/drawing/2014/main" id="{0C496AFF-E026-4E4E-83D1-37A6ED56BDBF}"/>
              </a:ext>
            </a:extLst>
          </p:cNvPr>
          <p:cNvPicPr>
            <a:picLocks noChangeAspect="1"/>
          </p:cNvPicPr>
          <p:nvPr/>
        </p:nvPicPr>
        <p:blipFill>
          <a:blip r:embed="rId8"/>
          <a:stretch>
            <a:fillRect/>
          </a:stretch>
        </p:blipFill>
        <p:spPr>
          <a:xfrm>
            <a:off x="3020308" y="2655881"/>
            <a:ext cx="5998984" cy="160338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58361" y="32827"/>
            <a:ext cx="12075277" cy="6792344"/>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040" y="-219734"/>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100978"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62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S3">
            <a:extLst>
              <a:ext uri="{FF2B5EF4-FFF2-40B4-BE49-F238E27FC236}">
                <a16:creationId xmlns:a16="http://schemas.microsoft.com/office/drawing/2014/main" id="{1F91BD90-F06A-4E7D-B645-A65742C0E0C3}"/>
              </a:ext>
            </a:extLst>
          </p:cNvPr>
          <p:cNvSpPr/>
          <p:nvPr/>
        </p:nvSpPr>
        <p:spPr>
          <a:xfrm>
            <a:off x="6493623"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lang="en-US" sz="6000" b="1" dirty="0">
                <a:solidFill>
                  <a:prstClr val="black"/>
                </a:solidFill>
                <a:latin typeface="Arial" panose="020B0604020202020204" pitchFamily="34" charset="0"/>
                <a:cs typeface="Arial" panose="020B0604020202020204" pitchFamily="34" charset="0"/>
              </a:rPr>
              <a:t>52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93623"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r>
              <a:rPr lang="en-US" sz="6000" b="1" dirty="0">
                <a:solidFill>
                  <a:prstClr val="black"/>
                </a:solidFill>
                <a:latin typeface="Arial" panose="020B0604020202020204" pitchFamily="34" charset="0"/>
                <a:cs typeface="Arial" panose="020B0604020202020204" pitchFamily="34" charset="0"/>
              </a:rPr>
              <a:t>82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100978" y="550574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en-US" sz="6000" b="1" dirty="0">
                <a:solidFill>
                  <a:prstClr val="black"/>
                </a:solidFill>
                <a:latin typeface="Arial" panose="020B0604020202020204" pitchFamily="34" charset="0"/>
                <a:cs typeface="Arial" panose="020B0604020202020204" pitchFamily="34" charset="0"/>
              </a:rPr>
              <a:t>72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1</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3179" y="41696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55060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42083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179" y="546533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a:extLst>
              <a:ext uri="{FF2B5EF4-FFF2-40B4-BE49-F238E27FC236}">
                <a16:creationId xmlns:a16="http://schemas.microsoft.com/office/drawing/2014/main" id="{AFAF4D9D-F8A8-4F45-9060-31B23E0E00FB}"/>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3" name="TextBox 2">
            <a:extLst>
              <a:ext uri="{FF2B5EF4-FFF2-40B4-BE49-F238E27FC236}">
                <a16:creationId xmlns:a16="http://schemas.microsoft.com/office/drawing/2014/main" id="{2A03D399-EAB1-4502-AADB-D3410E0D71A1}"/>
              </a:ext>
            </a:extLst>
          </p:cNvPr>
          <p:cNvSpPr txBox="1"/>
          <p:nvPr/>
        </p:nvSpPr>
        <p:spPr>
          <a:xfrm>
            <a:off x="4119937" y="1395732"/>
            <a:ext cx="64724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37 cm</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+ 25 cm</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3217611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1000"/>
                            </p:stCondLst>
                            <p:childTnLst>
                              <p:par>
                                <p:cTn id="58" presetID="26" presetClass="emph" presetSubtype="0" fill="hold" nodeType="afterEffect">
                                  <p:stCondLst>
                                    <p:cond delay="0"/>
                                  </p:stCondLst>
                                  <p:childTnLst>
                                    <p:animEffect transition="out" filter="fade">
                                      <p:cBhvr>
                                        <p:cTn id="59" dur="500" tmFilter="0, 0; .2, .5; .8, .5; 1, 0"/>
                                        <p:tgtEl>
                                          <p:spTgt spid="17"/>
                                        </p:tgtEl>
                                      </p:cBhvr>
                                    </p:animEffect>
                                    <p:animScale>
                                      <p:cBhvr>
                                        <p:cTn id="60" dur="250" autoRev="1" fill="hold"/>
                                        <p:tgtEl>
                                          <p:spTgt spid="17"/>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33596" y="83130"/>
            <a:ext cx="12158404" cy="6678396"/>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6642909" y="43492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en-US" sz="6000" b="1" dirty="0">
                <a:solidFill>
                  <a:srgbClr val="000000"/>
                </a:solidFill>
                <a:latin typeface="Calibri" panose="020F0502020204030204" pitchFamily="34" charset="0"/>
                <a:cs typeface="Calibri" panose="020F0502020204030204" pitchFamily="34" charset="0"/>
              </a:rPr>
              <a:t>38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3">
            <a:extLst>
              <a:ext uri="{FF2B5EF4-FFF2-40B4-BE49-F238E27FC236}">
                <a16:creationId xmlns:a16="http://schemas.microsoft.com/office/drawing/2014/main" id="{1F91BD90-F06A-4E7D-B645-A65742C0E0C3}"/>
              </a:ext>
            </a:extLst>
          </p:cNvPr>
          <p:cNvSpPr/>
          <p:nvPr/>
        </p:nvSpPr>
        <p:spPr>
          <a:xfrm>
            <a:off x="1208002" y="43492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a:t>
            </a:r>
            <a:r>
              <a:rPr lang="en-US" sz="6000" b="1" dirty="0">
                <a:solidFill>
                  <a:srgbClr val="000000"/>
                </a:solidFill>
                <a:latin typeface="Calibri" panose="020F0502020204030204" pitchFamily="34" charset="0"/>
                <a:cs typeface="Calibri" panose="020F0502020204030204" pitchFamily="34" charset="0"/>
              </a:rPr>
              <a:t>18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1208002" y="55811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lang="en-US" sz="6000" b="1" dirty="0">
                <a:solidFill>
                  <a:srgbClr val="000000"/>
                </a:solidFill>
                <a:latin typeface="Calibri" panose="020F0502020204030204" pitchFamily="34" charset="0"/>
                <a:cs typeface="Calibri" panose="020F0502020204030204" pitchFamily="34" charset="0"/>
              </a:rPr>
              <a:t>48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6642909" y="5555371"/>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r>
              <a:rPr lang="en-US" sz="6000" b="1" dirty="0">
                <a:solidFill>
                  <a:srgbClr val="000000"/>
                </a:solidFill>
                <a:latin typeface="Calibri" panose="020F0502020204030204" pitchFamily="34" charset="0"/>
                <a:cs typeface="Calibri" panose="020F0502020204030204" pitchFamily="34" charset="0"/>
              </a:rPr>
              <a:t>28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15110" y="424470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6761" y="5581116"/>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6761" y="428340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15110" y="55404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C80056FF-61C1-4AFA-87EB-B2F36AFB1BD1}"/>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4" name="TextBox 3">
            <a:extLst>
              <a:ext uri="{FF2B5EF4-FFF2-40B4-BE49-F238E27FC236}">
                <a16:creationId xmlns:a16="http://schemas.microsoft.com/office/drawing/2014/main" id="{552C641C-994F-47E3-850B-10CB39E9A43B}"/>
              </a:ext>
            </a:extLst>
          </p:cNvPr>
          <p:cNvSpPr txBox="1"/>
          <p:nvPr/>
        </p:nvSpPr>
        <p:spPr>
          <a:xfrm>
            <a:off x="4005226" y="1546109"/>
            <a:ext cx="50257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50 cm</a:t>
            </a:r>
            <a:r>
              <a:rPr kumimoji="0" lang="en-US"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12 cm</a:t>
            </a:r>
            <a:r>
              <a:rPr kumimoji="0" lang="en-US"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48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5072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par>
                          <p:cTn id="57" fill="hold">
                            <p:stCondLst>
                              <p:cond delay="1000"/>
                            </p:stCondLst>
                            <p:childTnLst>
                              <p:par>
                                <p:cTn id="58" presetID="26" presetClass="emph" presetSubtype="0" fill="hold" nodeType="afterEffect">
                                  <p:stCondLst>
                                    <p:cond delay="0"/>
                                  </p:stCondLst>
                                  <p:childTnLst>
                                    <p:animEffect transition="out" filter="fade">
                                      <p:cBhvr>
                                        <p:cTn id="59" dur="500" tmFilter="0, 0; .2, .5; .8, .5; 1, 0"/>
                                        <p:tgtEl>
                                          <p:spTgt spid="18"/>
                                        </p:tgtEl>
                                      </p:cBhvr>
                                    </p:animEffect>
                                    <p:animScale>
                                      <p:cBhvr>
                                        <p:cTn id="60"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116723" y="0"/>
            <a:ext cx="11958554" cy="6761018"/>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058716" y="5625450"/>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60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3">
            <a:extLst>
              <a:ext uri="{FF2B5EF4-FFF2-40B4-BE49-F238E27FC236}">
                <a16:creationId xmlns:a16="http://schemas.microsoft.com/office/drawing/2014/main" id="{1F91BD90-F06A-4E7D-B645-A65742C0E0C3}"/>
              </a:ext>
            </a:extLst>
          </p:cNvPr>
          <p:cNvSpPr/>
          <p:nvPr/>
        </p:nvSpPr>
        <p:spPr>
          <a:xfrm>
            <a:off x="6451361" y="5625450"/>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80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87759" y="411221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70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095114" y="411221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50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0917" y="552093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36518" y="4112212"/>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00120" y="555963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67315" y="4071521"/>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390130A8-40FF-4E96-8B66-82FEEDE68D44}"/>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28" name="TextBox 27">
            <a:extLst>
              <a:ext uri="{FF2B5EF4-FFF2-40B4-BE49-F238E27FC236}">
                <a16:creationId xmlns:a16="http://schemas.microsoft.com/office/drawing/2014/main" id="{CA2AA9EF-B390-4CC4-A320-CFA156A96449}"/>
              </a:ext>
            </a:extLst>
          </p:cNvPr>
          <p:cNvSpPr txBox="1"/>
          <p:nvPr/>
        </p:nvSpPr>
        <p:spPr>
          <a:xfrm>
            <a:off x="3988484" y="1326770"/>
            <a:ext cx="65116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15 cm</a:t>
            </a:r>
            <a:r>
              <a:rPr kumimoji="0" lang="pl-PL" sz="72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l-PL"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x 4</a:t>
            </a:r>
            <a:r>
              <a:rPr kumimoji="0" lang="en-US"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72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809089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2" fill="hold">
                            <p:stCondLst>
                              <p:cond delay="0"/>
                            </p:stCondLst>
                            <p:childTnLst>
                              <p:par>
                                <p:cTn id="53" presetID="10" presetClass="entr" presetSubtype="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par>
                          <p:cTn id="56" fill="hold">
                            <p:stCondLst>
                              <p:cond delay="500"/>
                            </p:stCondLst>
                            <p:childTnLst>
                              <p:par>
                                <p:cTn id="57" presetID="26" presetClass="emph" presetSubtype="0" fill="hold" nodeType="afterEffect">
                                  <p:stCondLst>
                                    <p:cond delay="0"/>
                                  </p:stCondLst>
                                  <p:childTnLst>
                                    <p:animEffect transition="out" filter="fade">
                                      <p:cBhvr>
                                        <p:cTn id="58" dur="500" tmFilter="0, 0; .2, .5; .8, .5; 1, 0"/>
                                        <p:tgtEl>
                                          <p:spTgt spid="18"/>
                                        </p:tgtEl>
                                      </p:cBhvr>
                                    </p:animEffect>
                                    <p:animScale>
                                      <p:cBhvr>
                                        <p:cTn id="59"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100978"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8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S3">
            <a:extLst>
              <a:ext uri="{FF2B5EF4-FFF2-40B4-BE49-F238E27FC236}">
                <a16:creationId xmlns:a16="http://schemas.microsoft.com/office/drawing/2014/main" id="{1F91BD90-F06A-4E7D-B645-A65742C0E0C3}"/>
              </a:ext>
            </a:extLst>
          </p:cNvPr>
          <p:cNvSpPr/>
          <p:nvPr/>
        </p:nvSpPr>
        <p:spPr>
          <a:xfrm>
            <a:off x="6493623"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7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93623"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9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100978"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6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3179" y="41696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55060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42083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179" y="546533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3BB78E35-BBA0-4183-BB62-D16A003DA89C}"/>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17" name="TextBox 16">
            <a:extLst>
              <a:ext uri="{FF2B5EF4-FFF2-40B4-BE49-F238E27FC236}">
                <a16:creationId xmlns:a16="http://schemas.microsoft.com/office/drawing/2014/main" id="{89F7E6C1-0F37-4CBE-B38F-3FE5AEAEE8D4}"/>
              </a:ext>
            </a:extLst>
          </p:cNvPr>
          <p:cNvSpPr txBox="1"/>
          <p:nvPr/>
        </p:nvSpPr>
        <p:spPr>
          <a:xfrm>
            <a:off x="2591121" y="1083483"/>
            <a:ext cx="7590102" cy="1323439"/>
          </a:xfrm>
          <a:prstGeom prst="rect">
            <a:avLst/>
          </a:prstGeom>
          <a:noFill/>
        </p:spPr>
        <p:txBody>
          <a:bodyPr wrap="square" rtlCol="0">
            <a:spAutoFit/>
          </a:bodyPr>
          <a:lstStyle/>
          <a:p>
            <a:pPr lvl="0" algn="ctr">
              <a:defRPr/>
            </a:pPr>
            <a:r>
              <a:rPr lang="en-US" sz="8000" b="1" dirty="0">
                <a:solidFill>
                  <a:srgbClr val="000000"/>
                </a:solidFill>
                <a:latin typeface="Calibri" panose="020F0502020204030204" pitchFamily="34" charset="0"/>
                <a:cs typeface="Calibri" panose="020F0502020204030204" pitchFamily="34" charset="0"/>
              </a:rPr>
              <a:t>56 cm</a:t>
            </a:r>
            <a:r>
              <a:rPr lang="en-US" sz="8000" b="1" baseline="30000" dirty="0">
                <a:solidFill>
                  <a:srgbClr val="000000"/>
                </a:solidFill>
                <a:latin typeface="Calibri" panose="020F0502020204030204" pitchFamily="34" charset="0"/>
                <a:cs typeface="Calibri" panose="020F0502020204030204" pitchFamily="34" charset="0"/>
              </a:rPr>
              <a:t>2 </a:t>
            </a:r>
            <a:r>
              <a:rPr lang="en-US" sz="8000" b="1" dirty="0">
                <a:solidFill>
                  <a:srgbClr val="000000"/>
                </a:solidFill>
                <a:latin typeface="Calibri" panose="020F0502020204030204" pitchFamily="34" charset="0"/>
                <a:cs typeface="Calibri" panose="020F0502020204030204" pitchFamily="34" charset="0"/>
              </a:rPr>
              <a:t>: 7 =</a:t>
            </a:r>
            <a:endParaRPr kumimoji="0" lang="en-US" sz="8000" b="1"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756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subTnLst>
                                    <p:audio>
                                      <p:cMediaNode>
                                        <p:cTn display="0" masterRel="sameClick">
                                          <p:stCondLst>
                                            <p:cond evt="begin" delay="0">
                                              <p:tn val="55"/>
                                            </p:cond>
                                          </p:stCondLst>
                                          <p:endCondLst>
                                            <p:cond evt="onStopAudio" delay="0">
                                              <p:tgtEl>
                                                <p:sldTgt/>
                                              </p:tgtEl>
                                            </p:cond>
                                          </p:endCondLst>
                                        </p:cTn>
                                        <p:tgtEl>
                                          <p:sndTgt r:embed="rId3" name="Am-thanh-tra-loi-dung-www_nhacchuongvui_com.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par>
                          <p:cTn id="62" fill="hold">
                            <p:stCondLst>
                              <p:cond delay="1000"/>
                            </p:stCondLst>
                            <p:childTnLst>
                              <p:par>
                                <p:cTn id="63" presetID="26" presetClass="emph" presetSubtype="0" fill="hold" nodeType="afterEffect">
                                  <p:stCondLst>
                                    <p:cond delay="0"/>
                                  </p:stCondLst>
                                  <p:childTnLst>
                                    <p:animEffect transition="out" filter="fade">
                                      <p:cBhvr>
                                        <p:cTn id="64" dur="500" tmFilter="0, 0; .2, .5; .8, .5; 1, 0"/>
                                        <p:tgtEl>
                                          <p:spTgt spid="18"/>
                                        </p:tgtEl>
                                      </p:cBhvr>
                                    </p:animEffect>
                                    <p:animScale>
                                      <p:cBhvr>
                                        <p:cTn id="65"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矩形: 圆角 4">
            <a:extLst>
              <a:ext uri="{FF2B5EF4-FFF2-40B4-BE49-F238E27FC236}">
                <a16:creationId xmlns:a16="http://schemas.microsoft.com/office/drawing/2014/main" id="{9EECBE18-9B64-4AB7-9657-B2EB95E565C1}"/>
              </a:ext>
            </a:extLst>
          </p:cNvPr>
          <p:cNvSpPr/>
          <p:nvPr/>
        </p:nvSpPr>
        <p:spPr>
          <a:xfrm>
            <a:off x="585627" y="628650"/>
            <a:ext cx="11065267" cy="1724132"/>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1" lang="en-US" altLang="zh-CN" sz="32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2.</a:t>
            </a:r>
            <a:r>
              <a:rPr kumimoji="1" lang="vi-VN" altLang="zh-CN" sz="32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Cánh diều màu đỏ có diện tích 900 cm2. Cánh diều màu vàng có diện tích 880 cm2. Hỏi diện tích cánh diều màu đỏ hơn diện tích cánh diều màu vàng bao nhiêu xăng – ti – mét vuông?</a:t>
            </a:r>
            <a:endParaRPr kumimoji="1" lang="zh-CN" altLang="en-US" sz="32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pic>
        <p:nvPicPr>
          <p:cNvPr id="5" name="Picture 4">
            <a:extLst>
              <a:ext uri="{FF2B5EF4-FFF2-40B4-BE49-F238E27FC236}">
                <a16:creationId xmlns:a16="http://schemas.microsoft.com/office/drawing/2014/main" id="{1A0B4996-FCF9-4EC5-A5B2-8CB1247659D8}"/>
              </a:ext>
            </a:extLst>
          </p:cNvPr>
          <p:cNvPicPr>
            <a:picLocks noChangeAspect="1"/>
          </p:cNvPicPr>
          <p:nvPr/>
        </p:nvPicPr>
        <p:blipFill>
          <a:blip r:embed="rId3"/>
          <a:stretch>
            <a:fillRect/>
          </a:stretch>
        </p:blipFill>
        <p:spPr>
          <a:xfrm>
            <a:off x="6971924" y="2669194"/>
            <a:ext cx="4732313" cy="3320640"/>
          </a:xfrm>
          <a:prstGeom prst="rect">
            <a:avLst/>
          </a:prstGeom>
        </p:spPr>
      </p:pic>
      <p:sp>
        <p:nvSpPr>
          <p:cNvPr id="6" name="TextBox 5">
            <a:extLst>
              <a:ext uri="{FF2B5EF4-FFF2-40B4-BE49-F238E27FC236}">
                <a16:creationId xmlns:a16="http://schemas.microsoft.com/office/drawing/2014/main" id="{CE155395-C032-4653-8307-909F7CAD7BBB}"/>
              </a:ext>
            </a:extLst>
          </p:cNvPr>
          <p:cNvSpPr txBox="1"/>
          <p:nvPr/>
        </p:nvSpPr>
        <p:spPr>
          <a:xfrm>
            <a:off x="801384" y="2753474"/>
            <a:ext cx="6185043" cy="3046988"/>
          </a:xfrm>
          <a:prstGeom prst="rect">
            <a:avLst/>
          </a:prstGeom>
          <a:noFill/>
        </p:spPr>
        <p:txBody>
          <a:bodyPr wrap="square" rtlCol="0">
            <a:spAutoFit/>
          </a:bodyPr>
          <a:lstStyle/>
          <a:p>
            <a:pPr algn="ctr"/>
            <a:r>
              <a:rPr lang="en-US" sz="3200" b="1" i="0" u="sng" dirty="0" err="1">
                <a:solidFill>
                  <a:srgbClr val="FF0000"/>
                </a:solidFill>
                <a:effectLst/>
                <a:latin typeface="Calibri" panose="020F0502020204030204" pitchFamily="34" charset="0"/>
                <a:cs typeface="Calibri" panose="020F0502020204030204" pitchFamily="34" charset="0"/>
              </a:rPr>
              <a:t>Bài</a:t>
            </a:r>
            <a:r>
              <a:rPr lang="en-US" sz="3200" b="1" i="0" u="sng" dirty="0">
                <a:solidFill>
                  <a:srgbClr val="FF0000"/>
                </a:solidFill>
                <a:effectLst/>
                <a:latin typeface="Calibri" panose="020F0502020204030204" pitchFamily="34" charset="0"/>
                <a:cs typeface="Calibri" panose="020F0502020204030204" pitchFamily="34" charset="0"/>
              </a:rPr>
              <a:t> </a:t>
            </a:r>
            <a:r>
              <a:rPr lang="en-US" sz="3200" b="1" i="0" u="sng" dirty="0" err="1">
                <a:solidFill>
                  <a:srgbClr val="FF0000"/>
                </a:solidFill>
                <a:effectLst/>
                <a:latin typeface="Calibri" panose="020F0502020204030204" pitchFamily="34" charset="0"/>
                <a:cs typeface="Calibri" panose="020F0502020204030204" pitchFamily="34" charset="0"/>
              </a:rPr>
              <a:t>giải</a:t>
            </a:r>
            <a:r>
              <a:rPr lang="en-US" sz="3200" b="1" i="0" u="sng" dirty="0">
                <a:solidFill>
                  <a:srgbClr val="FF0000"/>
                </a:solidFill>
                <a:effectLst/>
                <a:latin typeface="Calibri" panose="020F0502020204030204" pitchFamily="34" charset="0"/>
                <a:cs typeface="Calibri" panose="020F0502020204030204" pitchFamily="34" charset="0"/>
              </a:rPr>
              <a:t>:</a:t>
            </a:r>
          </a:p>
          <a:p>
            <a:pPr algn="ctr"/>
            <a:r>
              <a:rPr lang="vi-VN" sz="3200" b="0" i="0" dirty="0">
                <a:solidFill>
                  <a:srgbClr val="FF0000"/>
                </a:solidFill>
                <a:effectLst/>
                <a:latin typeface="Calibri" panose="020F0502020204030204" pitchFamily="34" charset="0"/>
                <a:cs typeface="Calibri" panose="020F0502020204030204" pitchFamily="34" charset="0"/>
              </a:rPr>
              <a:t>Diện tích cánh diều màu đỏ hơn diện tích cánh diều màu vàng số xăng – ti – mét vuông là:</a:t>
            </a:r>
          </a:p>
          <a:p>
            <a:pPr algn="ctr"/>
            <a:r>
              <a:rPr lang="vi-VN" sz="3200" b="0" i="0" dirty="0">
                <a:solidFill>
                  <a:srgbClr val="FF0000"/>
                </a:solidFill>
                <a:effectLst/>
                <a:latin typeface="Calibri" panose="020F0502020204030204" pitchFamily="34" charset="0"/>
                <a:cs typeface="Calibri" panose="020F0502020204030204" pitchFamily="34" charset="0"/>
              </a:rPr>
              <a:t>900 – 880 = 20 (cm</a:t>
            </a:r>
            <a:r>
              <a:rPr lang="vi-VN" sz="3200" b="0" i="0" baseline="30000" dirty="0">
                <a:solidFill>
                  <a:srgbClr val="FF0000"/>
                </a:solidFill>
                <a:effectLst/>
                <a:latin typeface="Calibri" panose="020F0502020204030204" pitchFamily="34" charset="0"/>
                <a:cs typeface="Calibri" panose="020F0502020204030204" pitchFamily="34" charset="0"/>
              </a:rPr>
              <a:t>2</a:t>
            </a:r>
            <a:r>
              <a:rPr lang="vi-VN" sz="3200" b="0" i="0" dirty="0">
                <a:solidFill>
                  <a:srgbClr val="FF0000"/>
                </a:solidFill>
                <a:effectLst/>
                <a:latin typeface="Calibri" panose="020F0502020204030204" pitchFamily="34" charset="0"/>
                <a:cs typeface="Calibri" panose="020F0502020204030204" pitchFamily="34" charset="0"/>
              </a:rPr>
              <a:t>)</a:t>
            </a:r>
          </a:p>
          <a:p>
            <a:pPr algn="r"/>
            <a:r>
              <a:rPr lang="vi-VN" sz="3200" b="0" i="0" dirty="0">
                <a:solidFill>
                  <a:srgbClr val="FF0000"/>
                </a:solidFill>
                <a:effectLst/>
                <a:latin typeface="Calibri" panose="020F0502020204030204" pitchFamily="34" charset="0"/>
                <a:cs typeface="Calibri" panose="020F0502020204030204" pitchFamily="34" charset="0"/>
              </a:rPr>
              <a:t>Đáp số: 20 cm</a:t>
            </a:r>
            <a:r>
              <a:rPr lang="vi-VN" sz="3200" b="0" i="0" baseline="30000" dirty="0">
                <a:solidFill>
                  <a:srgbClr val="FF0000"/>
                </a:solidFill>
                <a:effectLst/>
                <a:latin typeface="Calibri" panose="020F0502020204030204" pitchFamily="34" charset="0"/>
                <a:cs typeface="Calibri" panose="020F0502020204030204" pitchFamily="34" charset="0"/>
              </a:rPr>
              <a:t>2</a:t>
            </a:r>
            <a:endParaRPr lang="vi-VN" sz="3200" b="0" i="0"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7748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barn(inVertical)">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barn(inVertical)">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pic>
        <p:nvPicPr>
          <p:cNvPr id="17" name="图片 16" descr="E:\PPT\PPT\外\8月15号绿色黑板卡通风课件PPT模板\图层 2.png图层 2"/>
          <p:cNvPicPr>
            <a:picLocks noChangeAspect="1"/>
          </p:cNvPicPr>
          <p:nvPr/>
        </p:nvPicPr>
        <p:blipFill rotWithShape="1">
          <a:blip r:embed="rId4"/>
          <a:srcRect/>
          <a:stretch>
            <a:fillRect/>
          </a:stretch>
        </p:blipFill>
        <p:spPr>
          <a:xfrm>
            <a:off x="0" y="3176905"/>
            <a:ext cx="6092825" cy="3681095"/>
          </a:xfrm>
          <a:prstGeom prst="rect">
            <a:avLst/>
          </a:prstGeom>
        </p:spPr>
      </p:pic>
      <p:pic>
        <p:nvPicPr>
          <p:cNvPr id="8" name="图片 7" descr="E:\PPT\PPT\外\8月15号绿色黑板卡通风课件PPT模板\图片1.png图片1"/>
          <p:cNvPicPr>
            <a:picLocks noChangeAspect="1"/>
          </p:cNvPicPr>
          <p:nvPr/>
        </p:nvPicPr>
        <p:blipFill>
          <a:blip r:embed="rId5"/>
          <a:srcRect/>
          <a:stretch>
            <a:fillRect/>
          </a:stretch>
        </p:blipFill>
        <p:spPr>
          <a:xfrm>
            <a:off x="7004779" y="2056954"/>
            <a:ext cx="5615948" cy="4821555"/>
          </a:xfrm>
          <a:prstGeom prst="rect">
            <a:avLst/>
          </a:prstGeom>
        </p:spPr>
      </p:pic>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0302" y="3944099"/>
            <a:ext cx="1450224" cy="867424"/>
          </a:xfrm>
          <a:prstGeom prst="rect">
            <a:avLst/>
          </a:prstGeom>
        </p:spPr>
      </p:pic>
      <p:pic>
        <p:nvPicPr>
          <p:cNvPr id="52" name="图片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0421" y="373415"/>
            <a:ext cx="2211528" cy="2258348"/>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8550" y="726220"/>
            <a:ext cx="1756303" cy="1756303"/>
          </a:xfrm>
          <a:prstGeom prst="rect">
            <a:avLst/>
          </a:prstGeom>
        </p:spPr>
      </p:pic>
      <p:pic>
        <p:nvPicPr>
          <p:cNvPr id="18" name="Picture 17">
            <a:extLst>
              <a:ext uri="{FF2B5EF4-FFF2-40B4-BE49-F238E27FC236}">
                <a16:creationId xmlns:a16="http://schemas.microsoft.com/office/drawing/2014/main" id="{46D5FB24-A2BD-4ED4-ABEC-E8A4A2980147}"/>
              </a:ext>
            </a:extLst>
          </p:cNvPr>
          <p:cNvPicPr>
            <a:picLocks noChangeAspect="1"/>
          </p:cNvPicPr>
          <p:nvPr/>
        </p:nvPicPr>
        <p:blipFill>
          <a:blip r:embed="rId9"/>
          <a:stretch>
            <a:fillRect/>
          </a:stretch>
        </p:blipFill>
        <p:spPr>
          <a:xfrm>
            <a:off x="1109568" y="529485"/>
            <a:ext cx="6084650" cy="360072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3798857" y="-497222"/>
            <a:ext cx="7694494" cy="7694494"/>
          </a:xfrm>
          <a:prstGeom prst="rect">
            <a:avLst/>
          </a:prstGeom>
        </p:spPr>
      </p:pic>
      <p:pic>
        <p:nvPicPr>
          <p:cNvPr id="2" name="图片 1" descr="E:\PPT\PPT\外\8月15号绿色黑板卡通风课件PPT模板\图层 3.png图层 3"/>
          <p:cNvPicPr>
            <a:picLocks noChangeAspect="1"/>
          </p:cNvPicPr>
          <p:nvPr>
            <p:custDataLst>
              <p:tags r:id="rId2"/>
            </p:custDataLst>
          </p:nvPr>
        </p:nvPicPr>
        <p:blipFill>
          <a:blip r:embed="rId6"/>
          <a:srcRect/>
          <a:stretch>
            <a:fillRect/>
          </a:stretch>
        </p:blipFill>
        <p:spPr>
          <a:xfrm flipH="1">
            <a:off x="293806" y="1904266"/>
            <a:ext cx="4989394" cy="4638675"/>
          </a:xfrm>
          <a:prstGeom prst="rect">
            <a:avLst/>
          </a:prstGeom>
        </p:spPr>
      </p:pic>
      <p:pic>
        <p:nvPicPr>
          <p:cNvPr id="6" name="Picture 5">
            <a:extLst>
              <a:ext uri="{FF2B5EF4-FFF2-40B4-BE49-F238E27FC236}">
                <a16:creationId xmlns:a16="http://schemas.microsoft.com/office/drawing/2014/main" id="{8B4B49BF-7551-4B9B-A518-AB84C04D65EC}"/>
              </a:ext>
            </a:extLst>
          </p:cNvPr>
          <p:cNvPicPr>
            <a:picLocks noChangeAspect="1"/>
          </p:cNvPicPr>
          <p:nvPr/>
        </p:nvPicPr>
        <p:blipFill>
          <a:blip r:embed="rId7"/>
          <a:stretch>
            <a:fillRect/>
          </a:stretch>
        </p:blipFill>
        <p:spPr>
          <a:xfrm>
            <a:off x="4634589" y="2395618"/>
            <a:ext cx="6370872" cy="25239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D911BCA1-859E-449E-A0AE-118D92D2AAE8}"/>
              </a:ext>
            </a:extLst>
          </p:cNvPr>
          <p:cNvSpPr txBox="1">
            <a:spLocks noChangeArrowheads="1"/>
          </p:cNvSpPr>
          <p:nvPr/>
        </p:nvSpPr>
        <p:spPr bwMode="auto">
          <a:xfrm>
            <a:off x="2667000" y="1504950"/>
            <a:ext cx="7620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dirty="0">
                <a:solidFill>
                  <a:srgbClr val="000000"/>
                </a:solidFill>
                <a:latin typeface="Calibri" panose="020F0502020204030204" pitchFamily="34" charset="0"/>
                <a:cs typeface="Calibri" panose="020F0502020204030204" pitchFamily="34" charset="0"/>
              </a:rPr>
              <a:t> </a:t>
            </a:r>
            <a:r>
              <a:rPr lang="en-US" altLang="en-US" sz="4000" b="1" i="1" u="sng" dirty="0" err="1">
                <a:solidFill>
                  <a:srgbClr val="FF0000"/>
                </a:solidFill>
                <a:latin typeface="Calibri" panose="020F0502020204030204" pitchFamily="34" charset="0"/>
                <a:cs typeface="Calibri" panose="020F0502020204030204" pitchFamily="34" charset="0"/>
              </a:rPr>
              <a:t>Câu</a:t>
            </a:r>
            <a:r>
              <a:rPr lang="en-US" altLang="en-US" sz="4000" b="1" i="1" u="sng" dirty="0">
                <a:solidFill>
                  <a:srgbClr val="FF0000"/>
                </a:solidFill>
                <a:latin typeface="Calibri" panose="020F0502020204030204" pitchFamily="34" charset="0"/>
                <a:cs typeface="Calibri" panose="020F0502020204030204" pitchFamily="34" charset="0"/>
              </a:rPr>
              <a:t> 1: </a:t>
            </a:r>
            <a:r>
              <a:rPr lang="en-US" altLang="en-US" sz="4000" b="1" i="1" dirty="0" err="1">
                <a:solidFill>
                  <a:srgbClr val="FF0000"/>
                </a:solidFill>
                <a:latin typeface="Calibri" panose="020F0502020204030204" pitchFamily="34" charset="0"/>
                <a:cs typeface="Calibri" panose="020F0502020204030204" pitchFamily="34" charset="0"/>
              </a:rPr>
              <a:t>Diện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tích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hình</a:t>
            </a:r>
            <a:r>
              <a:rPr lang="en-US" altLang="en-US" sz="4000" b="1" i="1" dirty="0">
                <a:solidFill>
                  <a:srgbClr val="FF0000"/>
                </a:solidFill>
                <a:latin typeface="Calibri" panose="020F0502020204030204" pitchFamily="34" charset="0"/>
                <a:cs typeface="Calibri" panose="020F0502020204030204" pitchFamily="34" charset="0"/>
              </a:rPr>
              <a:t> tam </a:t>
            </a:r>
            <a:r>
              <a:rPr lang="en-US" altLang="en-US" sz="4000" b="1" i="1" dirty="0" err="1">
                <a:solidFill>
                  <a:srgbClr val="FF0000"/>
                </a:solidFill>
                <a:latin typeface="Calibri" panose="020F0502020204030204" pitchFamily="34" charset="0"/>
                <a:cs typeface="Calibri" panose="020F0502020204030204" pitchFamily="34" charset="0"/>
              </a:rPr>
              <a:t>giác</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bé</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hơn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diện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tích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hình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tròn</a:t>
            </a:r>
            <a:r>
              <a:rPr lang="en-US" altLang="en-US" sz="4000" b="1" i="1" dirty="0">
                <a:solidFill>
                  <a:srgbClr val="FF0000"/>
                </a:solidFill>
                <a:latin typeface="Calibri" panose="020F0502020204030204" pitchFamily="34" charset="0"/>
                <a:cs typeface="Calibri" panose="020F0502020204030204" pitchFamily="34" charset="0"/>
              </a:rPr>
              <a:t>?</a:t>
            </a:r>
            <a:endParaRPr lang="en-US" altLang="en-US" sz="4000" b="1" i="1" dirty="0">
              <a:solidFill>
                <a:srgbClr val="000000"/>
              </a:solidFill>
              <a:latin typeface="Calibri" panose="020F0502020204030204" pitchFamily="34" charset="0"/>
              <a:cs typeface="Calibri" panose="020F0502020204030204" pitchFamily="34" charset="0"/>
            </a:endParaRPr>
          </a:p>
        </p:txBody>
      </p:sp>
      <p:sp>
        <p:nvSpPr>
          <p:cNvPr id="10" name="Freeform 5">
            <a:extLst>
              <a:ext uri="{FF2B5EF4-FFF2-40B4-BE49-F238E27FC236}">
                <a16:creationId xmlns:a16="http://schemas.microsoft.com/office/drawing/2014/main" id="{C17C5C14-93EE-4A1A-9626-2A3EEA7CD163}"/>
              </a:ext>
            </a:extLst>
          </p:cNvPr>
          <p:cNvSpPr>
            <a:spLocks/>
          </p:cNvSpPr>
          <p:nvPr/>
        </p:nvSpPr>
        <p:spPr bwMode="auto">
          <a:xfrm>
            <a:off x="4257675" y="3143250"/>
            <a:ext cx="3733800" cy="3048000"/>
          </a:xfrm>
          <a:custGeom>
            <a:avLst/>
            <a:gdLst>
              <a:gd name="T0" fmla="*/ 0 w 1776"/>
              <a:gd name="T1" fmla="*/ 2147483646 h 960"/>
              <a:gd name="T2" fmla="*/ 2147483646 w 1776"/>
              <a:gd name="T3" fmla="*/ 0 h 960"/>
              <a:gd name="T4" fmla="*/ 2147483646 w 1776"/>
              <a:gd name="T5" fmla="*/ 2147483646 h 960"/>
              <a:gd name="T6" fmla="*/ 0 w 1776"/>
              <a:gd name="T7" fmla="*/ 2147483646 h 960"/>
              <a:gd name="T8" fmla="*/ 0 60000 65536"/>
              <a:gd name="T9" fmla="*/ 0 60000 65536"/>
              <a:gd name="T10" fmla="*/ 0 60000 65536"/>
              <a:gd name="T11" fmla="*/ 0 60000 65536"/>
              <a:gd name="T12" fmla="*/ 0 w 1776"/>
              <a:gd name="T13" fmla="*/ 0 h 960"/>
              <a:gd name="T14" fmla="*/ 1776 w 1776"/>
              <a:gd name="T15" fmla="*/ 960 h 960"/>
            </a:gdLst>
            <a:ahLst/>
            <a:cxnLst>
              <a:cxn ang="T8">
                <a:pos x="T0" y="T1"/>
              </a:cxn>
              <a:cxn ang="T9">
                <a:pos x="T2" y="T3"/>
              </a:cxn>
              <a:cxn ang="T10">
                <a:pos x="T4" y="T5"/>
              </a:cxn>
              <a:cxn ang="T11">
                <a:pos x="T6" y="T7"/>
              </a:cxn>
            </a:cxnLst>
            <a:rect l="T12" t="T13" r="T14" b="T15"/>
            <a:pathLst>
              <a:path w="1776" h="960">
                <a:moveTo>
                  <a:pt x="0" y="960"/>
                </a:moveTo>
                <a:lnTo>
                  <a:pt x="528" y="0"/>
                </a:lnTo>
                <a:lnTo>
                  <a:pt x="1776" y="960"/>
                </a:lnTo>
                <a:lnTo>
                  <a:pt x="0" y="960"/>
                </a:lnTo>
                <a:close/>
              </a:path>
            </a:pathLst>
          </a:custGeom>
          <a:solidFill>
            <a:srgbClr val="FF00FF"/>
          </a:solid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1" name="Oval 7">
            <a:extLst>
              <a:ext uri="{FF2B5EF4-FFF2-40B4-BE49-F238E27FC236}">
                <a16:creationId xmlns:a16="http://schemas.microsoft.com/office/drawing/2014/main" id="{44E96B2E-EBA7-4589-AF02-4D993EACAE52}"/>
              </a:ext>
            </a:extLst>
          </p:cNvPr>
          <p:cNvSpPr>
            <a:spLocks noChangeArrowheads="1"/>
          </p:cNvSpPr>
          <p:nvPr/>
        </p:nvSpPr>
        <p:spPr bwMode="auto">
          <a:xfrm>
            <a:off x="4943475" y="4286250"/>
            <a:ext cx="1600200" cy="1701800"/>
          </a:xfrm>
          <a:prstGeom prst="ellipse">
            <a:avLst/>
          </a:prstGeom>
          <a:solidFill>
            <a:srgbClr val="66CCFF"/>
          </a:solidFill>
          <a:ln w="9525">
            <a:solidFill>
              <a:srgbClr val="FF0000"/>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0"/>
              </a:spcBef>
              <a:spcAft>
                <a:spcPct val="0"/>
              </a:spcAft>
              <a:buFontTx/>
              <a:buNone/>
            </a:pPr>
            <a:endParaRPr lang="en-US" altLang="en-US" sz="2400" b="1" i="1">
              <a:solidFill>
                <a:srgbClr val="000000"/>
              </a:solidFill>
              <a:latin typeface="Calibri" panose="020F0502020204030204" pitchFamily="34" charset="0"/>
              <a:cs typeface="Calibri" panose="020F0502020204030204" pitchFamily="34" charset="0"/>
            </a:endParaRPr>
          </a:p>
        </p:txBody>
      </p:sp>
      <p:sp>
        <p:nvSpPr>
          <p:cNvPr id="12" name="Rectangle 8">
            <a:extLst>
              <a:ext uri="{FF2B5EF4-FFF2-40B4-BE49-F238E27FC236}">
                <a16:creationId xmlns:a16="http://schemas.microsoft.com/office/drawing/2014/main" id="{35F29372-900A-4F8B-8B9C-F29E06315B02}"/>
              </a:ext>
            </a:extLst>
          </p:cNvPr>
          <p:cNvSpPr>
            <a:spLocks noChangeArrowheads="1"/>
          </p:cNvSpPr>
          <p:nvPr/>
        </p:nvSpPr>
        <p:spPr bwMode="auto">
          <a:xfrm>
            <a:off x="7600950" y="3679825"/>
            <a:ext cx="990600" cy="838200"/>
          </a:xfrm>
          <a:prstGeom prst="rect">
            <a:avLst/>
          </a:prstGeom>
          <a:solidFill>
            <a:srgbClr val="FFEF66"/>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Text Box 9">
            <a:extLst>
              <a:ext uri="{FF2B5EF4-FFF2-40B4-BE49-F238E27FC236}">
                <a16:creationId xmlns:a16="http://schemas.microsoft.com/office/drawing/2014/main" id="{D0EE9BE2-EB0E-4F0A-A2B8-48022696E177}"/>
              </a:ext>
            </a:extLst>
          </p:cNvPr>
          <p:cNvSpPr txBox="1">
            <a:spLocks noChangeArrowheads="1"/>
          </p:cNvSpPr>
          <p:nvPr/>
        </p:nvSpPr>
        <p:spPr bwMode="auto">
          <a:xfrm>
            <a:off x="7766050" y="3679825"/>
            <a:ext cx="685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800" b="1" i="1" dirty="0">
                <a:solidFill>
                  <a:srgbClr val="FF0000"/>
                </a:solidFill>
                <a:latin typeface="Calibri" panose="020F0502020204030204" pitchFamily="34" charset="0"/>
                <a:cs typeface="Calibri" panose="020F0502020204030204" pitchFamily="34" charset="0"/>
              </a:rPr>
              <a:t>S</a:t>
            </a:r>
          </a:p>
        </p:txBody>
      </p:sp>
      <p:sp>
        <p:nvSpPr>
          <p:cNvPr id="14" name="TextBox 13">
            <a:extLst>
              <a:ext uri="{FF2B5EF4-FFF2-40B4-BE49-F238E27FC236}">
                <a16:creationId xmlns:a16="http://schemas.microsoft.com/office/drawing/2014/main" id="{A1C9DB0E-4755-4E21-B87B-B2D3E56E6CA3}"/>
              </a:ext>
            </a:extLst>
          </p:cNvPr>
          <p:cNvSpPr txBox="1">
            <a:spLocks noChangeArrowheads="1"/>
          </p:cNvSpPr>
          <p:nvPr/>
        </p:nvSpPr>
        <p:spPr bwMode="auto">
          <a:xfrm>
            <a:off x="2154238" y="746125"/>
            <a:ext cx="7632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FontTx/>
              <a:buNone/>
            </a:pPr>
            <a:r>
              <a:rPr lang="en-US" altLang="en-US" sz="3600" b="1" i="1" dirty="0">
                <a:solidFill>
                  <a:srgbClr val="0000FF"/>
                </a:solidFill>
                <a:latin typeface="Calibri" panose="020F0502020204030204" pitchFamily="34" charset="0"/>
                <a:cs typeface="Calibri" panose="020F0502020204030204" pitchFamily="34" charset="0"/>
              </a:rPr>
              <a:t>CÂU NÀO ĐÚNG, CÂU NÀO SAI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to="" calcmode="lin" valueType="num">
                                      <p:cBhvr>
                                        <p:cTn id="25" dur="1" fill="hold"/>
                                        <p:tgtEl>
                                          <p:spTgt spid="12"/>
                                        </p:tgtEl>
                                        <p:attrNameLst>
                                          <p:attrName/>
                                        </p:attrNameLst>
                                      </p:cBhvr>
                                    </p:anim>
                                  </p:childTnLst>
                                </p:cTn>
                              </p:par>
                              <p:par>
                                <p:cTn id="26" presetID="24"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to="" calcmode="lin" valueType="num">
                                      <p:cBhvr>
                                        <p:cTn id="28"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9A6E46DD-D94B-4582-BBA9-76AB9ECF19BD}"/>
              </a:ext>
            </a:extLst>
          </p:cNvPr>
          <p:cNvSpPr>
            <a:spLocks noChangeArrowheads="1"/>
          </p:cNvSpPr>
          <p:nvPr/>
        </p:nvSpPr>
        <p:spPr bwMode="auto">
          <a:xfrm>
            <a:off x="8942388" y="3140075"/>
            <a:ext cx="990600" cy="838200"/>
          </a:xfrm>
          <a:prstGeom prst="rect">
            <a:avLst/>
          </a:prstGeom>
          <a:solidFill>
            <a:srgbClr val="FFEF66"/>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Text Box 5">
            <a:extLst>
              <a:ext uri="{FF2B5EF4-FFF2-40B4-BE49-F238E27FC236}">
                <a16:creationId xmlns:a16="http://schemas.microsoft.com/office/drawing/2014/main" id="{30CC4A7B-371F-433A-9C32-9A27347A6321}"/>
              </a:ext>
            </a:extLst>
          </p:cNvPr>
          <p:cNvSpPr txBox="1">
            <a:spLocks noChangeArrowheads="1"/>
          </p:cNvSpPr>
          <p:nvPr/>
        </p:nvSpPr>
        <p:spPr bwMode="auto">
          <a:xfrm>
            <a:off x="9123363" y="3235325"/>
            <a:ext cx="68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dirty="0">
                <a:solidFill>
                  <a:srgbClr val="FF0000"/>
                </a:solidFill>
                <a:latin typeface="Calibri" panose="020F0502020204030204" pitchFamily="34" charset="0"/>
                <a:cs typeface="Calibri" panose="020F0502020204030204" pitchFamily="34" charset="0"/>
              </a:rPr>
              <a:t>Đ</a:t>
            </a:r>
          </a:p>
        </p:txBody>
      </p:sp>
      <p:grpSp>
        <p:nvGrpSpPr>
          <p:cNvPr id="16" name="Group 6">
            <a:extLst>
              <a:ext uri="{FF2B5EF4-FFF2-40B4-BE49-F238E27FC236}">
                <a16:creationId xmlns:a16="http://schemas.microsoft.com/office/drawing/2014/main" id="{8833D2C6-C541-4D51-A6B5-AF52F35E50A7}"/>
              </a:ext>
            </a:extLst>
          </p:cNvPr>
          <p:cNvGrpSpPr>
            <a:grpSpLocks/>
          </p:cNvGrpSpPr>
          <p:nvPr/>
        </p:nvGrpSpPr>
        <p:grpSpPr bwMode="auto">
          <a:xfrm>
            <a:off x="2998788" y="2911475"/>
            <a:ext cx="2722562" cy="2703513"/>
            <a:chOff x="2221" y="1680"/>
            <a:chExt cx="1715" cy="1703"/>
          </a:xfrm>
        </p:grpSpPr>
        <p:sp>
          <p:nvSpPr>
            <p:cNvPr id="17" name="Rectangle 7">
              <a:extLst>
                <a:ext uri="{FF2B5EF4-FFF2-40B4-BE49-F238E27FC236}">
                  <a16:creationId xmlns:a16="http://schemas.microsoft.com/office/drawing/2014/main" id="{34659B08-4152-4E64-8CCD-047D4B35B472}"/>
                </a:ext>
              </a:extLst>
            </p:cNvPr>
            <p:cNvSpPr>
              <a:spLocks noChangeArrowheads="1"/>
            </p:cNvSpPr>
            <p:nvPr/>
          </p:nvSpPr>
          <p:spPr bwMode="auto">
            <a:xfrm>
              <a:off x="2221"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8" name="Rectangle 8">
              <a:extLst>
                <a:ext uri="{FF2B5EF4-FFF2-40B4-BE49-F238E27FC236}">
                  <a16:creationId xmlns:a16="http://schemas.microsoft.com/office/drawing/2014/main" id="{F14A5647-C102-4617-B996-EBC85A4C5918}"/>
                </a:ext>
              </a:extLst>
            </p:cNvPr>
            <p:cNvSpPr>
              <a:spLocks noChangeArrowheads="1"/>
            </p:cNvSpPr>
            <p:nvPr/>
          </p:nvSpPr>
          <p:spPr bwMode="auto">
            <a:xfrm>
              <a:off x="2221" y="2106"/>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9" name="Rectangle 9">
              <a:extLst>
                <a:ext uri="{FF2B5EF4-FFF2-40B4-BE49-F238E27FC236}">
                  <a16:creationId xmlns:a16="http://schemas.microsoft.com/office/drawing/2014/main" id="{AC8954F8-4B3D-4921-A06E-C152E8D7CB94}"/>
                </a:ext>
              </a:extLst>
            </p:cNvPr>
            <p:cNvSpPr>
              <a:spLocks noChangeArrowheads="1"/>
            </p:cNvSpPr>
            <p:nvPr/>
          </p:nvSpPr>
          <p:spPr bwMode="auto">
            <a:xfrm>
              <a:off x="2221" y="2532"/>
              <a:ext cx="429" cy="425"/>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Rectangle 10">
              <a:extLst>
                <a:ext uri="{FF2B5EF4-FFF2-40B4-BE49-F238E27FC236}">
                  <a16:creationId xmlns:a16="http://schemas.microsoft.com/office/drawing/2014/main" id="{FE57B8D5-65CF-4E66-836A-C2E0E0F07A8A}"/>
                </a:ext>
              </a:extLst>
            </p:cNvPr>
            <p:cNvSpPr>
              <a:spLocks noChangeArrowheads="1"/>
            </p:cNvSpPr>
            <p:nvPr/>
          </p:nvSpPr>
          <p:spPr bwMode="auto">
            <a:xfrm>
              <a:off x="2221" y="2957"/>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1" name="Rectangle 11">
              <a:extLst>
                <a:ext uri="{FF2B5EF4-FFF2-40B4-BE49-F238E27FC236}">
                  <a16:creationId xmlns:a16="http://schemas.microsoft.com/office/drawing/2014/main" id="{FF15F7BA-F01F-4D6E-9089-95D83DBBDC76}"/>
                </a:ext>
              </a:extLst>
            </p:cNvPr>
            <p:cNvSpPr>
              <a:spLocks noChangeArrowheads="1"/>
            </p:cNvSpPr>
            <p:nvPr/>
          </p:nvSpPr>
          <p:spPr bwMode="auto">
            <a:xfrm>
              <a:off x="2650"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2" name="Rectangle 12">
              <a:extLst>
                <a:ext uri="{FF2B5EF4-FFF2-40B4-BE49-F238E27FC236}">
                  <a16:creationId xmlns:a16="http://schemas.microsoft.com/office/drawing/2014/main" id="{4179601D-744E-4EDC-95E9-B266F256B6AD}"/>
                </a:ext>
              </a:extLst>
            </p:cNvPr>
            <p:cNvSpPr>
              <a:spLocks noChangeArrowheads="1"/>
            </p:cNvSpPr>
            <p:nvPr/>
          </p:nvSpPr>
          <p:spPr bwMode="auto">
            <a:xfrm>
              <a:off x="2650" y="2106"/>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Rectangle 13">
              <a:extLst>
                <a:ext uri="{FF2B5EF4-FFF2-40B4-BE49-F238E27FC236}">
                  <a16:creationId xmlns:a16="http://schemas.microsoft.com/office/drawing/2014/main" id="{480E3468-B218-4EA0-BE4D-40569E809FFA}"/>
                </a:ext>
              </a:extLst>
            </p:cNvPr>
            <p:cNvSpPr>
              <a:spLocks noChangeArrowheads="1"/>
            </p:cNvSpPr>
            <p:nvPr/>
          </p:nvSpPr>
          <p:spPr bwMode="auto">
            <a:xfrm>
              <a:off x="3079" y="1680"/>
              <a:ext cx="428"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4" name="Rectangle 14">
              <a:extLst>
                <a:ext uri="{FF2B5EF4-FFF2-40B4-BE49-F238E27FC236}">
                  <a16:creationId xmlns:a16="http://schemas.microsoft.com/office/drawing/2014/main" id="{60F9B956-25E9-4CE9-86B6-7616E3D773C7}"/>
                </a:ext>
              </a:extLst>
            </p:cNvPr>
            <p:cNvSpPr>
              <a:spLocks noChangeArrowheads="1"/>
            </p:cNvSpPr>
            <p:nvPr/>
          </p:nvSpPr>
          <p:spPr bwMode="auto">
            <a:xfrm>
              <a:off x="3079" y="2106"/>
              <a:ext cx="428"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5" name="Rectangle 15">
              <a:extLst>
                <a:ext uri="{FF2B5EF4-FFF2-40B4-BE49-F238E27FC236}">
                  <a16:creationId xmlns:a16="http://schemas.microsoft.com/office/drawing/2014/main" id="{B01B11B0-4A9C-4556-B882-8FE0F4290327}"/>
                </a:ext>
              </a:extLst>
            </p:cNvPr>
            <p:cNvSpPr>
              <a:spLocks noChangeArrowheads="1"/>
            </p:cNvSpPr>
            <p:nvPr/>
          </p:nvSpPr>
          <p:spPr bwMode="auto">
            <a:xfrm>
              <a:off x="3507"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grpSp>
        <p:nvGrpSpPr>
          <p:cNvPr id="26" name="Group 16">
            <a:extLst>
              <a:ext uri="{FF2B5EF4-FFF2-40B4-BE49-F238E27FC236}">
                <a16:creationId xmlns:a16="http://schemas.microsoft.com/office/drawing/2014/main" id="{FFBBF409-9F05-4455-8BB3-C2F9BED3FBF0}"/>
              </a:ext>
            </a:extLst>
          </p:cNvPr>
          <p:cNvGrpSpPr>
            <a:grpSpLocks/>
          </p:cNvGrpSpPr>
          <p:nvPr/>
        </p:nvGrpSpPr>
        <p:grpSpPr bwMode="auto">
          <a:xfrm>
            <a:off x="5970588" y="2987675"/>
            <a:ext cx="2041525" cy="2703513"/>
            <a:chOff x="3549" y="1248"/>
            <a:chExt cx="1286" cy="1703"/>
          </a:xfrm>
        </p:grpSpPr>
        <p:sp>
          <p:nvSpPr>
            <p:cNvPr id="27" name="Rectangle 17">
              <a:extLst>
                <a:ext uri="{FF2B5EF4-FFF2-40B4-BE49-F238E27FC236}">
                  <a16:creationId xmlns:a16="http://schemas.microsoft.com/office/drawing/2014/main" id="{3F50E3C1-B229-4642-A20A-8F3CA06BFA61}"/>
                </a:ext>
              </a:extLst>
            </p:cNvPr>
            <p:cNvSpPr>
              <a:spLocks noChangeArrowheads="1"/>
            </p:cNvSpPr>
            <p:nvPr/>
          </p:nvSpPr>
          <p:spPr bwMode="auto">
            <a:xfrm>
              <a:off x="3549" y="2525"/>
              <a:ext cx="428"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8" name="Rectangle 18">
              <a:extLst>
                <a:ext uri="{FF2B5EF4-FFF2-40B4-BE49-F238E27FC236}">
                  <a16:creationId xmlns:a16="http://schemas.microsoft.com/office/drawing/2014/main" id="{C077EB9B-1C9D-499A-A90B-59346D0D266E}"/>
                </a:ext>
              </a:extLst>
            </p:cNvPr>
            <p:cNvSpPr>
              <a:spLocks noChangeArrowheads="1"/>
            </p:cNvSpPr>
            <p:nvPr/>
          </p:nvSpPr>
          <p:spPr bwMode="auto">
            <a:xfrm>
              <a:off x="3977" y="2525"/>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Rectangle 19">
              <a:extLst>
                <a:ext uri="{FF2B5EF4-FFF2-40B4-BE49-F238E27FC236}">
                  <a16:creationId xmlns:a16="http://schemas.microsoft.com/office/drawing/2014/main" id="{BA09CA6E-1159-4650-A90B-6D66B9553291}"/>
                </a:ext>
              </a:extLst>
            </p:cNvPr>
            <p:cNvSpPr>
              <a:spLocks noChangeArrowheads="1"/>
            </p:cNvSpPr>
            <p:nvPr/>
          </p:nvSpPr>
          <p:spPr bwMode="auto">
            <a:xfrm>
              <a:off x="4406" y="2525"/>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20">
              <a:extLst>
                <a:ext uri="{FF2B5EF4-FFF2-40B4-BE49-F238E27FC236}">
                  <a16:creationId xmlns:a16="http://schemas.microsoft.com/office/drawing/2014/main" id="{14718C2A-2A3D-4A69-BC2F-735CA5F10431}"/>
                </a:ext>
              </a:extLst>
            </p:cNvPr>
            <p:cNvSpPr>
              <a:spLocks noChangeArrowheads="1"/>
            </p:cNvSpPr>
            <p:nvPr/>
          </p:nvSpPr>
          <p:spPr bwMode="auto">
            <a:xfrm>
              <a:off x="3977" y="2100"/>
              <a:ext cx="429" cy="425"/>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1" name="Rectangle 21">
              <a:extLst>
                <a:ext uri="{FF2B5EF4-FFF2-40B4-BE49-F238E27FC236}">
                  <a16:creationId xmlns:a16="http://schemas.microsoft.com/office/drawing/2014/main" id="{9CF89E58-4598-444F-89EE-EE964235688C}"/>
                </a:ext>
              </a:extLst>
            </p:cNvPr>
            <p:cNvSpPr>
              <a:spLocks noChangeArrowheads="1"/>
            </p:cNvSpPr>
            <p:nvPr/>
          </p:nvSpPr>
          <p:spPr bwMode="auto">
            <a:xfrm>
              <a:off x="3977" y="1674"/>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2" name="Rectangle 22">
              <a:extLst>
                <a:ext uri="{FF2B5EF4-FFF2-40B4-BE49-F238E27FC236}">
                  <a16:creationId xmlns:a16="http://schemas.microsoft.com/office/drawing/2014/main" id="{E310E3C3-402C-4A6F-8E70-4C52BF0847F0}"/>
                </a:ext>
              </a:extLst>
            </p:cNvPr>
            <p:cNvSpPr>
              <a:spLocks noChangeArrowheads="1"/>
            </p:cNvSpPr>
            <p:nvPr/>
          </p:nvSpPr>
          <p:spPr bwMode="auto">
            <a:xfrm>
              <a:off x="3977" y="1248"/>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sp>
        <p:nvSpPr>
          <p:cNvPr id="33" name="Text Box 23">
            <a:extLst>
              <a:ext uri="{FF2B5EF4-FFF2-40B4-BE49-F238E27FC236}">
                <a16:creationId xmlns:a16="http://schemas.microsoft.com/office/drawing/2014/main" id="{FD0A5B83-F39E-4459-BA56-EB51EC603EE8}"/>
              </a:ext>
            </a:extLst>
          </p:cNvPr>
          <p:cNvSpPr txBox="1">
            <a:spLocks noChangeArrowheads="1"/>
          </p:cNvSpPr>
          <p:nvPr/>
        </p:nvSpPr>
        <p:spPr bwMode="auto">
          <a:xfrm>
            <a:off x="2998788" y="5730875"/>
            <a:ext cx="83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3600" b="1" i="1">
                <a:solidFill>
                  <a:srgbClr val="000000"/>
                </a:solidFill>
                <a:latin typeface="Calibri" panose="020F0502020204030204" pitchFamily="34" charset="0"/>
                <a:cs typeface="Calibri" panose="020F0502020204030204" pitchFamily="34" charset="0"/>
              </a:rPr>
              <a:t>E</a:t>
            </a:r>
          </a:p>
        </p:txBody>
      </p:sp>
      <p:sp>
        <p:nvSpPr>
          <p:cNvPr id="34" name="Text Box 24">
            <a:extLst>
              <a:ext uri="{FF2B5EF4-FFF2-40B4-BE49-F238E27FC236}">
                <a16:creationId xmlns:a16="http://schemas.microsoft.com/office/drawing/2014/main" id="{FBC219A8-79D8-4F72-ACAB-D4826C61E5DD}"/>
              </a:ext>
            </a:extLst>
          </p:cNvPr>
          <p:cNvSpPr txBox="1">
            <a:spLocks noChangeArrowheads="1"/>
          </p:cNvSpPr>
          <p:nvPr/>
        </p:nvSpPr>
        <p:spPr bwMode="auto">
          <a:xfrm>
            <a:off x="6580188" y="5807075"/>
            <a:ext cx="83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3600" b="1" i="1">
                <a:solidFill>
                  <a:srgbClr val="000000"/>
                </a:solidFill>
                <a:latin typeface="Calibri" panose="020F0502020204030204" pitchFamily="34" charset="0"/>
                <a:cs typeface="Calibri" panose="020F0502020204030204" pitchFamily="34" charset="0"/>
              </a:rPr>
              <a:t>F</a:t>
            </a:r>
          </a:p>
        </p:txBody>
      </p:sp>
      <p:sp>
        <p:nvSpPr>
          <p:cNvPr id="35" name="Text Box 3">
            <a:extLst>
              <a:ext uri="{FF2B5EF4-FFF2-40B4-BE49-F238E27FC236}">
                <a16:creationId xmlns:a16="http://schemas.microsoft.com/office/drawing/2014/main" id="{87D7E76A-9B76-4F28-9404-2E7C86BFD1D8}"/>
              </a:ext>
            </a:extLst>
          </p:cNvPr>
          <p:cNvSpPr txBox="1">
            <a:spLocks noChangeArrowheads="1"/>
          </p:cNvSpPr>
          <p:nvPr/>
        </p:nvSpPr>
        <p:spPr bwMode="auto">
          <a:xfrm>
            <a:off x="2814638" y="793750"/>
            <a:ext cx="7620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a:solidFill>
                  <a:srgbClr val="000000"/>
                </a:solidFill>
                <a:latin typeface="Calibri" panose="020F0502020204030204" pitchFamily="34" charset="0"/>
                <a:cs typeface="Calibri" panose="020F0502020204030204" pitchFamily="34" charset="0"/>
              </a:rPr>
              <a:t> </a:t>
            </a:r>
            <a:r>
              <a:rPr lang="en-US" altLang="en-US" sz="4000" b="1" i="1" u="sng">
                <a:solidFill>
                  <a:srgbClr val="FF0000"/>
                </a:solidFill>
                <a:latin typeface="Calibri" panose="020F0502020204030204" pitchFamily="34" charset="0"/>
                <a:cs typeface="Calibri" panose="020F0502020204030204" pitchFamily="34" charset="0"/>
              </a:rPr>
              <a:t>Câu 2: </a:t>
            </a:r>
            <a:r>
              <a:rPr lang="en-US" altLang="en-US" sz="4000" b="1" i="1">
                <a:solidFill>
                  <a:srgbClr val="FF0000"/>
                </a:solidFill>
                <a:latin typeface="Calibri" panose="020F0502020204030204" pitchFamily="34" charset="0"/>
                <a:cs typeface="Calibri" panose="020F0502020204030204" pitchFamily="34" charset="0"/>
              </a:rPr>
              <a:t>Diện tích hình E  lớn hơn diện tích hình F?</a:t>
            </a:r>
            <a:endParaRPr lang="en-US" altLang="en-US" sz="4000" b="1" i="1">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0828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to="" calcmode="lin" valueType="num">
                                      <p:cBhvr>
                                        <p:cTn id="29" dur="1" fill="hold"/>
                                        <p:tgtEl>
                                          <p:spTgt spid="8"/>
                                        </p:tgtEl>
                                        <p:attrNameLst>
                                          <p:attrName/>
                                        </p:attrNameLst>
                                      </p:cBhvr>
                                    </p:anim>
                                  </p:childTnLst>
                                </p:cTn>
                              </p:par>
                              <p:par>
                                <p:cTn id="30" presetID="24"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to="" calcmode="lin" valueType="num">
                                      <p:cBhvr>
                                        <p:cTn id="32"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33" grpId="0"/>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a:extLst>
              <a:ext uri="{FF2B5EF4-FFF2-40B4-BE49-F238E27FC236}">
                <a16:creationId xmlns:a16="http://schemas.microsoft.com/office/drawing/2014/main" id="{85FF483C-2466-4853-9667-917252E3C0B2}"/>
              </a:ext>
            </a:extLst>
          </p:cNvPr>
          <p:cNvSpPr txBox="1">
            <a:spLocks noChangeArrowheads="1"/>
          </p:cNvSpPr>
          <p:nvPr/>
        </p:nvSpPr>
        <p:spPr bwMode="auto">
          <a:xfrm>
            <a:off x="1890713" y="1436688"/>
            <a:ext cx="89011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n-US" altLang="en-US" sz="4000" b="1" dirty="0">
                <a:latin typeface="Calibri" panose="020F0502020204030204" pitchFamily="34" charset="0"/>
                <a:cs typeface="Calibri" panose="020F0502020204030204" pitchFamily="34" charset="0"/>
              </a:rPr>
              <a:t> </a:t>
            </a:r>
            <a:r>
              <a:rPr lang="en-US" altLang="en-US" sz="4000" b="1" u="sng" dirty="0" err="1">
                <a:solidFill>
                  <a:srgbClr val="FF0000"/>
                </a:solidFill>
                <a:latin typeface="Calibri" panose="020F0502020204030204" pitchFamily="34" charset="0"/>
                <a:cs typeface="Calibri" panose="020F0502020204030204" pitchFamily="34" charset="0"/>
              </a:rPr>
              <a:t>Câu</a:t>
            </a:r>
            <a:r>
              <a:rPr lang="en-US" altLang="en-US" sz="4000" b="1" u="sng" dirty="0">
                <a:solidFill>
                  <a:srgbClr val="FF0000"/>
                </a:solidFill>
                <a:latin typeface="Calibri" panose="020F0502020204030204" pitchFamily="34" charset="0"/>
                <a:cs typeface="Calibri" panose="020F0502020204030204" pitchFamily="34" charset="0"/>
              </a:rPr>
              <a:t> 3 :</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Diện</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tích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của</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một</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hình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là</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toàn</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bộ</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bề</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mặt</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của</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hình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đó</a:t>
            </a:r>
            <a:r>
              <a:rPr lang="en-US" altLang="en-US" sz="4000" b="1" dirty="0">
                <a:solidFill>
                  <a:srgbClr val="FF0000"/>
                </a:solidFill>
                <a:latin typeface="Calibri" panose="020F0502020204030204" pitchFamily="34" charset="0"/>
                <a:cs typeface="Calibri" panose="020F0502020204030204" pitchFamily="34" charset="0"/>
              </a:rPr>
              <a:t>? </a:t>
            </a:r>
            <a:endParaRPr lang="en-US" altLang="en-US" sz="4000" b="1" dirty="0">
              <a:latin typeface="Calibri" panose="020F0502020204030204" pitchFamily="34" charset="0"/>
              <a:cs typeface="Calibri" panose="020F0502020204030204" pitchFamily="34" charset="0"/>
            </a:endParaRPr>
          </a:p>
        </p:txBody>
      </p:sp>
      <p:sp>
        <p:nvSpPr>
          <p:cNvPr id="36" name="Rectangle 4">
            <a:extLst>
              <a:ext uri="{FF2B5EF4-FFF2-40B4-BE49-F238E27FC236}">
                <a16:creationId xmlns:a16="http://schemas.microsoft.com/office/drawing/2014/main" id="{6B515C1B-1E14-49F1-90C2-3F43BC78A297}"/>
              </a:ext>
            </a:extLst>
          </p:cNvPr>
          <p:cNvSpPr>
            <a:spLocks noChangeArrowheads="1"/>
          </p:cNvSpPr>
          <p:nvPr/>
        </p:nvSpPr>
        <p:spPr bwMode="auto">
          <a:xfrm>
            <a:off x="5676900" y="3171825"/>
            <a:ext cx="990600" cy="914400"/>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FontTx/>
              <a:buNone/>
            </a:pPr>
            <a:endParaRPr lang="en-US" altLang="en-US" sz="2400">
              <a:latin typeface="Calibri" panose="020F0502020204030204" pitchFamily="34" charset="0"/>
              <a:cs typeface="Calibri" panose="020F0502020204030204" pitchFamily="34" charset="0"/>
            </a:endParaRPr>
          </a:p>
        </p:txBody>
      </p:sp>
      <p:sp>
        <p:nvSpPr>
          <p:cNvPr id="37" name="Text Box 5">
            <a:extLst>
              <a:ext uri="{FF2B5EF4-FFF2-40B4-BE49-F238E27FC236}">
                <a16:creationId xmlns:a16="http://schemas.microsoft.com/office/drawing/2014/main" id="{D179B85A-9257-49A2-930E-3E73BCAF73A6}"/>
              </a:ext>
            </a:extLst>
          </p:cNvPr>
          <p:cNvSpPr txBox="1">
            <a:spLocks noChangeArrowheads="1"/>
          </p:cNvSpPr>
          <p:nvPr/>
        </p:nvSpPr>
        <p:spPr bwMode="auto">
          <a:xfrm>
            <a:off x="5810250" y="3219450"/>
            <a:ext cx="685800" cy="830997"/>
          </a:xfrm>
          <a:prstGeom prst="rect">
            <a:avLst/>
          </a:prstGeom>
          <a:solidFill>
            <a:srgbClr val="FFFF00"/>
          </a:solidFill>
          <a:ln>
            <a:noFill/>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n-US" altLang="en-US" sz="4800" dirty="0">
                <a:solidFill>
                  <a:srgbClr val="FF0000"/>
                </a:solidFill>
                <a:latin typeface="Calibri" panose="020F0502020204030204" pitchFamily="34" charset="0"/>
                <a:cs typeface="Calibri" panose="020F0502020204030204" pitchFamily="34" charset="0"/>
              </a:rPr>
              <a:t>Đ</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 to="" calcmode="lin" valueType="num">
                                      <p:cBhvr>
                                        <p:cTn id="11" dur="1" fill="hold"/>
                                        <p:tgtEl>
                                          <p:spTgt spid="36"/>
                                        </p:tgtEl>
                                        <p:attrNameLst>
                                          <p:attrName/>
                                        </p:attrNameLst>
                                      </p:cBhvr>
                                    </p:anim>
                                  </p:childTnLst>
                                </p:cTn>
                              </p:par>
                              <p:par>
                                <p:cTn id="12" presetID="24" presetClass="entr" presetSubtype="0"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 to="" calcmode="lin" valueType="num">
                                      <p:cBhvr>
                                        <p:cTn id="14" dur="1" fill="hold"/>
                                        <p:tgtEl>
                                          <p:spTgt spid="3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15" name="Picture 14">
            <a:extLst>
              <a:ext uri="{FF2B5EF4-FFF2-40B4-BE49-F238E27FC236}">
                <a16:creationId xmlns:a16="http://schemas.microsoft.com/office/drawing/2014/main" id="{626FBC41-72F6-4692-8EAB-8BE099C3D2E6}"/>
              </a:ext>
            </a:extLst>
          </p:cNvPr>
          <p:cNvPicPr>
            <a:picLocks noChangeAspect="1"/>
          </p:cNvPicPr>
          <p:nvPr/>
        </p:nvPicPr>
        <p:blipFill>
          <a:blip r:embed="rId8"/>
          <a:stretch>
            <a:fillRect/>
          </a:stretch>
        </p:blipFill>
        <p:spPr>
          <a:xfrm>
            <a:off x="2819496" y="2498106"/>
            <a:ext cx="6572058" cy="2566638"/>
          </a:xfrm>
          <a:prstGeom prst="rect">
            <a:avLst/>
          </a:prstGeom>
        </p:spPr>
      </p:pic>
      <p:sp>
        <p:nvSpPr>
          <p:cNvPr id="40" name="TextBox 39">
            <a:extLst>
              <a:ext uri="{FF2B5EF4-FFF2-40B4-BE49-F238E27FC236}">
                <a16:creationId xmlns:a16="http://schemas.microsoft.com/office/drawing/2014/main" id="{3DE6FF19-C346-46F9-B5F2-A06865CA6ED8}"/>
              </a:ext>
            </a:extLst>
          </p:cNvPr>
          <p:cNvSpPr txBox="1"/>
          <p:nvPr/>
        </p:nvSpPr>
        <p:spPr>
          <a:xfrm>
            <a:off x="5065159" y="6277510"/>
            <a:ext cx="4397339" cy="369332"/>
          </a:xfrm>
          <a:prstGeom prst="rect">
            <a:avLst/>
          </a:prstGeom>
          <a:noFill/>
        </p:spPr>
        <p:txBody>
          <a:bodyPr wrap="square" rtlCol="0">
            <a:spAutoFit/>
          </a:bodyPr>
          <a:lstStyle/>
          <a:p>
            <a:r>
              <a:rPr lang="en-US" dirty="0" err="1">
                <a:solidFill>
                  <a:schemeClr val="bg1"/>
                </a:solidFill>
                <a:latin typeface="Calibri" panose="020F0502020204030204" pitchFamily="34" charset="0"/>
                <a:cs typeface="Calibri" panose="020F0502020204030204" pitchFamily="34" charset="0"/>
              </a:rPr>
              <a:t>Hương</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Thảo</a:t>
            </a:r>
            <a:r>
              <a:rPr lang="en-US" dirty="0">
                <a:solidFill>
                  <a:schemeClr val="bg1"/>
                </a:solidFill>
                <a:latin typeface="Calibri" panose="020F0502020204030204" pitchFamily="34" charset="0"/>
                <a:cs typeface="Calibri" panose="020F0502020204030204" pitchFamily="34" charset="0"/>
              </a:rPr>
              <a:t> – </a:t>
            </a:r>
            <a:r>
              <a:rPr lang="en-US" dirty="0" err="1">
                <a:solidFill>
                  <a:schemeClr val="bg1"/>
                </a:solidFill>
                <a:latin typeface="Calibri" panose="020F0502020204030204" pitchFamily="34" charset="0"/>
                <a:cs typeface="Calibri" panose="020F0502020204030204" pitchFamily="34" charset="0"/>
              </a:rPr>
              <a:t>Zalo</a:t>
            </a:r>
            <a:r>
              <a:rPr lang="en-US" dirty="0">
                <a:solidFill>
                  <a:schemeClr val="bg1"/>
                </a:solidFill>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664486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11" name="Picture 10">
            <a:extLst>
              <a:ext uri="{FF2B5EF4-FFF2-40B4-BE49-F238E27FC236}">
                <a16:creationId xmlns:a16="http://schemas.microsoft.com/office/drawing/2014/main" id="{298D580E-569C-499B-931A-A1D086739B4F}"/>
              </a:ext>
            </a:extLst>
          </p:cNvPr>
          <p:cNvPicPr>
            <a:picLocks noChangeAspect="1"/>
          </p:cNvPicPr>
          <p:nvPr/>
        </p:nvPicPr>
        <p:blipFill>
          <a:blip r:embed="rId3"/>
          <a:stretch>
            <a:fillRect/>
          </a:stretch>
        </p:blipFill>
        <p:spPr>
          <a:xfrm>
            <a:off x="972238" y="685800"/>
            <a:ext cx="10202078" cy="5334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5583C68-24CF-4F1C-B35E-C8310E9910A7}"/>
              </a:ext>
            </a:extLst>
          </p:cNvPr>
          <p:cNvSpPr/>
          <p:nvPr/>
        </p:nvSpPr>
        <p:spPr>
          <a:xfrm>
            <a:off x="752140" y="1181100"/>
            <a:ext cx="10687719" cy="2916813"/>
          </a:xfrm>
          <a:custGeom>
            <a:avLst/>
            <a:gdLst>
              <a:gd name="connsiteX0" fmla="*/ 0 w 10687719"/>
              <a:gd name="connsiteY0" fmla="*/ 486145 h 2916813"/>
              <a:gd name="connsiteX1" fmla="*/ 486145 w 10687719"/>
              <a:gd name="connsiteY1" fmla="*/ 0 h 2916813"/>
              <a:gd name="connsiteX2" fmla="*/ 10201574 w 10687719"/>
              <a:gd name="connsiteY2" fmla="*/ 0 h 2916813"/>
              <a:gd name="connsiteX3" fmla="*/ 10687719 w 10687719"/>
              <a:gd name="connsiteY3" fmla="*/ 486145 h 2916813"/>
              <a:gd name="connsiteX4" fmla="*/ 10687719 w 10687719"/>
              <a:gd name="connsiteY4" fmla="*/ 2430668 h 2916813"/>
              <a:gd name="connsiteX5" fmla="*/ 10201574 w 10687719"/>
              <a:gd name="connsiteY5" fmla="*/ 2916813 h 2916813"/>
              <a:gd name="connsiteX6" fmla="*/ 486145 w 10687719"/>
              <a:gd name="connsiteY6" fmla="*/ 2916813 h 2916813"/>
              <a:gd name="connsiteX7" fmla="*/ 0 w 10687719"/>
              <a:gd name="connsiteY7" fmla="*/ 2430668 h 2916813"/>
              <a:gd name="connsiteX8" fmla="*/ 0 w 10687719"/>
              <a:gd name="connsiteY8" fmla="*/ 486145 h 291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7719" h="2916813" fill="none" extrusionOk="0">
                <a:moveTo>
                  <a:pt x="0" y="486145"/>
                </a:moveTo>
                <a:cubicBezTo>
                  <a:pt x="1259" y="251747"/>
                  <a:pt x="242641" y="41935"/>
                  <a:pt x="486145" y="0"/>
                </a:cubicBezTo>
                <a:cubicBezTo>
                  <a:pt x="4723593" y="72427"/>
                  <a:pt x="5557582" y="61419"/>
                  <a:pt x="10201574" y="0"/>
                </a:cubicBezTo>
                <a:cubicBezTo>
                  <a:pt x="10464723" y="-36770"/>
                  <a:pt x="10656688" y="208269"/>
                  <a:pt x="10687719" y="486145"/>
                </a:cubicBezTo>
                <a:cubicBezTo>
                  <a:pt x="10788595" y="1089524"/>
                  <a:pt x="10580406" y="2013520"/>
                  <a:pt x="10687719" y="2430668"/>
                </a:cubicBezTo>
                <a:cubicBezTo>
                  <a:pt x="10689645" y="2689384"/>
                  <a:pt x="10445168" y="2888905"/>
                  <a:pt x="10201574" y="2916813"/>
                </a:cubicBezTo>
                <a:cubicBezTo>
                  <a:pt x="8118441" y="2946640"/>
                  <a:pt x="5239039" y="2837507"/>
                  <a:pt x="486145" y="2916813"/>
                </a:cubicBezTo>
                <a:cubicBezTo>
                  <a:pt x="264091" y="2911564"/>
                  <a:pt x="-28611" y="2704815"/>
                  <a:pt x="0" y="2430668"/>
                </a:cubicBezTo>
                <a:cubicBezTo>
                  <a:pt x="50037" y="1703652"/>
                  <a:pt x="770" y="1087160"/>
                  <a:pt x="0" y="486145"/>
                </a:cubicBezTo>
                <a:close/>
              </a:path>
              <a:path w="10687719" h="2916813" stroke="0" extrusionOk="0">
                <a:moveTo>
                  <a:pt x="0" y="486145"/>
                </a:moveTo>
                <a:cubicBezTo>
                  <a:pt x="39733" y="228486"/>
                  <a:pt x="229244" y="24146"/>
                  <a:pt x="486145" y="0"/>
                </a:cubicBezTo>
                <a:cubicBezTo>
                  <a:pt x="2213849" y="123000"/>
                  <a:pt x="6834426" y="-96860"/>
                  <a:pt x="10201574" y="0"/>
                </a:cubicBezTo>
                <a:cubicBezTo>
                  <a:pt x="10442888" y="-20712"/>
                  <a:pt x="10710755" y="171214"/>
                  <a:pt x="10687719" y="486145"/>
                </a:cubicBezTo>
                <a:cubicBezTo>
                  <a:pt x="10690892" y="999545"/>
                  <a:pt x="10781986" y="2118609"/>
                  <a:pt x="10687719" y="2430668"/>
                </a:cubicBezTo>
                <a:cubicBezTo>
                  <a:pt x="10640105" y="2716408"/>
                  <a:pt x="10422592" y="2909044"/>
                  <a:pt x="10201574" y="2916813"/>
                </a:cubicBezTo>
                <a:cubicBezTo>
                  <a:pt x="9130741" y="2756106"/>
                  <a:pt x="2092275" y="2956480"/>
                  <a:pt x="486145" y="2916813"/>
                </a:cubicBezTo>
                <a:cubicBezTo>
                  <a:pt x="206659" y="2914592"/>
                  <a:pt x="-35044" y="2683282"/>
                  <a:pt x="0" y="2430668"/>
                </a:cubicBezTo>
                <a:cubicBezTo>
                  <a:pt x="32216" y="1730071"/>
                  <a:pt x="57206" y="842637"/>
                  <a:pt x="0" y="486145"/>
                </a:cubicBezTo>
                <a:close/>
              </a:path>
            </a:pathLst>
          </a:custGeom>
          <a:solidFill>
            <a:srgbClr val="CCFFCC"/>
          </a:solidFill>
          <a:ln w="38100">
            <a:solidFill>
              <a:srgbClr val="0070C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Hình của bạn chim di có mấy ô vuông?</a:t>
            </a:r>
          </a:p>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Hình của bạn chào mào có mấy ô vuông?</a:t>
            </a:r>
          </a:p>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Theo em hình của bạn nào lớn hơn?</a:t>
            </a:r>
          </a:p>
        </p:txBody>
      </p:sp>
      <p:grpSp>
        <p:nvGrpSpPr>
          <p:cNvPr id="9" name="Group 8">
            <a:extLst>
              <a:ext uri="{FF2B5EF4-FFF2-40B4-BE49-F238E27FC236}">
                <a16:creationId xmlns:a16="http://schemas.microsoft.com/office/drawing/2014/main" id="{E3BF78B5-296A-470A-90F7-4946BA82F130}"/>
              </a:ext>
            </a:extLst>
          </p:cNvPr>
          <p:cNvGrpSpPr/>
          <p:nvPr/>
        </p:nvGrpSpPr>
        <p:grpSpPr>
          <a:xfrm>
            <a:off x="3639457" y="4082843"/>
            <a:ext cx="6696040" cy="2732119"/>
            <a:chOff x="8001897" y="3789019"/>
            <a:chExt cx="6696040" cy="2732119"/>
          </a:xfrm>
        </p:grpSpPr>
        <p:sp>
          <p:nvSpPr>
            <p:cNvPr id="10" name="Rectangle: Rounded Corners 9">
              <a:extLst>
                <a:ext uri="{FF2B5EF4-FFF2-40B4-BE49-F238E27FC236}">
                  <a16:creationId xmlns:a16="http://schemas.microsoft.com/office/drawing/2014/main" id="{6E23C561-B54E-462D-A33B-51C8B4261D78}"/>
                </a:ext>
              </a:extLst>
            </p:cNvPr>
            <p:cNvSpPr/>
            <p:nvPr/>
          </p:nvSpPr>
          <p:spPr>
            <a:xfrm>
              <a:off x="11809396" y="4469946"/>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THẢO LUẬN NHÓM ĐÔI</a:t>
              </a:r>
            </a:p>
          </p:txBody>
        </p:sp>
        <p:grpSp>
          <p:nvGrpSpPr>
            <p:cNvPr id="11" name="Group 10">
              <a:extLst>
                <a:ext uri="{FF2B5EF4-FFF2-40B4-BE49-F238E27FC236}">
                  <a16:creationId xmlns:a16="http://schemas.microsoft.com/office/drawing/2014/main" id="{8FD16D98-91CD-4BD0-945A-CC0228045304}"/>
                </a:ext>
              </a:extLst>
            </p:cNvPr>
            <p:cNvGrpSpPr/>
            <p:nvPr/>
          </p:nvGrpSpPr>
          <p:grpSpPr>
            <a:xfrm>
              <a:off x="8001897" y="3789019"/>
              <a:ext cx="3807499" cy="2732119"/>
              <a:chOff x="1197026" y="4232126"/>
              <a:chExt cx="3751815" cy="2630711"/>
            </a:xfrm>
          </p:grpSpPr>
          <p:pic>
            <p:nvPicPr>
              <p:cNvPr id="12" name="Picture 11">
                <a:extLst>
                  <a:ext uri="{FF2B5EF4-FFF2-40B4-BE49-F238E27FC236}">
                    <a16:creationId xmlns:a16="http://schemas.microsoft.com/office/drawing/2014/main" id="{8C4775B9-904D-4314-AE67-562F1A2066B8}"/>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13" name="Picture 12">
                <a:extLst>
                  <a:ext uri="{FF2B5EF4-FFF2-40B4-BE49-F238E27FC236}">
                    <a16:creationId xmlns:a16="http://schemas.microsoft.com/office/drawing/2014/main" id="{EC755820-1F15-42DE-BB61-F0148ED59216}"/>
                  </a:ext>
                </a:extLst>
              </p:cNvPr>
              <p:cNvPicPr>
                <a:picLocks noChangeAspect="1"/>
              </p:cNvPicPr>
              <p:nvPr/>
            </p:nvPicPr>
            <p:blipFill>
              <a:blip r:embed="rId5"/>
              <a:stretch>
                <a:fillRect/>
              </a:stretch>
            </p:blipFill>
            <p:spPr>
              <a:xfrm>
                <a:off x="1197026" y="4232126"/>
                <a:ext cx="1811038" cy="2616200"/>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bg/>
                                          </p:spTgt>
                                        </p:tgtEl>
                                        <p:attrNameLst>
                                          <p:attrName>style.visibility</p:attrName>
                                        </p:attrNameLst>
                                      </p:cBhvr>
                                      <p:to>
                                        <p:strVal val="visible"/>
                                      </p:to>
                                    </p:set>
                                    <p:animEffect transition="in" filter="wipe(down)">
                                      <p:cBhvr>
                                        <p:cTn id="20" dur="500"/>
                                        <p:tgtEl>
                                          <p:spTgt spid="7">
                                            <p:bg/>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down)">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wipe(down)">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wipe(down)">
                                      <p:cBhvr>
                                        <p:cTn id="3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2117.313385826772,&quot;width&quot;:12117.31338582677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857.313385826772,&quot;width&quot;:7857.31338582677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TotalTime>
  <Words>604</Words>
  <Application>Microsoft Office PowerPoint</Application>
  <PresentationFormat>Widescreen</PresentationFormat>
  <Paragraphs>109</Paragraphs>
  <Slides>25</Slides>
  <Notes>14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等线</vt:lpstr>
      <vt:lpstr>等线 Light</vt:lpstr>
      <vt:lpstr>Arial</vt:lpstr>
      <vt:lpstr>Calibri</vt:lpstr>
      <vt:lpstr>Calibri Light</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66</cp:revision>
  <dcterms:created xsi:type="dcterms:W3CDTF">2022-11-02T07:54:15Z</dcterms:created>
  <dcterms:modified xsi:type="dcterms:W3CDTF">2022-11-03T00:44:10Z</dcterms:modified>
</cp:coreProperties>
</file>