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3.wav" ContentType="audio/x-wav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5" r:id="rId2"/>
    <p:sldId id="353" r:id="rId3"/>
    <p:sldId id="256" r:id="rId4"/>
    <p:sldId id="287" r:id="rId5"/>
    <p:sldId id="306" r:id="rId6"/>
    <p:sldId id="308" r:id="rId7"/>
    <p:sldId id="294" r:id="rId8"/>
    <p:sldId id="350" r:id="rId9"/>
    <p:sldId id="352" r:id="rId10"/>
    <p:sldId id="320" r:id="rId11"/>
    <p:sldId id="321" r:id="rId12"/>
    <p:sldId id="322" r:id="rId13"/>
    <p:sldId id="323" r:id="rId14"/>
    <p:sldId id="354" r:id="rId15"/>
    <p:sldId id="35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59F"/>
    <a:srgbClr val="F6C6E3"/>
    <a:srgbClr val="FF3300"/>
    <a:srgbClr val="0000FF"/>
    <a:srgbClr val="FF3399"/>
    <a:srgbClr val="AFDC7E"/>
    <a:srgbClr val="A9DA7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89520" autoAdjust="0"/>
  </p:normalViewPr>
  <p:slideViewPr>
    <p:cSldViewPr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Bang </a:t>
            </a:r>
            <a:r>
              <a:rPr lang="en-US" altLang="en-US" dirty="0" err="1"/>
              <a:t>Bang</a:t>
            </a:r>
            <a:r>
              <a:rPr lang="en-US" altLang="en-US" dirty="0"/>
              <a:t> game: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Mỗi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lượt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chơi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mời</a:t>
            </a:r>
            <a:r>
              <a:rPr lang="en-US" altLang="en-US" baseline="0" dirty="0"/>
              <a:t> 2 HS. </a:t>
            </a:r>
            <a:r>
              <a:rPr lang="en-US" altLang="en-US" baseline="0" dirty="0" err="1"/>
              <a:t>Mỗi</a:t>
            </a:r>
            <a:r>
              <a:rPr lang="en-US" altLang="en-US" baseline="0" dirty="0"/>
              <a:t> HS </a:t>
            </a:r>
            <a:r>
              <a:rPr lang="en-US" altLang="en-US" baseline="0" dirty="0" err="1"/>
              <a:t>cầm</a:t>
            </a:r>
            <a:r>
              <a:rPr lang="en-US" altLang="en-US" baseline="0" dirty="0"/>
              <a:t> 1 </a:t>
            </a:r>
            <a:r>
              <a:rPr lang="en-US" altLang="en-US" baseline="0" dirty="0" err="1"/>
              <a:t>bức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tranh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đứng</a:t>
            </a:r>
            <a:r>
              <a:rPr lang="en-US" altLang="en-US" baseline="0" dirty="0"/>
              <a:t> quay </a:t>
            </a:r>
            <a:r>
              <a:rPr lang="en-US" altLang="en-US" baseline="0" dirty="0" err="1"/>
              <a:t>lưng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nhau</a:t>
            </a:r>
            <a:r>
              <a:rPr lang="en-US" altLang="en-US" baseline="0" dirty="0"/>
              <a:t>. GV </a:t>
            </a:r>
            <a:r>
              <a:rPr lang="en-US" altLang="en-US" baseline="0" dirty="0" err="1"/>
              <a:t>đếm</a:t>
            </a:r>
            <a:r>
              <a:rPr lang="en-US" altLang="en-US" baseline="0" dirty="0"/>
              <a:t> 1-2-3, 2 HS </a:t>
            </a:r>
            <a:r>
              <a:rPr lang="en-US" altLang="en-US" baseline="0" dirty="0" err="1"/>
              <a:t>bước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về</a:t>
            </a:r>
            <a:r>
              <a:rPr lang="en-US" altLang="en-US" baseline="0" dirty="0"/>
              <a:t> 2 </a:t>
            </a:r>
            <a:r>
              <a:rPr lang="en-US" altLang="en-US" baseline="0" dirty="0" err="1"/>
              <a:t>phía</a:t>
            </a:r>
            <a:r>
              <a:rPr lang="en-US" altLang="en-US" baseline="0" dirty="0"/>
              <a:t> 3 </a:t>
            </a:r>
            <a:r>
              <a:rPr lang="en-US" altLang="en-US" baseline="0" dirty="0" err="1"/>
              <a:t>bước</a:t>
            </a:r>
            <a:r>
              <a:rPr lang="en-US" altLang="en-US" baseline="0" dirty="0"/>
              <a:t>. </a:t>
            </a:r>
            <a:r>
              <a:rPr lang="en-US" altLang="en-US" baseline="0" dirty="0" err="1"/>
              <a:t>Khi</a:t>
            </a:r>
            <a:r>
              <a:rPr lang="en-US" altLang="en-US" baseline="0" dirty="0"/>
              <a:t> GV </a:t>
            </a:r>
            <a:r>
              <a:rPr lang="en-US" altLang="en-US" baseline="0" dirty="0" err="1"/>
              <a:t>nói</a:t>
            </a:r>
            <a:r>
              <a:rPr lang="en-US" altLang="en-US" baseline="0" dirty="0"/>
              <a:t> Bang </a:t>
            </a:r>
            <a:r>
              <a:rPr lang="en-US" altLang="en-US" baseline="0" dirty="0" err="1"/>
              <a:t>Bang</a:t>
            </a:r>
            <a:r>
              <a:rPr lang="en-US" altLang="en-US" baseline="0" dirty="0"/>
              <a:t>: 2 HS </a:t>
            </a:r>
            <a:r>
              <a:rPr lang="en-US" altLang="en-US" baseline="0" dirty="0" err="1"/>
              <a:t>cùng</a:t>
            </a:r>
            <a:r>
              <a:rPr lang="en-US" altLang="en-US" baseline="0" dirty="0"/>
              <a:t> quay </a:t>
            </a:r>
            <a:r>
              <a:rPr lang="en-US" altLang="en-US" baseline="0" dirty="0" err="1"/>
              <a:t>lại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đọc</a:t>
            </a:r>
            <a:r>
              <a:rPr lang="en-US" altLang="en-US" baseline="0" dirty="0"/>
              <a:t> to </a:t>
            </a:r>
            <a:r>
              <a:rPr lang="en-US" altLang="en-US" baseline="0" dirty="0" err="1"/>
              <a:t>tên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bức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tranh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người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đứng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đối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diện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mình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đang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cầm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bằng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cấu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trúc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câu</a:t>
            </a:r>
            <a:r>
              <a:rPr lang="en-US" altLang="en-US" baseline="0" dirty="0"/>
              <a:t>: “ I see …”</a:t>
            </a:r>
            <a:endParaRPr lang="en-US" alt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9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Bang </a:t>
            </a:r>
            <a:r>
              <a:rPr lang="en-US" altLang="en-US" dirty="0" err="1"/>
              <a:t>Bang</a:t>
            </a:r>
            <a:r>
              <a:rPr lang="en-US" altLang="en-US" dirty="0"/>
              <a:t> game: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Mỗi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lượt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chơi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mời</a:t>
            </a:r>
            <a:r>
              <a:rPr lang="en-US" altLang="en-US" baseline="0" dirty="0"/>
              <a:t> 2 HS. </a:t>
            </a:r>
            <a:r>
              <a:rPr lang="en-US" altLang="en-US" baseline="0" dirty="0" err="1"/>
              <a:t>Mỗi</a:t>
            </a:r>
            <a:r>
              <a:rPr lang="en-US" altLang="en-US" baseline="0" dirty="0"/>
              <a:t> HS </a:t>
            </a:r>
            <a:r>
              <a:rPr lang="en-US" altLang="en-US" baseline="0" dirty="0" err="1"/>
              <a:t>cầm</a:t>
            </a:r>
            <a:r>
              <a:rPr lang="en-US" altLang="en-US" baseline="0" dirty="0"/>
              <a:t> 1 </a:t>
            </a:r>
            <a:r>
              <a:rPr lang="en-US" altLang="en-US" baseline="0" dirty="0" err="1"/>
              <a:t>bức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tranh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đứng</a:t>
            </a:r>
            <a:r>
              <a:rPr lang="en-US" altLang="en-US" baseline="0" dirty="0"/>
              <a:t> quay </a:t>
            </a:r>
            <a:r>
              <a:rPr lang="en-US" altLang="en-US" baseline="0" dirty="0" err="1"/>
              <a:t>lưng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nhau</a:t>
            </a:r>
            <a:r>
              <a:rPr lang="en-US" altLang="en-US" baseline="0" dirty="0"/>
              <a:t>. GV </a:t>
            </a:r>
            <a:r>
              <a:rPr lang="en-US" altLang="en-US" baseline="0" dirty="0" err="1"/>
              <a:t>đếm</a:t>
            </a:r>
            <a:r>
              <a:rPr lang="en-US" altLang="en-US" baseline="0" dirty="0"/>
              <a:t> 1-2-3, 2 HS </a:t>
            </a:r>
            <a:r>
              <a:rPr lang="en-US" altLang="en-US" baseline="0" dirty="0" err="1"/>
              <a:t>bước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về</a:t>
            </a:r>
            <a:r>
              <a:rPr lang="en-US" altLang="en-US" baseline="0" dirty="0"/>
              <a:t> 2 </a:t>
            </a:r>
            <a:r>
              <a:rPr lang="en-US" altLang="en-US" baseline="0" dirty="0" err="1"/>
              <a:t>phía</a:t>
            </a:r>
            <a:r>
              <a:rPr lang="en-US" altLang="en-US" baseline="0" dirty="0"/>
              <a:t> 3 </a:t>
            </a:r>
            <a:r>
              <a:rPr lang="en-US" altLang="en-US" baseline="0" dirty="0" err="1"/>
              <a:t>bước</a:t>
            </a:r>
            <a:r>
              <a:rPr lang="en-US" altLang="en-US" baseline="0" dirty="0"/>
              <a:t>. </a:t>
            </a:r>
            <a:r>
              <a:rPr lang="en-US" altLang="en-US" baseline="0" dirty="0" err="1"/>
              <a:t>Khi</a:t>
            </a:r>
            <a:r>
              <a:rPr lang="en-US" altLang="en-US" baseline="0" dirty="0"/>
              <a:t> GV </a:t>
            </a:r>
            <a:r>
              <a:rPr lang="en-US" altLang="en-US" baseline="0" dirty="0" err="1"/>
              <a:t>nói</a:t>
            </a:r>
            <a:r>
              <a:rPr lang="en-US" altLang="en-US" baseline="0" dirty="0"/>
              <a:t> Bang </a:t>
            </a:r>
            <a:r>
              <a:rPr lang="en-US" altLang="en-US" baseline="0" dirty="0" err="1"/>
              <a:t>Bang</a:t>
            </a:r>
            <a:r>
              <a:rPr lang="en-US" altLang="en-US" baseline="0" dirty="0"/>
              <a:t>: 2 HS </a:t>
            </a:r>
            <a:r>
              <a:rPr lang="en-US" altLang="en-US" baseline="0" dirty="0" err="1"/>
              <a:t>cùng</a:t>
            </a:r>
            <a:r>
              <a:rPr lang="en-US" altLang="en-US" baseline="0" dirty="0"/>
              <a:t> quay </a:t>
            </a:r>
            <a:r>
              <a:rPr lang="en-US" altLang="en-US" baseline="0" dirty="0" err="1"/>
              <a:t>lại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đọc</a:t>
            </a:r>
            <a:r>
              <a:rPr lang="en-US" altLang="en-US" baseline="0" dirty="0"/>
              <a:t> to </a:t>
            </a:r>
            <a:r>
              <a:rPr lang="en-US" altLang="en-US" baseline="0" dirty="0" err="1"/>
              <a:t>tên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bức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tranh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người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đứng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đối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diện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mình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đang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cầm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bằng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cấu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trúc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câu</a:t>
            </a:r>
            <a:r>
              <a:rPr lang="en-US" altLang="en-US" baseline="0" dirty="0"/>
              <a:t>: “ I see …”</a:t>
            </a:r>
            <a:endParaRPr lang="en-US" alt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9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Bang </a:t>
            </a:r>
            <a:r>
              <a:rPr lang="en-US" altLang="en-US" dirty="0" err="1"/>
              <a:t>Bang</a:t>
            </a:r>
            <a:r>
              <a:rPr lang="en-US" altLang="en-US" dirty="0"/>
              <a:t> game: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Mỗi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lượt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chơi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mời</a:t>
            </a:r>
            <a:r>
              <a:rPr lang="en-US" altLang="en-US" baseline="0" dirty="0"/>
              <a:t> 2 HS. </a:t>
            </a:r>
            <a:r>
              <a:rPr lang="en-US" altLang="en-US" baseline="0" dirty="0" err="1"/>
              <a:t>Mỗi</a:t>
            </a:r>
            <a:r>
              <a:rPr lang="en-US" altLang="en-US" baseline="0" dirty="0"/>
              <a:t> HS </a:t>
            </a:r>
            <a:r>
              <a:rPr lang="en-US" altLang="en-US" baseline="0" dirty="0" err="1"/>
              <a:t>cầm</a:t>
            </a:r>
            <a:r>
              <a:rPr lang="en-US" altLang="en-US" baseline="0" dirty="0"/>
              <a:t> 1 </a:t>
            </a:r>
            <a:r>
              <a:rPr lang="en-US" altLang="en-US" baseline="0" dirty="0" err="1"/>
              <a:t>bức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tranh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đứng</a:t>
            </a:r>
            <a:r>
              <a:rPr lang="en-US" altLang="en-US" baseline="0" dirty="0"/>
              <a:t> quay </a:t>
            </a:r>
            <a:r>
              <a:rPr lang="en-US" altLang="en-US" baseline="0" dirty="0" err="1"/>
              <a:t>lưng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nhau</a:t>
            </a:r>
            <a:r>
              <a:rPr lang="en-US" altLang="en-US" baseline="0" dirty="0"/>
              <a:t>. GV </a:t>
            </a:r>
            <a:r>
              <a:rPr lang="en-US" altLang="en-US" baseline="0" dirty="0" err="1"/>
              <a:t>đếm</a:t>
            </a:r>
            <a:r>
              <a:rPr lang="en-US" altLang="en-US" baseline="0" dirty="0"/>
              <a:t> 1-2-3, 2 HS </a:t>
            </a:r>
            <a:r>
              <a:rPr lang="en-US" altLang="en-US" baseline="0" dirty="0" err="1"/>
              <a:t>bước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về</a:t>
            </a:r>
            <a:r>
              <a:rPr lang="en-US" altLang="en-US" baseline="0" dirty="0"/>
              <a:t> 2 </a:t>
            </a:r>
            <a:r>
              <a:rPr lang="en-US" altLang="en-US" baseline="0" dirty="0" err="1"/>
              <a:t>phía</a:t>
            </a:r>
            <a:r>
              <a:rPr lang="en-US" altLang="en-US" baseline="0" dirty="0"/>
              <a:t> 3 </a:t>
            </a:r>
            <a:r>
              <a:rPr lang="en-US" altLang="en-US" baseline="0" dirty="0" err="1"/>
              <a:t>bước</a:t>
            </a:r>
            <a:r>
              <a:rPr lang="en-US" altLang="en-US" baseline="0" dirty="0"/>
              <a:t>. </a:t>
            </a:r>
            <a:r>
              <a:rPr lang="en-US" altLang="en-US" baseline="0" dirty="0" err="1"/>
              <a:t>Khi</a:t>
            </a:r>
            <a:r>
              <a:rPr lang="en-US" altLang="en-US" baseline="0" dirty="0"/>
              <a:t> GV </a:t>
            </a:r>
            <a:r>
              <a:rPr lang="en-US" altLang="en-US" baseline="0" dirty="0" err="1"/>
              <a:t>nói</a:t>
            </a:r>
            <a:r>
              <a:rPr lang="en-US" altLang="en-US" baseline="0" dirty="0"/>
              <a:t> Bang </a:t>
            </a:r>
            <a:r>
              <a:rPr lang="en-US" altLang="en-US" baseline="0" dirty="0" err="1"/>
              <a:t>Bang</a:t>
            </a:r>
            <a:r>
              <a:rPr lang="en-US" altLang="en-US" baseline="0" dirty="0"/>
              <a:t>: 2 HS </a:t>
            </a:r>
            <a:r>
              <a:rPr lang="en-US" altLang="en-US" baseline="0" dirty="0" err="1"/>
              <a:t>cùng</a:t>
            </a:r>
            <a:r>
              <a:rPr lang="en-US" altLang="en-US" baseline="0" dirty="0"/>
              <a:t> quay </a:t>
            </a:r>
            <a:r>
              <a:rPr lang="en-US" altLang="en-US" baseline="0" dirty="0" err="1"/>
              <a:t>lại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đọc</a:t>
            </a:r>
            <a:r>
              <a:rPr lang="en-US" altLang="en-US" baseline="0" dirty="0"/>
              <a:t> to </a:t>
            </a:r>
            <a:r>
              <a:rPr lang="en-US" altLang="en-US" baseline="0" dirty="0" err="1"/>
              <a:t>tên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bức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tranh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người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đứng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đối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diện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mình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đang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cầm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bằng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cấu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trúc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câu</a:t>
            </a:r>
            <a:r>
              <a:rPr lang="en-US" altLang="en-US" baseline="0" dirty="0"/>
              <a:t>: “ I see …”</a:t>
            </a:r>
            <a:endParaRPr lang="en-US" alt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9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NULL" TargetMode="Externa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8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8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13" y="6858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2020"/>
            <a:ext cx="9144000" cy="386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28" b="95745" l="4806" r="99076">
                        <a14:foregroundMark x1="16266" y1="24113" x2="16266" y2="24113"/>
                        <a14:foregroundMark x1="22366" y1="23404" x2="22366" y2="23404"/>
                        <a14:foregroundMark x1="30314" y1="32624" x2="30314" y2="32624"/>
                        <a14:foregroundMark x1="29760" y1="39716" x2="29760" y2="39716"/>
                        <a14:foregroundMark x1="10906" y1="36170" x2="10906" y2="36170"/>
                        <a14:foregroundMark x1="8503" y1="13475" x2="8503" y2="13475"/>
                        <a14:foregroundMark x1="30499" y1="21277" x2="30499" y2="21277"/>
                        <a14:foregroundMark x1="30684" y1="25532" x2="30684" y2="25532"/>
                        <a14:foregroundMark x1="19224" y1="24113" x2="19224" y2="24113"/>
                        <a14:foregroundMark x1="21072" y1="26950" x2="21072" y2="26950"/>
                        <a14:foregroundMark x1="17190" y1="21277" x2="17190" y2="21277"/>
                        <a14:foregroundMark x1="22366" y1="27660" x2="22366" y2="27660"/>
                        <a14:foregroundMark x1="33087" y1="24113" x2="33087" y2="24113"/>
                        <a14:foregroundMark x1="33087" y1="28369" x2="33087" y2="28369"/>
                        <a14:foregroundMark x1="33641" y1="21277" x2="33641" y2="21277"/>
                        <a14:foregroundMark x1="31978" y1="50355" x2="31978" y2="50355"/>
                        <a14:foregroundMark x1="33457" y1="53191" x2="33457" y2="53191"/>
                        <a14:foregroundMark x1="33641" y1="52482" x2="33641" y2="52482"/>
                        <a14:foregroundMark x1="30129" y1="52482" x2="30129" y2="52482"/>
                        <a14:foregroundMark x1="31423" y1="44681" x2="31423" y2="44681"/>
                        <a14:foregroundMark x1="17930" y1="26241" x2="17930" y2="26241"/>
                        <a14:foregroundMark x1="21811" y1="24113" x2="21811" y2="24113"/>
                        <a14:foregroundMark x1="17375" y1="24113" x2="17375" y2="24113"/>
                        <a14:foregroundMark x1="15712" y1="24113" x2="15712" y2="24113"/>
                        <a14:foregroundMark x1="15527" y1="24113" x2="15527" y2="24113"/>
                        <a14:foregroundMark x1="12939" y1="31206" x2="12939" y2="31206"/>
                        <a14:foregroundMark x1="18854" y1="24113" x2="18854" y2="24113"/>
                        <a14:foregroundMark x1="21996" y1="20567" x2="21996" y2="20567"/>
                        <a14:foregroundMark x1="22736" y1="20567" x2="22736" y2="20567"/>
                        <a14:foregroundMark x1="23660" y1="19149" x2="25508" y2="19149"/>
                        <a14:foregroundMark x1="28835" y1="20567" x2="28835" y2="20567"/>
                        <a14:foregroundMark x1="28835" y1="26241" x2="28835" y2="26241"/>
                        <a14:foregroundMark x1="27911" y1="29787" x2="27911" y2="29787"/>
                        <a14:foregroundMark x1="25693" y1="34752" x2="24769" y2="34752"/>
                        <a14:foregroundMark x1="19778" y1="33333" x2="19778" y2="33333"/>
                        <a14:foregroundMark x1="13863" y1="15603" x2="13863" y2="15603"/>
                        <a14:foregroundMark x1="13678" y1="19858" x2="13678" y2="19858"/>
                        <a14:foregroundMark x1="12754" y1="20567" x2="12754" y2="20567"/>
                        <a14:foregroundMark x1="12569" y1="19149" x2="12569" y2="19149"/>
                        <a14:foregroundMark x1="13863" y1="14894" x2="13863" y2="14894"/>
                        <a14:foregroundMark x1="13678" y1="14184" x2="13678" y2="14184"/>
                        <a14:foregroundMark x1="15342" y1="12057" x2="17745" y2="12057"/>
                        <a14:foregroundMark x1="18299" y1="12057" x2="19039" y2="12766"/>
                        <a14:foregroundMark x1="19963" y1="12766" x2="24584" y2="14894"/>
                        <a14:foregroundMark x1="25693" y1="14894" x2="27357" y2="14894"/>
                        <a14:foregroundMark x1="30499" y1="15603" x2="30499" y2="15603"/>
                        <a14:foregroundMark x1="31978" y1="12766" x2="31978" y2="12766"/>
                        <a14:foregroundMark x1="34381" y1="12766" x2="34381" y2="12766"/>
                        <a14:foregroundMark x1="35860" y1="14894" x2="36599" y2="16312"/>
                        <a14:foregroundMark x1="37523" y1="19858" x2="37523" y2="19858"/>
                        <a14:foregroundMark x1="37893" y1="23404" x2="37893" y2="23404"/>
                        <a14:foregroundMark x1="36414" y1="24113" x2="36414" y2="24113"/>
                        <a14:foregroundMark x1="36599" y1="26950" x2="36599" y2="26950"/>
                        <a14:foregroundMark x1="7763" y1="30496" x2="7763" y2="30496"/>
                        <a14:foregroundMark x1="7209" y1="25532" x2="7209" y2="25532"/>
                        <a14:foregroundMark x1="7209" y1="17730" x2="7209" y2="17730"/>
                        <a14:foregroundMark x1="7024" y1="14894" x2="7024" y2="14894"/>
                        <a14:foregroundMark x1="33826" y1="29787" x2="33826" y2="29787"/>
                        <a14:foregroundMark x1="12569" y1="26241" x2="12569" y2="26241"/>
                        <a14:foregroundMark x1="31054" y1="23404" x2="31054" y2="23404"/>
                        <a14:foregroundMark x1="54898" y1="46809" x2="55638" y2="46809"/>
                        <a14:foregroundMark x1="58965" y1="42553" x2="58965" y2="42553"/>
                        <a14:foregroundMark x1="61922" y1="43262" x2="61922" y2="43262"/>
                        <a14:foregroundMark x1="65065" y1="36170" x2="65065" y2="36170"/>
                        <a14:foregroundMark x1="68762" y1="85106" x2="68762" y2="85106"/>
                        <a14:foregroundMark x1="63586" y1="82979" x2="63586" y2="82979"/>
                        <a14:foregroundMark x1="62107" y1="85816" x2="62107" y2="85816"/>
                        <a14:foregroundMark x1="56007" y1="78014" x2="56007" y2="78014"/>
                        <a14:foregroundMark x1="54898" y1="85106" x2="54898" y2="85106"/>
                        <a14:foregroundMark x1="48799" y1="79433" x2="48799" y2="79433"/>
                        <a14:foregroundMark x1="50462" y1="84397" x2="50462" y2="84397"/>
                        <a14:foregroundMark x1="48244" y1="85106" x2="48244" y2="85106"/>
                        <a14:foregroundMark x1="71534" y1="76596" x2="71534" y2="76596"/>
                      </a14:backgroundRemoval>
                    </a14:imgEffect>
                  </a14:imgLayer>
                </a14:imgProps>
              </a:ext>
            </a:extLst>
          </a:blip>
          <a:srcRect l="40246"/>
          <a:stretch/>
        </p:blipFill>
        <p:spPr bwMode="auto">
          <a:xfrm>
            <a:off x="990600" y="3283131"/>
            <a:ext cx="7037151" cy="31938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124200" y="1940159"/>
            <a:ext cx="5300999" cy="1066800"/>
          </a:xfrm>
          <a:prstGeom prst="wedgeEllipseCallout">
            <a:avLst>
              <a:gd name="adj1" fmla="val -27826"/>
              <a:gd name="adj2" fmla="val 698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Sixteen legs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47392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6515"/>
            <a:ext cx="44646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3. Count the legs and say</a:t>
            </a:r>
            <a:endParaRPr lang="en-US" sz="32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06755" y="2000255"/>
            <a:ext cx="1914525" cy="5571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a. Example</a:t>
            </a:r>
          </a:p>
        </p:txBody>
      </p:sp>
    </p:spTree>
    <p:extLst>
      <p:ext uri="{BB962C8B-B14F-4D97-AF65-F5344CB8AC3E}">
        <p14:creationId xmlns:p14="http://schemas.microsoft.com/office/powerpoint/2010/main" val="24350908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977743" y="5893526"/>
            <a:ext cx="2133600" cy="914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CHECK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3810344" y="1584930"/>
            <a:ext cx="5300999" cy="1066800"/>
          </a:xfrm>
          <a:prstGeom prst="wedgeEllipseCallout">
            <a:avLst>
              <a:gd name="adj1" fmla="val -27826"/>
              <a:gd name="adj2" fmla="val 698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Nineteen legs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65" b="97661" l="9596" r="97222">
                        <a14:foregroundMark x1="56313" y1="62573" x2="56313" y2="625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59046"/>
            <a:ext cx="8534400" cy="411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36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47392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66515"/>
            <a:ext cx="44646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3. Count the legs and say</a:t>
            </a:r>
            <a:endParaRPr lang="en-US" sz="32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706755" y="2000255"/>
            <a:ext cx="893445" cy="5571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b. </a:t>
            </a:r>
          </a:p>
        </p:txBody>
      </p:sp>
    </p:spTree>
    <p:extLst>
      <p:ext uri="{BB962C8B-B14F-4D97-AF65-F5344CB8AC3E}">
        <p14:creationId xmlns:p14="http://schemas.microsoft.com/office/powerpoint/2010/main" val="29668924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143" l="13263" r="97082">
                        <a14:foregroundMark x1="24403" y1="44286" x2="24403" y2="44286"/>
                        <a14:foregroundMark x1="19098" y1="32857" x2="19098" y2="32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338892"/>
            <a:ext cx="8686800" cy="39084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36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47392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66515"/>
            <a:ext cx="44646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3. Count the legs and say</a:t>
            </a:r>
            <a:endParaRPr lang="en-US" sz="32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537857" y="1528686"/>
            <a:ext cx="5562600" cy="1066800"/>
          </a:xfrm>
          <a:prstGeom prst="wedgeEllipseCallout">
            <a:avLst>
              <a:gd name="adj1" fmla="val -27826"/>
              <a:gd name="adj2" fmla="val 698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Seventeen legs</a:t>
            </a:r>
          </a:p>
        </p:txBody>
      </p:sp>
      <p:sp>
        <p:nvSpPr>
          <p:cNvPr id="3" name="Oval 2"/>
          <p:cNvSpPr/>
          <p:nvPr/>
        </p:nvSpPr>
        <p:spPr>
          <a:xfrm>
            <a:off x="6977743" y="5893526"/>
            <a:ext cx="2133600" cy="914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CHECK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06755" y="2000255"/>
            <a:ext cx="893445" cy="5571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c. </a:t>
            </a:r>
          </a:p>
        </p:txBody>
      </p:sp>
    </p:spTree>
    <p:extLst>
      <p:ext uri="{BB962C8B-B14F-4D97-AF65-F5344CB8AC3E}">
        <p14:creationId xmlns:p14="http://schemas.microsoft.com/office/powerpoint/2010/main" val="8577445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47392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66515"/>
            <a:ext cx="44646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3. Count the legs and say</a:t>
            </a:r>
            <a:endParaRPr lang="en-US" sz="32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06755" y="2000255"/>
            <a:ext cx="893445" cy="5571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d. </a:t>
            </a:r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163" l="4748" r="97033">
                        <a14:foregroundMark x1="48665" y1="51773" x2="48665" y2="51773"/>
                        <a14:foregroundMark x1="60534" y1="49645" x2="60534" y2="49645"/>
                        <a14:foregroundMark x1="59941" y1="85816" x2="59941" y2="85816"/>
                        <a14:foregroundMark x1="49258" y1="87943" x2="49258" y2="87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" y="2557386"/>
            <a:ext cx="6707097" cy="3767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/>
          <p:cNvSpPr/>
          <p:nvPr/>
        </p:nvSpPr>
        <p:spPr>
          <a:xfrm>
            <a:off x="6858000" y="5904411"/>
            <a:ext cx="2133600" cy="914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CHECK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3918857" y="1509092"/>
            <a:ext cx="5072743" cy="1066800"/>
          </a:xfrm>
          <a:prstGeom prst="wedgeEllipseCallout">
            <a:avLst>
              <a:gd name="adj1" fmla="val -27826"/>
              <a:gd name="adj2" fmla="val 698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Eighteen legs</a:t>
            </a:r>
          </a:p>
        </p:txBody>
      </p:sp>
    </p:spTree>
    <p:extLst>
      <p:ext uri="{BB962C8B-B14F-4D97-AF65-F5344CB8AC3E}">
        <p14:creationId xmlns:p14="http://schemas.microsoft.com/office/powerpoint/2010/main" val="35188703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47392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050" y="1641902"/>
            <a:ext cx="6324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Game: What do you see?</a:t>
            </a:r>
            <a:endParaRPr lang="en-US" sz="32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52600" y="3505200"/>
            <a:ext cx="49720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  <a:sym typeface="Wingdings" panose="05000000000000000000" pitchFamily="2" charset="2"/>
              </a:rPr>
              <a:t>  </a:t>
            </a:r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CHOOSE A COLOUR </a:t>
            </a:r>
            <a:endParaRPr lang="en-US" sz="32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47800" y="5029200"/>
            <a:ext cx="49720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  <a:sym typeface="Wingdings" panose="05000000000000000000" pitchFamily="2" charset="2"/>
              </a:rPr>
              <a:t>  SAY OUT LOUD</a:t>
            </a:r>
            <a:endParaRPr lang="en-US" sz="32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09095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194" name="Rectangle 2" descr="Dotted grid"/>
          <p:cNvSpPr>
            <a:spLocks noChangeArrowheads="1"/>
          </p:cNvSpPr>
          <p:nvPr/>
        </p:nvSpPr>
        <p:spPr bwMode="auto">
          <a:xfrm>
            <a:off x="0" y="10885"/>
            <a:ext cx="2286000" cy="1752600"/>
          </a:xfrm>
          <a:prstGeom prst="rect">
            <a:avLst/>
          </a:prstGeom>
          <a:solidFill>
            <a:srgbClr val="F6C6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286000" y="0"/>
            <a:ext cx="22860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6" name="Rectangle 4" descr="20%"/>
          <p:cNvSpPr>
            <a:spLocks noChangeArrowheads="1"/>
          </p:cNvSpPr>
          <p:nvPr/>
        </p:nvSpPr>
        <p:spPr bwMode="auto">
          <a:xfrm>
            <a:off x="4572000" y="0"/>
            <a:ext cx="2286000" cy="1752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58000" y="0"/>
            <a:ext cx="2286000" cy="1752600"/>
          </a:xfrm>
          <a:prstGeom prst="rect">
            <a:avLst/>
          </a:prstGeom>
          <a:solidFill>
            <a:srgbClr val="C4E5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8" name="Rectangle 6" descr="Plaid"/>
          <p:cNvSpPr>
            <a:spLocks noChangeArrowheads="1"/>
          </p:cNvSpPr>
          <p:nvPr/>
        </p:nvSpPr>
        <p:spPr bwMode="auto">
          <a:xfrm>
            <a:off x="0" y="1752600"/>
            <a:ext cx="22860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9" name="Rectangle 7" descr="Large confetti"/>
          <p:cNvSpPr>
            <a:spLocks noChangeArrowheads="1"/>
          </p:cNvSpPr>
          <p:nvPr/>
        </p:nvSpPr>
        <p:spPr bwMode="auto">
          <a:xfrm>
            <a:off x="0" y="3505200"/>
            <a:ext cx="2286000" cy="1752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0" name="Rectangle 8" descr="Wide downward diagonal"/>
          <p:cNvSpPr>
            <a:spLocks noChangeArrowheads="1"/>
          </p:cNvSpPr>
          <p:nvPr/>
        </p:nvSpPr>
        <p:spPr bwMode="auto">
          <a:xfrm>
            <a:off x="0" y="5257800"/>
            <a:ext cx="2286000" cy="1600200"/>
          </a:xfrm>
          <a:prstGeom prst="rect">
            <a:avLst/>
          </a:prstGeom>
          <a:solidFill>
            <a:srgbClr val="C4E5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286000" y="5257800"/>
            <a:ext cx="2286000" cy="1600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2" name="Rectangle 10" descr="Dashed vertical"/>
          <p:cNvSpPr>
            <a:spLocks noChangeArrowheads="1"/>
          </p:cNvSpPr>
          <p:nvPr/>
        </p:nvSpPr>
        <p:spPr bwMode="auto">
          <a:xfrm>
            <a:off x="4572000" y="5257800"/>
            <a:ext cx="2286000" cy="1600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3" name="Rectangle 11" descr="10%"/>
          <p:cNvSpPr>
            <a:spLocks noChangeArrowheads="1"/>
          </p:cNvSpPr>
          <p:nvPr/>
        </p:nvSpPr>
        <p:spPr bwMode="auto">
          <a:xfrm>
            <a:off x="6858000" y="5257800"/>
            <a:ext cx="2286000" cy="1600200"/>
          </a:xfrm>
          <a:prstGeom prst="rect">
            <a:avLst/>
          </a:prstGeom>
          <a:solidFill>
            <a:srgbClr val="F6C6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4" name="Rectangle 12" descr="75%"/>
          <p:cNvSpPr>
            <a:spLocks noChangeArrowheads="1"/>
          </p:cNvSpPr>
          <p:nvPr/>
        </p:nvSpPr>
        <p:spPr bwMode="auto">
          <a:xfrm>
            <a:off x="2286000" y="3505200"/>
            <a:ext cx="2286000" cy="1752600"/>
          </a:xfrm>
          <a:prstGeom prst="rect">
            <a:avLst/>
          </a:prstGeom>
          <a:solidFill>
            <a:srgbClr val="C4E5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5" name="Rectangle 13" descr="Shingle"/>
          <p:cNvSpPr>
            <a:spLocks noChangeArrowheads="1"/>
          </p:cNvSpPr>
          <p:nvPr/>
        </p:nvSpPr>
        <p:spPr bwMode="auto">
          <a:xfrm>
            <a:off x="4572000" y="3505200"/>
            <a:ext cx="2286000" cy="1752600"/>
          </a:xfrm>
          <a:prstGeom prst="rect">
            <a:avLst/>
          </a:prstGeom>
          <a:solidFill>
            <a:srgbClr val="F6C6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6" name="Rectangle 14" descr="90%"/>
          <p:cNvSpPr>
            <a:spLocks noChangeArrowheads="1"/>
          </p:cNvSpPr>
          <p:nvPr/>
        </p:nvSpPr>
        <p:spPr bwMode="auto">
          <a:xfrm>
            <a:off x="6858000" y="3505200"/>
            <a:ext cx="2286000" cy="1752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2286000" y="1752600"/>
            <a:ext cx="2286000" cy="1752600"/>
          </a:xfrm>
          <a:prstGeom prst="rect">
            <a:avLst/>
          </a:prstGeom>
          <a:solidFill>
            <a:srgbClr val="F6C6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8" name="Rectangle 16" descr="Trellis"/>
          <p:cNvSpPr>
            <a:spLocks noChangeArrowheads="1"/>
          </p:cNvSpPr>
          <p:nvPr/>
        </p:nvSpPr>
        <p:spPr bwMode="auto">
          <a:xfrm>
            <a:off x="4572000" y="1763485"/>
            <a:ext cx="2286000" cy="1752600"/>
          </a:xfrm>
          <a:prstGeom prst="rect">
            <a:avLst/>
          </a:prstGeom>
          <a:solidFill>
            <a:srgbClr val="C4E5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9" name="Rectangle 17" descr="Light downward diagonal"/>
          <p:cNvSpPr>
            <a:spLocks noChangeArrowheads="1"/>
          </p:cNvSpPr>
          <p:nvPr/>
        </p:nvSpPr>
        <p:spPr bwMode="auto">
          <a:xfrm>
            <a:off x="6858000" y="1752600"/>
            <a:ext cx="22860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Remove Box</a:t>
            </a:r>
          </a:p>
        </p:txBody>
      </p:sp>
      <p:sp>
        <p:nvSpPr>
          <p:cNvPr id="11284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Next Slide</a:t>
            </a:r>
          </a:p>
        </p:txBody>
      </p:sp>
    </p:spTree>
    <p:extLst>
      <p:ext uri="{BB962C8B-B14F-4D97-AF65-F5344CB8AC3E}">
        <p14:creationId xmlns:p14="http://schemas.microsoft.com/office/powerpoint/2010/main" val="77015947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decel="1000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decel="1000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0"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  <p:bldP spid="8208" grpId="0" animBg="1"/>
      <p:bldP spid="82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777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743200" y="457200"/>
            <a:ext cx="38862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UNIT 11: LESSON 4</a:t>
            </a:r>
          </a:p>
        </p:txBody>
      </p:sp>
    </p:spTree>
    <p:extLst>
      <p:ext uri="{BB962C8B-B14F-4D97-AF65-F5344CB8AC3E}">
        <p14:creationId xmlns:p14="http://schemas.microsoft.com/office/powerpoint/2010/main" val="1091266416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42" y="3903437"/>
            <a:ext cx="3779200" cy="2691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3903437"/>
            <a:ext cx="3817681" cy="2691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9792" y="1304018"/>
            <a:ext cx="36195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1219200"/>
            <a:ext cx="3809192" cy="26842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676400" y="228600"/>
            <a:ext cx="26670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REVISION</a:t>
            </a:r>
          </a:p>
        </p:txBody>
      </p:sp>
      <p:pic>
        <p:nvPicPr>
          <p:cNvPr id="11" name="Track 6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7750" y="2980419"/>
            <a:ext cx="609600" cy="609600"/>
          </a:xfrm>
          <a:prstGeom prst="rect">
            <a:avLst/>
          </a:prstGeom>
        </p:spPr>
      </p:pic>
      <p:pic>
        <p:nvPicPr>
          <p:cNvPr id="16" name="Track 6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1308" end="7674.06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99425" y="3001510"/>
            <a:ext cx="609600" cy="609600"/>
          </a:xfrm>
          <a:prstGeom prst="rect">
            <a:avLst/>
          </a:prstGeom>
        </p:spPr>
      </p:pic>
      <p:pic>
        <p:nvPicPr>
          <p:cNvPr id="13" name="Track 6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5291" end="3276.06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6065" y="5676200"/>
            <a:ext cx="609600" cy="609600"/>
          </a:xfrm>
          <a:prstGeom prst="rect">
            <a:avLst/>
          </a:prstGeom>
        </p:spPr>
      </p:pic>
      <p:pic>
        <p:nvPicPr>
          <p:cNvPr id="14" name="Track 6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924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32626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8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12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70" y="1981200"/>
            <a:ext cx="6592441" cy="3657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32390" y="657225"/>
            <a:ext cx="2971800" cy="79533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Let’s count!</a:t>
            </a:r>
          </a:p>
        </p:txBody>
      </p:sp>
    </p:spTree>
    <p:extLst>
      <p:ext uri="{BB962C8B-B14F-4D97-AF65-F5344CB8AC3E}">
        <p14:creationId xmlns:p14="http://schemas.microsoft.com/office/powerpoint/2010/main" val="808104579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676400" y="228600"/>
            <a:ext cx="40386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How many…?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13360" y="4724400"/>
            <a:ext cx="428244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Twelve kites</a:t>
            </a:r>
          </a:p>
        </p:txBody>
      </p:sp>
      <p:sp>
        <p:nvSpPr>
          <p:cNvPr id="3" name="Oval 2"/>
          <p:cNvSpPr/>
          <p:nvPr/>
        </p:nvSpPr>
        <p:spPr>
          <a:xfrm>
            <a:off x="6967201" y="5867400"/>
            <a:ext cx="21336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CHECK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397" y="1460863"/>
            <a:ext cx="4204403" cy="251419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8725" y="1407519"/>
            <a:ext cx="3856951" cy="255447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4818361" y="4698274"/>
            <a:ext cx="428244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Fourten</a:t>
            </a:r>
            <a:r>
              <a:rPr lang="en-US" sz="3200" b="1" dirty="0"/>
              <a:t> dolls</a:t>
            </a:r>
          </a:p>
        </p:txBody>
      </p:sp>
    </p:spTree>
    <p:extLst>
      <p:ext uri="{BB962C8B-B14F-4D97-AF65-F5344CB8AC3E}">
        <p14:creationId xmlns:p14="http://schemas.microsoft.com/office/powerpoint/2010/main" val="17959389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20167" y="1331486"/>
            <a:ext cx="3929765" cy="30562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28600" y="4754880"/>
            <a:ext cx="41148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Eleven robots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47260" y="4739640"/>
            <a:ext cx="428244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Fifteen pencils</a:t>
            </a:r>
          </a:p>
        </p:txBody>
      </p:sp>
      <p:sp>
        <p:nvSpPr>
          <p:cNvPr id="3" name="Oval 2"/>
          <p:cNvSpPr/>
          <p:nvPr/>
        </p:nvSpPr>
        <p:spPr>
          <a:xfrm>
            <a:off x="6967201" y="5867400"/>
            <a:ext cx="21336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CHECK</a:t>
            </a:r>
          </a:p>
        </p:txBody>
      </p:sp>
      <p:pic>
        <p:nvPicPr>
          <p:cNvPr id="19" name="Picture 1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4749764" y="3633009"/>
            <a:ext cx="1340224" cy="61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4749764" y="3108584"/>
            <a:ext cx="1340224" cy="61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4749764" y="2617771"/>
            <a:ext cx="1340224" cy="61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4749764" y="2136808"/>
            <a:ext cx="1340224" cy="61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5958734" y="2510779"/>
            <a:ext cx="1340224" cy="61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5978176" y="2986734"/>
            <a:ext cx="1340224" cy="61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6050893" y="3544888"/>
            <a:ext cx="1340224" cy="61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7206584" y="1842975"/>
            <a:ext cx="1340224" cy="61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7298742" y="2340853"/>
            <a:ext cx="1340224" cy="61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7334295" y="2765686"/>
            <a:ext cx="1340224" cy="61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7396126" y="3276081"/>
            <a:ext cx="1340224" cy="61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4713077" y="1730907"/>
            <a:ext cx="1340224" cy="61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5938345" y="2031412"/>
            <a:ext cx="1340224" cy="61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7154981" y="1365535"/>
            <a:ext cx="1340224" cy="61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5989062" y="1430401"/>
            <a:ext cx="1340224" cy="61577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ounded Rectangle 40"/>
          <p:cNvSpPr/>
          <p:nvPr/>
        </p:nvSpPr>
        <p:spPr>
          <a:xfrm>
            <a:off x="1676400" y="228600"/>
            <a:ext cx="40386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How many…? 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28599" y="1331486"/>
            <a:ext cx="4252832" cy="3055683"/>
            <a:chOff x="228599" y="1369041"/>
            <a:chExt cx="4252832" cy="3018128"/>
          </a:xfrm>
        </p:grpSpPr>
        <p:sp>
          <p:nvSpPr>
            <p:cNvPr id="8" name="Rectangle 7"/>
            <p:cNvSpPr/>
            <p:nvPr/>
          </p:nvSpPr>
          <p:spPr>
            <a:xfrm>
              <a:off x="228599" y="1369041"/>
              <a:ext cx="4252832" cy="30181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8600" y="1572786"/>
              <a:ext cx="4191000" cy="27369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86820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48154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85" b="86943" l="845" r="97149">
                        <a14:foregroundMark x1="9293" y1="25159" x2="9293" y2="25159"/>
                        <a14:foregroundMark x1="12144" y1="25159" x2="12144" y2="25159"/>
                        <a14:foregroundMark x1="11088" y1="32803" x2="11088" y2="32803"/>
                        <a14:foregroundMark x1="48574" y1="27389" x2="48574" y2="27389"/>
                        <a14:foregroundMark x1="46357" y1="21338" x2="46357" y2="21338"/>
                        <a14:foregroundMark x1="51109" y1="17516" x2="51109" y2="17516"/>
                        <a14:foregroundMark x1="51109" y1="21656" x2="51109" y2="21656"/>
                        <a14:foregroundMark x1="49208" y1="34395" x2="49208" y2="34395"/>
                        <a14:foregroundMark x1="67899" y1="46497" x2="67899" y2="46497"/>
                        <a14:foregroundMark x1="65681" y1="44904" x2="65681" y2="44904"/>
                        <a14:foregroundMark x1="66948" y1="54140" x2="66948" y2="54140"/>
                        <a14:foregroundMark x1="86378" y1="29936" x2="86378" y2="29936"/>
                        <a14:foregroundMark x1="87962" y1="22611" x2="87962" y2="22611"/>
                        <a14:foregroundMark x1="13094" y1="45860" x2="13094" y2="45860"/>
                        <a14:foregroundMark x1="7181" y1="40127" x2="7181" y2="40127"/>
                        <a14:foregroundMark x1="14150" y1="13376" x2="14150" y2="13376"/>
                        <a14:foregroundMark x1="9820" y1="7325" x2="9820" y2="7325"/>
                        <a14:foregroundMark x1="7392" y1="7643" x2="7392" y2="7643"/>
                        <a14:foregroundMark x1="13094" y1="6688" x2="13094" y2="6688"/>
                        <a14:foregroundMark x1="11404" y1="5732" x2="11404" y2="5732"/>
                        <a14:foregroundMark x1="12460" y1="22293" x2="12460" y2="22293"/>
                        <a14:foregroundMark x1="13305" y1="49363" x2="13305" y2="49363"/>
                        <a14:foregroundMark x1="8659" y1="18790" x2="8659" y2="18790"/>
                        <a14:foregroundMark x1="13411" y1="18471" x2="13411" y2="18471"/>
                        <a14:foregroundMark x1="14784" y1="22293" x2="14784" y2="22293"/>
                        <a14:foregroundMark x1="11827" y1="19745" x2="11827" y2="19745"/>
                        <a14:foregroundMark x1="15100" y1="24522" x2="15100" y2="24522"/>
                        <a14:foregroundMark x1="31045" y1="49682" x2="31045" y2="49682"/>
                        <a14:foregroundMark x1="27772" y1="42994" x2="27772" y2="42994"/>
                        <a14:foregroundMark x1="31679" y1="42675" x2="31679" y2="42675"/>
                        <a14:foregroundMark x1="47096" y1="50318" x2="47096" y2="50318"/>
                        <a14:foregroundMark x1="47413" y1="34395" x2="47413" y2="34395"/>
                        <a14:foregroundMark x1="50053" y1="23248" x2="50053" y2="23248"/>
                        <a14:foregroundMark x1="49630" y1="18790" x2="49630" y2="18790"/>
                        <a14:foregroundMark x1="47941" y1="44586" x2="47941" y2="44586"/>
                        <a14:foregroundMark x1="51426" y1="45860" x2="51426" y2="45860"/>
                        <a14:foregroundMark x1="53960" y1="41401" x2="53960" y2="41401"/>
                        <a14:foregroundMark x1="54805" y1="36624" x2="54805" y2="36624"/>
                        <a14:foregroundMark x1="68638" y1="41401" x2="68638" y2="41401"/>
                        <a14:foregroundMark x1="67793" y1="51592" x2="67793" y2="51592"/>
                        <a14:foregroundMark x1="70644" y1="64331" x2="70644" y2="64331"/>
                        <a14:foregroundMark x1="69905" y1="47452" x2="69905" y2="47452"/>
                        <a14:foregroundMark x1="84900" y1="28025" x2="84900" y2="28025"/>
                        <a14:foregroundMark x1="85111" y1="21338" x2="85111" y2="21338"/>
                        <a14:foregroundMark x1="85216" y1="14650" x2="85216" y2="14650"/>
                        <a14:foregroundMark x1="88279" y1="28025" x2="88279" y2="28025"/>
                        <a14:foregroundMark x1="90391" y1="38217" x2="90391" y2="38217"/>
                        <a14:foregroundMark x1="87962" y1="45541" x2="87962" y2="45541"/>
                        <a14:foregroundMark x1="82893" y1="42994" x2="82893" y2="42994"/>
                        <a14:foregroundMark x1="81732" y1="35669" x2="81732" y2="35669"/>
                        <a14:foregroundMark x1="78353" y1="30573" x2="78353" y2="30573"/>
                        <a14:foregroundMark x1="83316" y1="21656" x2="83316" y2="21656"/>
                        <a14:foregroundMark x1="84477" y1="24522" x2="84477" y2="24522"/>
                        <a14:foregroundMark x1="83844" y1="15924" x2="83844" y2="15924"/>
                        <a14:foregroundMark x1="43400" y1="41083" x2="43400" y2="41083"/>
                        <a14:foregroundMark x1="46674" y1="18790" x2="46674" y2="18790"/>
                        <a14:foregroundMark x1="73918" y1="63376" x2="73918" y2="63376"/>
                        <a14:foregroundMark x1="92925" y1="41401" x2="92925" y2="414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008" y="2743200"/>
            <a:ext cx="8686800" cy="3124200"/>
          </a:xfrm>
          <a:prstGeom prst="rect">
            <a:avLst/>
          </a:prstGeom>
        </p:spPr>
      </p:pic>
      <p:pic>
        <p:nvPicPr>
          <p:cNvPr id="7" name="Track 6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12408" y="1233844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8120" y="1246257"/>
            <a:ext cx="39642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1. Listen and repeat</a:t>
            </a:r>
            <a:endParaRPr lang="en-US" sz="32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868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48154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48120" y="1246257"/>
            <a:ext cx="39642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2. Match and say</a:t>
            </a:r>
            <a:endParaRPr lang="en-US" sz="32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6134100" cy="4494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6555704" y="2066956"/>
            <a:ext cx="1340224" cy="615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2823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059 0.05162 C -0.50174 0.0456 -0.48837 0.04259 -0.47795 0.04259 C -0.46233 0.04259 -0.44722 0.04676 -0.43837 0.05486 C -0.40122 0.08588 -0.37275 0.15439 -0.37275 0.23518 C -0.37275 0.23541 -0.37275 0.2368 -0.37275 0.23703 C -0.37275 0.2368 -0.37275 0.23842 -0.37275 0.23865 C -0.37275 0.31898 -0.40122 0.38912 -0.43837 0.42037 C -0.44722 0.42662 -0.46233 0.43148 -0.47795 0.43148 C -0.48837 0.43148 -0.50174 0.42777 -0.51059 0.42176 C -0.51945 0.41574 -0.52361 0.40787 -0.52361 0.39838 C -0.52361 0.38773 -0.51719 0.37824 -0.50608 0.37222 C -0.46233 0.34421 -0.36632 0.32384 -0.25226 0.32384 C -0.25226 0.3243 -0.25035 0.32384 -0.25035 0.3243 C -0.25035 0.32384 -0.24792 0.32384 -0.24792 0.3243 C -0.13403 0.32384 -0.03525 0.34421 0.0085 0.37222 C 0.01701 0.37824 0.02396 0.38773 0.02396 0.39838 C 0.02396 0.40787 0.01927 0.41574 0.01041 0.42176 C 0.00191 0.42777 -0.0092 0.43148 -0.02257 0.43148 C -0.0375 0.43148 -0.0507 0.42662 -0.05938 0.42037 C -0.09896 0.38912 -0.12743 0.31898 -0.12743 0.23842 C -0.12743 0.23865 -0.12743 0.2368 -0.12743 0.23703 C -0.12743 0.2368 -0.12743 0.23518 -0.12743 0.23541 C -0.12743 0.15439 -0.09896 0.08588 -0.05938 0.05324 C -0.0507 0.04676 -0.0375 0.04259 -0.02257 0.04259 C -0.0092 0.04259 0.00191 0.0456 0.01041 0.05162 C 0.01927 0.05764 0.02396 0.06713 0.02396 0.075 C 0.02396 0.08588 0.01701 0.09537 0.0085 0.10301 C -0.03525 0.12939 -0.13403 0.14953 -0.24792 0.14953 C -0.24792 0.15 -0.24792 0.14953 -0.25035 0.14953 C -0.25035 0.15 -0.25226 0.14953 -0.25226 0.15 C -0.36632 0.14953 -0.46233 0.12939 -0.50608 0.10301 C -0.51719 0.09537 -0.52361 0.08588 -0.52361 0.075 C -0.52361 0.06713 -0.51945 0.05764 -0.51059 0.05162 Z " pathEditMode="relative" rAng="0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76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48154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48120" y="1246257"/>
            <a:ext cx="39642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2. Match and say</a:t>
            </a:r>
            <a:endParaRPr lang="en-US" sz="32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31032"/>
            <a:ext cx="5943600" cy="42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5829300" y="5281531"/>
            <a:ext cx="30099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It is a …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696200" y="5383965"/>
            <a:ext cx="819150" cy="5571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fox</a:t>
            </a:r>
          </a:p>
        </p:txBody>
      </p:sp>
    </p:spTree>
    <p:extLst>
      <p:ext uri="{BB962C8B-B14F-4D97-AF65-F5344CB8AC3E}">
        <p14:creationId xmlns:p14="http://schemas.microsoft.com/office/powerpoint/2010/main" val="23502885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</TotalTime>
  <Words>376</Words>
  <Application>Microsoft Office PowerPoint</Application>
  <PresentationFormat>On-screen Show (4:3)</PresentationFormat>
  <Paragraphs>58</Paragraphs>
  <Slides>15</Slides>
  <Notes>3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Windows</cp:lastModifiedBy>
  <cp:revision>137</cp:revision>
  <dcterms:created xsi:type="dcterms:W3CDTF">2006-08-16T00:00:00Z</dcterms:created>
  <dcterms:modified xsi:type="dcterms:W3CDTF">2025-03-19T10:14:09Z</dcterms:modified>
</cp:coreProperties>
</file>