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4" r:id="rId2"/>
    <p:sldId id="263" r:id="rId3"/>
    <p:sldId id="288" r:id="rId4"/>
    <p:sldId id="291" r:id="rId5"/>
    <p:sldId id="292" r:id="rId6"/>
    <p:sldId id="293" r:id="rId7"/>
    <p:sldId id="273" r:id="rId8"/>
    <p:sldId id="302" r:id="rId9"/>
    <p:sldId id="303" r:id="rId10"/>
    <p:sldId id="304" r:id="rId11"/>
    <p:sldId id="305"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905" autoAdjust="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10E76-AD0D-424C-9978-77AB66536681}"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E625C-6726-4852-9901-D35944CDD243}" type="slidenum">
              <a:rPr lang="en-US" smtClean="0"/>
              <a:t>‹#›</a:t>
            </a:fld>
            <a:endParaRPr lang="en-US"/>
          </a:p>
        </p:txBody>
      </p:sp>
    </p:spTree>
    <p:extLst>
      <p:ext uri="{BB962C8B-B14F-4D97-AF65-F5344CB8AC3E}">
        <p14:creationId xmlns:p14="http://schemas.microsoft.com/office/powerpoint/2010/main" val="13691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E625C-6726-4852-9901-D35944CDD243}" type="slidenum">
              <a:rPr lang="en-US" smtClean="0"/>
              <a:t>1</a:t>
            </a:fld>
            <a:endParaRPr lang="en-US"/>
          </a:p>
        </p:txBody>
      </p:sp>
    </p:spTree>
    <p:extLst>
      <p:ext uri="{BB962C8B-B14F-4D97-AF65-F5344CB8AC3E}">
        <p14:creationId xmlns:p14="http://schemas.microsoft.com/office/powerpoint/2010/main" val="4078068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13582"/>
          <a:stretch/>
        </p:blipFill>
        <p:spPr>
          <a:xfrm>
            <a:off x="0" y="2863"/>
            <a:ext cx="12192000" cy="6858594"/>
          </a:xfrm>
          <a:prstGeom prst="rect">
            <a:avLst/>
          </a:prstGeom>
        </p:spPr>
      </p:pic>
    </p:spTree>
    <p:extLst>
      <p:ext uri="{BB962C8B-B14F-4D97-AF65-F5344CB8AC3E}">
        <p14:creationId xmlns:p14="http://schemas.microsoft.com/office/powerpoint/2010/main" val="275072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11051" cy="6858000"/>
          </a:xfrm>
          <a:prstGeom prst="rect">
            <a:avLst/>
          </a:prstGeom>
        </p:spPr>
      </p:pic>
    </p:spTree>
    <p:extLst>
      <p:ext uri="{BB962C8B-B14F-4D97-AF65-F5344CB8AC3E}">
        <p14:creationId xmlns:p14="http://schemas.microsoft.com/office/powerpoint/2010/main" val="655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2ABEE1C-14C6-492A-8FAF-24022EC3F99F}" type="datetimeFigureOut">
              <a:rPr lang="en-US" smtClean="0"/>
              <a:t>3/19/2025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DCA0D1C-0A45-49C3-8A26-6858D5C3427C}" type="slidenum">
              <a:rPr lang="en-US" smtClean="0"/>
              <a:t>‹#›</a:t>
            </a:fld>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32970"/>
          <a:stretch/>
        </p:blipFill>
        <p:spPr>
          <a:xfrm>
            <a:off x="0" y="-38099"/>
            <a:ext cx="12192000" cy="6896100"/>
          </a:xfrm>
          <a:prstGeom prst="rect">
            <a:avLst/>
          </a:prstGeom>
        </p:spPr>
      </p:pic>
    </p:spTree>
    <p:extLst>
      <p:ext uri="{BB962C8B-B14F-4D97-AF65-F5344CB8AC3E}">
        <p14:creationId xmlns:p14="http://schemas.microsoft.com/office/powerpoint/2010/main" val="2728488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B2FB8-6B1D-4F67-A3BF-A431EECAA7D5}"/>
              </a:ext>
            </a:extLst>
          </p:cNvPr>
          <p:cNvSpPr>
            <a:spLocks noChangeAspect="1"/>
          </p:cNvSpPr>
          <p:nvPr userDrawn="1">
            <p:custDataLst>
              <p:tags r:id="rId1"/>
            </p:custDataLst>
          </p:nvPr>
        </p:nvSpPr>
        <p:spPr>
          <a:xfrm>
            <a:off x="0" y="0"/>
            <a:ext cx="12192000" cy="6858000"/>
          </a:xfrm>
          <a:prstGeom prst="rect">
            <a:avLst/>
          </a:prstGeom>
          <a:blipFill dpi="0" rotWithShape="0">
            <a:blip r:embed="rId3" cstate="print">
              <a:extLst>
                <a:ext uri="{28A0092B-C50C-407E-A947-70E740481C1C}">
                  <a14:useLocalDpi xmlns:a14="http://schemas.microsoft.com/office/drawing/2010/main" val="0"/>
                </a:ext>
              </a:extLst>
            </a:blip>
            <a:srcRect/>
            <a:stretch>
              <a:fillRect t="-793" b="-7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69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042"/>
            <a:ext cx="12192000" cy="6864534"/>
          </a:xfrm>
          <a:prstGeom prst="rect">
            <a:avLst/>
          </a:prstGeom>
        </p:spPr>
      </p:pic>
    </p:spTree>
    <p:extLst>
      <p:ext uri="{BB962C8B-B14F-4D97-AF65-F5344CB8AC3E}">
        <p14:creationId xmlns:p14="http://schemas.microsoft.com/office/powerpoint/2010/main" val="71564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05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2ABEE1C-14C6-492A-8FAF-24022EC3F99F}" type="datetimeFigureOut">
              <a:rPr lang="en-US" smtClean="0"/>
              <a:t>3/19/2025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DCA0D1C-0A45-49C3-8A26-6858D5C3427C}" type="slidenum">
              <a:rPr lang="en-US" smtClean="0"/>
              <a:t>‹#›</a:t>
            </a:fld>
            <a:endParaRPr lang="en-US"/>
          </a:p>
        </p:txBody>
      </p:sp>
    </p:spTree>
    <p:extLst>
      <p:ext uri="{BB962C8B-B14F-4D97-AF65-F5344CB8AC3E}">
        <p14:creationId xmlns:p14="http://schemas.microsoft.com/office/powerpoint/2010/main" val="43718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578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30.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43A7FB-C335-BD18-2B98-2D8E5121FE7A}"/>
              </a:ext>
            </a:extLst>
          </p:cNvPr>
          <p:cNvPicPr>
            <a:picLocks noChangeAspect="1"/>
          </p:cNvPicPr>
          <p:nvPr/>
        </p:nvPicPr>
        <p:blipFill>
          <a:blip r:embed="rId3"/>
          <a:stretch>
            <a:fillRect/>
          </a:stretch>
        </p:blipFill>
        <p:spPr>
          <a:xfrm>
            <a:off x="1561849" y="1041809"/>
            <a:ext cx="5791702" cy="5212532"/>
          </a:xfrm>
          <a:prstGeom prst="rect">
            <a:avLst/>
          </a:prstGeom>
        </p:spPr>
      </p:pic>
    </p:spTree>
    <p:extLst>
      <p:ext uri="{BB962C8B-B14F-4D97-AF65-F5344CB8AC3E}">
        <p14:creationId xmlns:p14="http://schemas.microsoft.com/office/powerpoint/2010/main" val="35168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94384" y="342009"/>
            <a:ext cx="10491689" cy="1638451"/>
            <a:chOff x="1016687" y="422571"/>
            <a:chExt cx="10491689" cy="1638451"/>
          </a:xfrm>
        </p:grpSpPr>
        <p:grpSp>
          <p:nvGrpSpPr>
            <p:cNvPr id="7" name="组合 10"/>
            <p:cNvGrpSpPr/>
            <p:nvPr/>
          </p:nvGrpSpPr>
          <p:grpSpPr>
            <a:xfrm>
              <a:off x="1016687" y="422571"/>
              <a:ext cx="10491689" cy="1638451"/>
              <a:chOff x="676404" y="1039661"/>
              <a:chExt cx="7766137" cy="3244240"/>
            </a:xfrm>
            <a:solidFill>
              <a:schemeClr val="bg1"/>
            </a:solidFill>
          </p:grpSpPr>
          <p:sp>
            <p:nvSpPr>
              <p:cNvPr id="9" name="矩形: 圆角 11"/>
              <p:cNvSpPr/>
              <p:nvPr userDrawn="1"/>
            </p:nvSpPr>
            <p:spPr>
              <a:xfrm>
                <a:off x="676404" y="1039661"/>
                <a:ext cx="7766137" cy="3244240"/>
              </a:xfrm>
              <a:prstGeom prst="roundRect">
                <a:avLst/>
              </a:prstGeom>
              <a:grp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矩形: 圆角 12"/>
              <p:cNvSpPr/>
              <p:nvPr userDrawn="1"/>
            </p:nvSpPr>
            <p:spPr>
              <a:xfrm>
                <a:off x="807928" y="1151351"/>
                <a:ext cx="7503089" cy="3020860"/>
              </a:xfrm>
              <a:prstGeom prst="roundRect">
                <a:avLst/>
              </a:prstGeom>
              <a:grp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8" name="TextBox 7"/>
            <p:cNvSpPr txBox="1"/>
            <p:nvPr/>
          </p:nvSpPr>
          <p:spPr>
            <a:xfrm>
              <a:off x="1537100" y="657070"/>
              <a:ext cx="9762803"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4. Đóng vai bạn nhỏ, nói 1 – 2 câu nhận xét về vườn cây của ông. </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1" name="Rectangle 10">
            <a:extLst>
              <a:ext uri="{FF2B5EF4-FFF2-40B4-BE49-F238E27FC236}">
                <a16:creationId xmlns:a16="http://schemas.microsoft.com/office/drawing/2014/main" id="{4B75CB8E-A09F-0212-C31D-F89E5589662D}"/>
              </a:ext>
            </a:extLst>
          </p:cNvPr>
          <p:cNvSpPr/>
          <p:nvPr/>
        </p:nvSpPr>
        <p:spPr>
          <a:xfrm>
            <a:off x="1089718" y="2442453"/>
            <a:ext cx="10262936" cy="3046988"/>
          </a:xfrm>
          <a:prstGeom prst="rect">
            <a:avLst/>
          </a:prstGeom>
          <a:solidFill>
            <a:srgbClr val="FFFF00"/>
          </a:solidFill>
          <a:effectLst>
            <a:outerShdw blurRad="50800" dist="38100" dir="2700000" algn="tl" rotWithShape="0">
              <a:prstClr val="black">
                <a:alpha val="40000"/>
              </a:prstClr>
            </a:outerShdw>
          </a:effectLst>
        </p:spPr>
        <p:txBody>
          <a:bodyPr wrap="square">
            <a:spAutoFit/>
          </a:bodyPr>
          <a:lstStyle/>
          <a:p>
            <a:pPr marL="571500" lvl="0" indent="-571500" algn="just">
              <a:buFont typeface="Arial" panose="020B0604020202020204" pitchFamily="34" charset="0"/>
              <a:buChar char="•"/>
            </a:pPr>
            <a:r>
              <a:rPr lang="vi-VN" sz="3200" b="1" dirty="0">
                <a:solidFill>
                  <a:srgbClr val="000000"/>
                </a:solidFill>
                <a:latin typeface="Cambria" panose="02040503050406030204" pitchFamily="18" charset="0"/>
                <a:ea typeface="Cambria" panose="02040503050406030204" pitchFamily="18" charset="0"/>
              </a:rPr>
              <a:t>Vườn của ông mình có rất nhiều cây ăn quả. Cây mít, cây sung, cây khế lúc nào cũng chi chít quả;</a:t>
            </a:r>
            <a:endParaRPr lang="en-US" sz="3200" b="1" dirty="0">
              <a:solidFill>
                <a:srgbClr val="000000"/>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vi-VN" sz="3200" b="1" dirty="0">
                <a:solidFill>
                  <a:srgbClr val="000000"/>
                </a:solidFill>
                <a:latin typeface="Cambria" panose="02040503050406030204" pitchFamily="18" charset="0"/>
                <a:ea typeface="Cambria" panose="02040503050406030204" pitchFamily="18" charset="0"/>
              </a:rPr>
              <a:t>Vườn cây của ông tớ có đủ các loại nào là cây ăn quả nào là cây bóng mát, nào là cây hoa;</a:t>
            </a:r>
            <a:endParaRPr lang="en-US" sz="3200" b="1" dirty="0">
              <a:solidFill>
                <a:srgbClr val="000000"/>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vi-VN" sz="3200" b="1" dirty="0">
                <a:solidFill>
                  <a:srgbClr val="000000"/>
                </a:solidFill>
                <a:latin typeface="Cambria" panose="02040503050406030204" pitchFamily="18" charset="0"/>
                <a:ea typeface="Cambria" panose="02040503050406030204" pitchFamily="18" charset="0"/>
              </a:rPr>
              <a:t>Cây trong vườn đều do ông tôi trồng, bà tôi bảo có những cây ông trồng khi tôi còn bé tí;…..</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ight Arrow 23">
            <a:hlinkClick r:id="rId2" action="ppaction://hlinksldjump"/>
            <a:extLst>
              <a:ext uri="{FF2B5EF4-FFF2-40B4-BE49-F238E27FC236}">
                <a16:creationId xmlns:a16="http://schemas.microsoft.com/office/drawing/2014/main" id="{4689BF9F-5F94-3F1D-152E-CD3F1BE2F56C}"/>
              </a:ext>
            </a:extLst>
          </p:cNvPr>
          <p:cNvSpPr/>
          <p:nvPr/>
        </p:nvSpPr>
        <p:spPr>
          <a:xfrm>
            <a:off x="9830462" y="5898287"/>
            <a:ext cx="1965298"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Times New Roman" pitchFamily="18" charset="0"/>
                <a:cs typeface="Times New Roman" pitchFamily="18" charset="0"/>
              </a:rPr>
              <a:t>Trở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419206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94384" y="342009"/>
            <a:ext cx="10491689" cy="2350391"/>
            <a:chOff x="1016687" y="422571"/>
            <a:chExt cx="10491689" cy="1890748"/>
          </a:xfrm>
        </p:grpSpPr>
        <p:grpSp>
          <p:nvGrpSpPr>
            <p:cNvPr id="7" name="组合 10"/>
            <p:cNvGrpSpPr/>
            <p:nvPr/>
          </p:nvGrpSpPr>
          <p:grpSpPr>
            <a:xfrm>
              <a:off x="1016687" y="422571"/>
              <a:ext cx="10491689" cy="1638451"/>
              <a:chOff x="676404" y="1039661"/>
              <a:chExt cx="7766137" cy="3244240"/>
            </a:xfrm>
            <a:solidFill>
              <a:schemeClr val="bg1"/>
            </a:solidFill>
          </p:grpSpPr>
          <p:sp>
            <p:nvSpPr>
              <p:cNvPr id="9" name="矩形: 圆角 11"/>
              <p:cNvSpPr/>
              <p:nvPr userDrawn="1"/>
            </p:nvSpPr>
            <p:spPr>
              <a:xfrm>
                <a:off x="676404" y="1039661"/>
                <a:ext cx="7766137" cy="3244240"/>
              </a:xfrm>
              <a:prstGeom prst="roundRect">
                <a:avLst/>
              </a:prstGeom>
              <a:grp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矩形: 圆角 12"/>
              <p:cNvSpPr/>
              <p:nvPr userDrawn="1"/>
            </p:nvSpPr>
            <p:spPr>
              <a:xfrm>
                <a:off x="807928" y="1151351"/>
                <a:ext cx="7503089" cy="3020860"/>
              </a:xfrm>
              <a:prstGeom prst="roundRect">
                <a:avLst/>
              </a:prstGeom>
              <a:grp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8" name="TextBox 7"/>
            <p:cNvSpPr txBox="1"/>
            <p:nvPr/>
          </p:nvSpPr>
          <p:spPr>
            <a:xfrm>
              <a:off x="1486300" y="558993"/>
              <a:ext cx="9901962"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5. Nếu là bạn nhỏ trong câu chuyện, em sẽ làm gì để gìn giữ vườn cây của ông được nguyên vẹn đúng như khi ông còn sống?</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1" name="Rectangle 10">
            <a:extLst>
              <a:ext uri="{FF2B5EF4-FFF2-40B4-BE49-F238E27FC236}">
                <a16:creationId xmlns:a16="http://schemas.microsoft.com/office/drawing/2014/main" id="{4B75CB8E-A09F-0212-C31D-F89E5589662D}"/>
              </a:ext>
            </a:extLst>
          </p:cNvPr>
          <p:cNvSpPr/>
          <p:nvPr/>
        </p:nvSpPr>
        <p:spPr>
          <a:xfrm>
            <a:off x="988118" y="3001253"/>
            <a:ext cx="10262936" cy="2308324"/>
          </a:xfrm>
          <a:prstGeom prst="rect">
            <a:avLst/>
          </a:prstGeom>
          <a:solidFill>
            <a:srgbClr val="FFFF00"/>
          </a:solidFill>
          <a:effectLst>
            <a:outerShdw blurRad="50800" dist="38100" dir="2700000" algn="tl" rotWithShape="0">
              <a:prstClr val="black">
                <a:alpha val="40000"/>
              </a:prstClr>
            </a:outerShdw>
          </a:effectLst>
        </p:spPr>
        <p:txBody>
          <a:bodyPr wrap="square">
            <a:spAutoFit/>
          </a:bodyPr>
          <a:lstStyle/>
          <a:p>
            <a:pPr lvl="0" algn="just"/>
            <a:r>
              <a:rPr lang="vi-VN" sz="3600" b="1">
                <a:solidFill>
                  <a:srgbClr val="000000"/>
                </a:solidFill>
                <a:latin typeface="Cambria" panose="02040503050406030204" pitchFamily="18" charset="0"/>
                <a:ea typeface="Cambria" panose="02040503050406030204" pitchFamily="18" charset="0"/>
              </a:rPr>
              <a:t>Em sẽ thường xuyên chăm bón, tưới nước và tỉa cành để thay ông chăm sóc, giữ gìn vườn cây của ông được nguyên vẹn. Nếu có cây nào lụi, em sẽ trồng lại cây ấy như khi ông còn sống.</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ight Arrow 23">
            <a:hlinkClick r:id="rId2" action="ppaction://hlinksldjump"/>
            <a:extLst>
              <a:ext uri="{FF2B5EF4-FFF2-40B4-BE49-F238E27FC236}">
                <a16:creationId xmlns:a16="http://schemas.microsoft.com/office/drawing/2014/main" id="{EB3F5DB0-A5B6-0A82-BDE2-4ED34534643E}"/>
              </a:ext>
            </a:extLst>
          </p:cNvPr>
          <p:cNvSpPr/>
          <p:nvPr/>
        </p:nvSpPr>
        <p:spPr>
          <a:xfrm>
            <a:off x="9830462" y="5898287"/>
            <a:ext cx="1965298"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Times New Roman" pitchFamily="18" charset="0"/>
                <a:cs typeface="Times New Roman" pitchFamily="18" charset="0"/>
              </a:rPr>
              <a:t>Trở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82583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1" y="1881738"/>
            <a:ext cx="3914274" cy="5088557"/>
          </a:xfrm>
          <a:prstGeom prst="rect">
            <a:avLst/>
          </a:prstGeom>
        </p:spPr>
      </p:pic>
      <p:sp>
        <p:nvSpPr>
          <p:cNvPr id="3" name="Rounded Rectangular Callout 2"/>
          <p:cNvSpPr/>
          <p:nvPr/>
        </p:nvSpPr>
        <p:spPr>
          <a:xfrm>
            <a:off x="2470289" y="167823"/>
            <a:ext cx="9561290" cy="1711777"/>
          </a:xfrm>
          <a:prstGeom prst="wedgeRoundRectCallout">
            <a:avLst>
              <a:gd name="adj1" fmla="val -50703"/>
              <a:gd name="adj2" fmla="val 80533"/>
              <a:gd name="adj3" fmla="val 16667"/>
            </a:avLst>
          </a:prstGeom>
          <a:solidFill>
            <a:schemeClr val="bg1"/>
          </a:solidFill>
          <a:effectLst>
            <a:glow rad="139700">
              <a:schemeClr val="accent1">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TextBox 3"/>
          <p:cNvSpPr txBox="1"/>
          <p:nvPr/>
        </p:nvSpPr>
        <p:spPr>
          <a:xfrm>
            <a:off x="3165106" y="170021"/>
            <a:ext cx="834617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rPr>
              <a:t>Theo </a:t>
            </a:r>
            <a:r>
              <a:rPr kumimoji="0" lang="en-US" sz="48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em</a:t>
            </a:r>
            <a:r>
              <a:rPr kumimoji="0" lang="en-US"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nội</a:t>
            </a:r>
            <a:r>
              <a:rPr kumimoji="0" lang="en-US" sz="4800" b="1" i="0" u="none" strike="noStrike" kern="1200" cap="none" spc="0" normalizeH="0" noProof="0" dirty="0">
                <a:ln>
                  <a:noFill/>
                </a:ln>
                <a:solidFill>
                  <a:srgbClr val="FF0066"/>
                </a:solidFill>
                <a:effectLst/>
                <a:uLnTx/>
                <a:uFillTx/>
                <a:latin typeface="Cambria" panose="02040503050406030204" pitchFamily="18" charset="0"/>
                <a:ea typeface="Cambria" panose="02040503050406030204" pitchFamily="18" charset="0"/>
              </a:rPr>
              <a:t> dung </a:t>
            </a:r>
            <a:r>
              <a:rPr kumimoji="0" lang="en-US" sz="4800" b="1" i="0" u="none" strike="noStrike" kern="1200" cap="none" spc="0" normalizeH="0" noProof="0" dirty="0" err="1">
                <a:ln>
                  <a:noFill/>
                </a:ln>
                <a:solidFill>
                  <a:srgbClr val="FF0066"/>
                </a:solidFill>
                <a:effectLst/>
                <a:uLnTx/>
                <a:uFillTx/>
                <a:latin typeface="Cambria" panose="02040503050406030204" pitchFamily="18" charset="0"/>
                <a:ea typeface="Cambria" panose="02040503050406030204" pitchFamily="18" charset="0"/>
              </a:rPr>
              <a:t>câu</a:t>
            </a:r>
            <a:r>
              <a:rPr kumimoji="0" lang="en-US" sz="4800" b="1" i="0" u="none" strike="noStrike" kern="1200" cap="none" spc="0" normalizeH="0" noProof="0" dirty="0">
                <a:ln>
                  <a:noFill/>
                </a:ln>
                <a:solidFill>
                  <a:srgbClr val="FF0066"/>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FF0066"/>
                </a:solidFill>
                <a:effectLst/>
                <a:uLnTx/>
                <a:uFillTx/>
                <a:latin typeface="Cambria" panose="02040503050406030204" pitchFamily="18" charset="0"/>
                <a:ea typeface="Cambria" panose="02040503050406030204" pitchFamily="18" charset="0"/>
              </a:rPr>
              <a:t>chuyện</a:t>
            </a:r>
            <a:r>
              <a:rPr kumimoji="0" lang="en-US" sz="4800" b="1" i="0" u="none" strike="noStrike" kern="1200" cap="none" spc="0" normalizeH="0" noProof="0" dirty="0">
                <a:ln>
                  <a:noFill/>
                </a:ln>
                <a:solidFill>
                  <a:srgbClr val="FF0066"/>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FF0066"/>
                </a:solidFill>
                <a:effectLst/>
                <a:uLnTx/>
                <a:uFillTx/>
                <a:latin typeface="Cambria" panose="02040503050406030204" pitchFamily="18" charset="0"/>
                <a:ea typeface="Cambria" panose="02040503050406030204" pitchFamily="18" charset="0"/>
              </a:rPr>
              <a:t>là</a:t>
            </a:r>
            <a:r>
              <a:rPr kumimoji="0" lang="en-US" sz="4800" b="1" i="0" u="none" strike="noStrike" kern="1200" cap="none" spc="0" normalizeH="0" noProof="0" dirty="0">
                <a:ln>
                  <a:noFill/>
                </a:ln>
                <a:solidFill>
                  <a:srgbClr val="FF0066"/>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FF0066"/>
                </a:solidFill>
                <a:effectLst/>
                <a:uLnTx/>
                <a:uFillTx/>
                <a:latin typeface="Cambria" panose="02040503050406030204" pitchFamily="18" charset="0"/>
                <a:ea typeface="Cambria" panose="02040503050406030204" pitchFamily="18" charset="0"/>
              </a:rPr>
              <a:t>gì</a:t>
            </a:r>
            <a:r>
              <a:rPr kumimoji="0" lang="en-US" sz="4800" b="1" i="0" u="none" strike="noStrike" kern="1200" cap="none" spc="0" normalizeH="0" noProof="0" dirty="0">
                <a:ln>
                  <a:noFill/>
                </a:ln>
                <a:solidFill>
                  <a:srgbClr val="FF0066"/>
                </a:solidFill>
                <a:effectLst/>
                <a:uLnTx/>
                <a:uFillTx/>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9" name="Group 8"/>
          <p:cNvGrpSpPr/>
          <p:nvPr/>
        </p:nvGrpSpPr>
        <p:grpSpPr>
          <a:xfrm>
            <a:off x="2438400" y="1226601"/>
            <a:ext cx="9966960" cy="6179526"/>
            <a:chOff x="3561347" y="1318740"/>
            <a:chExt cx="8470232" cy="6179526"/>
          </a:xfrm>
        </p:grpSpPr>
        <p:pic>
          <p:nvPicPr>
            <p:cNvPr id="8" name="Picture 8" descr="C:\Users\Administrator\Desktop\468678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347" y="1318740"/>
              <a:ext cx="8470232" cy="61795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04963" y="3388007"/>
              <a:ext cx="5642308"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Wingdings" panose="05000000000000000000" pitchFamily="2" charset="2"/>
                </a:rPr>
                <a:t>Câu chuyện kể về khu vườn của người ông, qua đó thể hiện sự trân trọng, lòng biết ơn của cháu con đối với ông, người đã làm nên khu vườn đó.</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17139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10798" y1="30382" x2="40686" y2="32201"/>
                        <a14:foregroundMark x1="33316" y1="21407" x2="36233" y2="36992"/>
                        <a14:foregroundMark x1="93545" y1="66210" x2="95376" y2="75114"/>
                        <a14:foregroundMark x1="81599" y1="98402" x2="81599" y2="93151"/>
                      </a14:backgroundRemoval>
                    </a14:imgEffect>
                  </a14:imgLayer>
                </a14:imgProps>
              </a:ext>
              <a:ext uri="{28A0092B-C50C-407E-A947-70E740481C1C}">
                <a14:useLocalDpi xmlns:a14="http://schemas.microsoft.com/office/drawing/2010/main" val="0"/>
              </a:ext>
            </a:extLst>
          </a:blip>
          <a:stretch>
            <a:fillRect/>
          </a:stretch>
        </p:blipFill>
        <p:spPr>
          <a:xfrm flipH="1">
            <a:off x="1065809" y="3019488"/>
            <a:ext cx="4548928" cy="3838512"/>
          </a:xfrm>
          <a:prstGeom prst="rect">
            <a:avLst/>
          </a:prstGeom>
        </p:spPr>
      </p:pic>
      <p:pic>
        <p:nvPicPr>
          <p:cNvPr id="3" name="Picture 2"/>
          <p:cNvPicPr>
            <a:picLocks noChangeAspect="1"/>
          </p:cNvPicPr>
          <p:nvPr/>
        </p:nvPicPr>
        <p:blipFill>
          <a:blip r:embed="rId4" cstate="hqprint">
            <a:extLst>
              <a:ext uri="{BEBA8EAE-BF5A-486C-A8C5-ECC9F3942E4B}">
                <a14:imgProps xmlns:a14="http://schemas.microsoft.com/office/drawing/2010/main">
                  <a14:imgLayer r:embed="rId5">
                    <a14:imgEffect>
                      <a14:backgroundRemoval t="0" b="100000" l="0" r="100000">
                        <a14:foregroundMark x1="53895" y1="21515" x2="63326" y2="24545"/>
                        <a14:foregroundMark x1="68674" y1="43273" x2="69179" y2="45394"/>
                        <a14:foregroundMark x1="58274" y1="90788" x2="59411" y2="84182"/>
                        <a14:foregroundMark x1="62358" y1="92606" x2="62189" y2="86788"/>
                        <a14:foregroundMark x1="50147" y1="97091" x2="50147" y2="90788"/>
                        <a14:foregroundMark x1="47242" y1="97515" x2="47074" y2="91697"/>
                        <a14:foregroundMark x1="40253" y1="93576" x2="39453" y2="89152"/>
                        <a14:foregroundMark x1="52758" y1="95879" x2="52758" y2="95879"/>
                        <a14:foregroundMark x1="29179" y1="94727" x2="29179" y2="87697"/>
                        <a14:foregroundMark x1="26105" y1="96121" x2="27074" y2="87697"/>
                        <a14:foregroundMark x1="22063" y1="95697" x2="23663" y2="87515"/>
                        <a14:foregroundMark x1="52421" y1="93333" x2="52926" y2="95697"/>
                        <a14:backgroundMark x1="53558" y1="79515" x2="53558" y2="82545"/>
                      </a14:backgroundRemoval>
                    </a14:imgEffect>
                  </a14:imgLayer>
                </a14:imgProps>
              </a:ext>
              <a:ext uri="{28A0092B-C50C-407E-A947-70E740481C1C}">
                <a14:useLocalDpi xmlns:a14="http://schemas.microsoft.com/office/drawing/2010/main" val="0"/>
              </a:ext>
            </a:extLst>
          </a:blip>
          <a:stretch>
            <a:fillRect/>
          </a:stretch>
        </p:blipFill>
        <p:spPr>
          <a:xfrm flipH="1">
            <a:off x="6414168" y="4168931"/>
            <a:ext cx="3820696" cy="2654760"/>
          </a:xfrm>
          <a:prstGeom prst="rect">
            <a:avLst/>
          </a:prstGeom>
        </p:spPr>
      </p:pic>
      <p:sp>
        <p:nvSpPr>
          <p:cNvPr id="4" name="矩形: 圆角 20">
            <a:extLst>
              <a:ext uri="{FF2B5EF4-FFF2-40B4-BE49-F238E27FC236}">
                <a16:creationId xmlns:a16="http://schemas.microsoft.com/office/drawing/2014/main" id="{47118E00-203A-4E78-AC85-4C87806898CA}"/>
              </a:ext>
            </a:extLst>
          </p:cNvPr>
          <p:cNvSpPr/>
          <p:nvPr/>
        </p:nvSpPr>
        <p:spPr>
          <a:xfrm>
            <a:off x="342900" y="365125"/>
            <a:ext cx="11468100" cy="6169025"/>
          </a:xfrm>
          <a:prstGeom prst="roundRect">
            <a:avLst>
              <a:gd name="adj" fmla="val 30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5" name="Picture 4">
            <a:extLst>
              <a:ext uri="{FF2B5EF4-FFF2-40B4-BE49-F238E27FC236}">
                <a16:creationId xmlns:a16="http://schemas.microsoft.com/office/drawing/2014/main" id="{A5FE461F-E49E-4C41-98B4-152CC73E7463}"/>
              </a:ext>
            </a:extLst>
          </p:cNvPr>
          <p:cNvPicPr>
            <a:picLocks noChangeAspect="1"/>
          </p:cNvPicPr>
          <p:nvPr/>
        </p:nvPicPr>
        <p:blipFill>
          <a:blip r:embed="rId6">
            <a:clrChange>
              <a:clrFrom>
                <a:srgbClr val="FFFEFE"/>
              </a:clrFrom>
              <a:clrTo>
                <a:srgbClr val="FFFEFE">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530401" y="643257"/>
            <a:ext cx="1070816" cy="564349"/>
          </a:xfrm>
          <a:prstGeom prst="rect">
            <a:avLst/>
          </a:prstGeom>
        </p:spPr>
      </p:pic>
      <p:sp>
        <p:nvSpPr>
          <p:cNvPr id="6" name="TextBox 5">
            <a:extLst>
              <a:ext uri="{FF2B5EF4-FFF2-40B4-BE49-F238E27FC236}">
                <a16:creationId xmlns:a16="http://schemas.microsoft.com/office/drawing/2014/main" id="{B600F577-F819-4602-BCEB-985221633540}"/>
              </a:ext>
            </a:extLst>
          </p:cNvPr>
          <p:cNvSpPr txBox="1"/>
          <p:nvPr/>
        </p:nvSpPr>
        <p:spPr>
          <a:xfrm>
            <a:off x="1552575" y="396607"/>
            <a:ext cx="10220325" cy="954107"/>
          </a:xfrm>
          <a:prstGeom prst="rect">
            <a:avLst/>
          </a:prstGeom>
          <a:noFill/>
        </p:spPr>
        <p:txBody>
          <a:bodyPr wrap="square" rtlCol="0">
            <a:spAutoFit/>
          </a:bodyPr>
          <a:lstStyle/>
          <a:p>
            <a:pPr lvl="0"/>
            <a:r>
              <a:rPr lang="vi-VN" sz="2800" b="1" dirty="0">
                <a:solidFill>
                  <a:prstClr val="black"/>
                </a:solidFill>
                <a:latin typeface="Cambria" panose="02040503050406030204" pitchFamily="18" charset="0"/>
                <a:ea typeface="Cambria" panose="02040503050406030204" pitchFamily="18" charset="0"/>
              </a:rPr>
              <a:t>Tưởng tượng em được đến thăm một vườn cây ăn quả lâu năm. Chia sẻ với bạn cảm xúc, suy nghĩ của em về vườn cây ấy.</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26" name="Picture 2" descr="Vườn cây ăn quả trên sân thượng xanh tốt quanh năm của ông bố đảm Hà Nội |  Báo Dân trí">
            <a:extLst>
              <a:ext uri="{FF2B5EF4-FFF2-40B4-BE49-F238E27FC236}">
                <a16:creationId xmlns:a16="http://schemas.microsoft.com/office/drawing/2014/main" id="{86A7720F-C9DD-FD68-2885-86553ECD8C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24" y="1834284"/>
            <a:ext cx="5200651" cy="33568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ườn cây ăn quả trên sân thượng xanh tốt quanh năm của ông bố đảm Hà Nội |  Báo Dân trí">
            <a:extLst>
              <a:ext uri="{FF2B5EF4-FFF2-40B4-BE49-F238E27FC236}">
                <a16:creationId xmlns:a16="http://schemas.microsoft.com/office/drawing/2014/main" id="{6580C36A-3057-B76C-B53D-20C20DB212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6925" y="1857278"/>
            <a:ext cx="5744565" cy="3333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49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10798" y1="30382" x2="40686" y2="32201"/>
                        <a14:foregroundMark x1="33316" y1="21407" x2="36233" y2="36992"/>
                        <a14:foregroundMark x1="93545" y1="66210" x2="95376" y2="75114"/>
                        <a14:foregroundMark x1="81599" y1="98402" x2="81599" y2="93151"/>
                      </a14:backgroundRemoval>
                    </a14:imgEffect>
                  </a14:imgLayer>
                </a14:imgProps>
              </a:ext>
              <a:ext uri="{28A0092B-C50C-407E-A947-70E740481C1C}">
                <a14:useLocalDpi xmlns:a14="http://schemas.microsoft.com/office/drawing/2010/main" val="0"/>
              </a:ext>
            </a:extLst>
          </a:blip>
          <a:stretch>
            <a:fillRect/>
          </a:stretch>
        </p:blipFill>
        <p:spPr>
          <a:xfrm flipH="1">
            <a:off x="1065809" y="3019488"/>
            <a:ext cx="4548928" cy="3838512"/>
          </a:xfrm>
          <a:prstGeom prst="rect">
            <a:avLst/>
          </a:prstGeom>
        </p:spPr>
      </p:pic>
      <p:pic>
        <p:nvPicPr>
          <p:cNvPr id="3" name="Picture 2"/>
          <p:cNvPicPr>
            <a:picLocks noChangeAspect="1"/>
          </p:cNvPicPr>
          <p:nvPr/>
        </p:nvPicPr>
        <p:blipFill>
          <a:blip r:embed="rId4" cstate="hqprint">
            <a:extLst>
              <a:ext uri="{BEBA8EAE-BF5A-486C-A8C5-ECC9F3942E4B}">
                <a14:imgProps xmlns:a14="http://schemas.microsoft.com/office/drawing/2010/main">
                  <a14:imgLayer r:embed="rId5">
                    <a14:imgEffect>
                      <a14:backgroundRemoval t="0" b="100000" l="0" r="100000">
                        <a14:foregroundMark x1="53895" y1="21515" x2="63326" y2="24545"/>
                        <a14:foregroundMark x1="68674" y1="43273" x2="69179" y2="45394"/>
                        <a14:foregroundMark x1="58274" y1="90788" x2="59411" y2="84182"/>
                        <a14:foregroundMark x1="62358" y1="92606" x2="62189" y2="86788"/>
                        <a14:foregroundMark x1="50147" y1="97091" x2="50147" y2="90788"/>
                        <a14:foregroundMark x1="47242" y1="97515" x2="47074" y2="91697"/>
                        <a14:foregroundMark x1="40253" y1="93576" x2="39453" y2="89152"/>
                        <a14:foregroundMark x1="52758" y1="95879" x2="52758" y2="95879"/>
                        <a14:foregroundMark x1="29179" y1="94727" x2="29179" y2="87697"/>
                        <a14:foregroundMark x1="26105" y1="96121" x2="27074" y2="87697"/>
                        <a14:foregroundMark x1="22063" y1="95697" x2="23663" y2="87515"/>
                        <a14:foregroundMark x1="52421" y1="93333" x2="52926" y2="95697"/>
                        <a14:backgroundMark x1="53558" y1="79515" x2="53558" y2="82545"/>
                      </a14:backgroundRemoval>
                    </a14:imgEffect>
                  </a14:imgLayer>
                </a14:imgProps>
              </a:ext>
              <a:ext uri="{28A0092B-C50C-407E-A947-70E740481C1C}">
                <a14:useLocalDpi xmlns:a14="http://schemas.microsoft.com/office/drawing/2010/main" val="0"/>
              </a:ext>
            </a:extLst>
          </a:blip>
          <a:stretch>
            <a:fillRect/>
          </a:stretch>
        </p:blipFill>
        <p:spPr>
          <a:xfrm flipH="1">
            <a:off x="6414168" y="4168931"/>
            <a:ext cx="3820696" cy="2654760"/>
          </a:xfrm>
          <a:prstGeom prst="rect">
            <a:avLst/>
          </a:prstGeom>
        </p:spPr>
      </p:pic>
      <p:sp>
        <p:nvSpPr>
          <p:cNvPr id="4" name="矩形: 圆角 20">
            <a:extLst>
              <a:ext uri="{FF2B5EF4-FFF2-40B4-BE49-F238E27FC236}">
                <a16:creationId xmlns:a16="http://schemas.microsoft.com/office/drawing/2014/main" id="{47118E00-203A-4E78-AC85-4C87806898CA}"/>
              </a:ext>
            </a:extLst>
          </p:cNvPr>
          <p:cNvSpPr/>
          <p:nvPr/>
        </p:nvSpPr>
        <p:spPr>
          <a:xfrm>
            <a:off x="342900" y="365125"/>
            <a:ext cx="11468100" cy="6169025"/>
          </a:xfrm>
          <a:prstGeom prst="roundRect">
            <a:avLst>
              <a:gd name="adj" fmla="val 30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id="{F345986A-DA28-65D4-C7D6-EB11523C2991}"/>
              </a:ext>
            </a:extLst>
          </p:cNvPr>
          <p:cNvPicPr>
            <a:picLocks noChangeAspect="1"/>
          </p:cNvPicPr>
          <p:nvPr/>
        </p:nvPicPr>
        <p:blipFill>
          <a:blip r:embed="rId6"/>
          <a:stretch>
            <a:fillRect/>
          </a:stretch>
        </p:blipFill>
        <p:spPr>
          <a:xfrm>
            <a:off x="386079" y="1007374"/>
            <a:ext cx="7244715" cy="5405173"/>
          </a:xfrm>
          <a:prstGeom prst="rect">
            <a:avLst/>
          </a:prstGeom>
        </p:spPr>
      </p:pic>
      <p:grpSp>
        <p:nvGrpSpPr>
          <p:cNvPr id="9" name="Group 8">
            <a:extLst>
              <a:ext uri="{FF2B5EF4-FFF2-40B4-BE49-F238E27FC236}">
                <a16:creationId xmlns:a16="http://schemas.microsoft.com/office/drawing/2014/main" id="{8178B94D-F665-54A9-B9D9-1214C8B73E20}"/>
              </a:ext>
            </a:extLst>
          </p:cNvPr>
          <p:cNvGrpSpPr/>
          <p:nvPr/>
        </p:nvGrpSpPr>
        <p:grpSpPr>
          <a:xfrm>
            <a:off x="6739330" y="1579157"/>
            <a:ext cx="4822750" cy="798284"/>
            <a:chOff x="4168850" y="2828836"/>
            <a:chExt cx="7696200" cy="3605737"/>
          </a:xfrm>
        </p:grpSpPr>
        <p:sp>
          <p:nvSpPr>
            <p:cNvPr id="10" name="Rectangle 9">
              <a:extLst>
                <a:ext uri="{FF2B5EF4-FFF2-40B4-BE49-F238E27FC236}">
                  <a16:creationId xmlns:a16="http://schemas.microsoft.com/office/drawing/2014/main" id="{2C7602E5-D27D-144B-35B8-751AD85FBC2D}"/>
                </a:ext>
              </a:extLst>
            </p:cNvPr>
            <p:cNvSpPr/>
            <p:nvPr/>
          </p:nvSpPr>
          <p:spPr>
            <a:xfrm>
              <a:off x="4168850" y="2828836"/>
              <a:ext cx="7696200" cy="360573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Rectangle 10">
              <a:extLst>
                <a:ext uri="{FF2B5EF4-FFF2-40B4-BE49-F238E27FC236}">
                  <a16:creationId xmlns:a16="http://schemas.microsoft.com/office/drawing/2014/main" id="{CBCBBF7B-6EE0-4C7F-FA81-6D20CADE514B}"/>
                </a:ext>
              </a:extLst>
            </p:cNvPr>
            <p:cNvSpPr/>
            <p:nvPr/>
          </p:nvSpPr>
          <p:spPr>
            <a:xfrm>
              <a:off x="4274169" y="3108208"/>
              <a:ext cx="7485562" cy="2641347"/>
            </a:xfrm>
            <a:prstGeom prst="rect">
              <a:avLst/>
            </a:prstGeom>
          </p:spPr>
          <p:txBody>
            <a:bodyPr wrap="square">
              <a:spAutoFit/>
            </a:bodyPr>
            <a:lstStyle/>
            <a:p>
              <a:pPr algn="ctr">
                <a:spcAft>
                  <a:spcPts val="0"/>
                </a:spcAft>
              </a:pPr>
              <a:r>
                <a:rPr lang="en-US" sz="3200" b="1" i="1" dirty="0" err="1">
                  <a:latin typeface="Cambria" panose="02040503050406030204" pitchFamily="18" charset="0"/>
                  <a:ea typeface="Cambria" panose="02040503050406030204" pitchFamily="18" charset="0"/>
                </a:rPr>
                <a:t>Nêu</a:t>
              </a:r>
              <a:r>
                <a:rPr lang="en-US" sz="3200" b="1" i="1" dirty="0">
                  <a:latin typeface="Cambria" panose="02040503050406030204" pitchFamily="18" charset="0"/>
                  <a:ea typeface="Cambria" panose="02040503050406030204" pitchFamily="18" charset="0"/>
                </a:rPr>
                <a:t> </a:t>
              </a:r>
              <a:r>
                <a:rPr lang="en-US" sz="3200" b="1" i="1" dirty="0" err="1">
                  <a:latin typeface="Cambria" panose="02040503050406030204" pitchFamily="18" charset="0"/>
                  <a:ea typeface="Cambria" panose="02040503050406030204" pitchFamily="18" charset="0"/>
                </a:rPr>
                <a:t>nội</a:t>
              </a:r>
              <a:r>
                <a:rPr lang="en-US" sz="3200" b="1" i="1" dirty="0">
                  <a:latin typeface="Cambria" panose="02040503050406030204" pitchFamily="18" charset="0"/>
                  <a:ea typeface="Cambria" panose="02040503050406030204" pitchFamily="18" charset="0"/>
                </a:rPr>
                <a:t> dung </a:t>
              </a:r>
              <a:r>
                <a:rPr lang="en-US" sz="3200" b="1" i="1" dirty="0" err="1">
                  <a:latin typeface="Cambria" panose="02040503050406030204" pitchFamily="18" charset="0"/>
                  <a:ea typeface="Cambria" panose="02040503050406030204" pitchFamily="18" charset="0"/>
                </a:rPr>
                <a:t>bức</a:t>
              </a:r>
              <a:r>
                <a:rPr lang="en-US" sz="3200" b="1" i="1" dirty="0">
                  <a:latin typeface="Cambria" panose="02040503050406030204" pitchFamily="18" charset="0"/>
                  <a:ea typeface="Cambria" panose="02040503050406030204" pitchFamily="18" charset="0"/>
                </a:rPr>
                <a:t> </a:t>
              </a:r>
              <a:r>
                <a:rPr lang="en-US" sz="3200" b="1" i="1" dirty="0" err="1">
                  <a:latin typeface="Cambria" panose="02040503050406030204" pitchFamily="18" charset="0"/>
                  <a:ea typeface="Cambria" panose="02040503050406030204" pitchFamily="18" charset="0"/>
                </a:rPr>
                <a:t>tranh</a:t>
              </a:r>
              <a:endParaRPr lang="en-US" sz="3200" b="1" dirty="0">
                <a:effectLst/>
                <a:latin typeface="Cambria" panose="02040503050406030204" pitchFamily="18" charset="0"/>
                <a:ea typeface="Cambria" panose="02040503050406030204" pitchFamily="18" charset="0"/>
              </a:endParaRPr>
            </a:p>
          </p:txBody>
        </p:sp>
      </p:grpSp>
      <p:sp>
        <p:nvSpPr>
          <p:cNvPr id="12" name="Rounded Rectangle 4">
            <a:extLst>
              <a:ext uri="{FF2B5EF4-FFF2-40B4-BE49-F238E27FC236}">
                <a16:creationId xmlns:a16="http://schemas.microsoft.com/office/drawing/2014/main" id="{FDE8C225-FA43-4C37-284C-31475AC165DE}"/>
              </a:ext>
            </a:extLst>
          </p:cNvPr>
          <p:cNvSpPr/>
          <p:nvPr/>
        </p:nvSpPr>
        <p:spPr>
          <a:xfrm>
            <a:off x="5331687" y="3033826"/>
            <a:ext cx="6464073" cy="287498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dirty="0">
                <a:solidFill>
                  <a:sysClr val="windowText" lastClr="000000"/>
                </a:solidFill>
                <a:latin typeface="Cambria" panose="02040503050406030204" pitchFamily="18" charset="0"/>
                <a:ea typeface="Cambria" panose="02040503050406030204" pitchFamily="18" charset="0"/>
              </a:rPr>
              <a:t>Tranh vẽ khung cảnh cậu bé đang được bà kể cho nghe về cây mít trong khu vườn ăn quả có rất nhiều loại cây khác nhau..</a:t>
            </a:r>
            <a:endParaRPr lang="en-VN" sz="8000" dirty="0">
              <a:solidFill>
                <a:sysClr val="windowText" lastClr="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052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42"/>
            <a:ext cx="12192000" cy="6864534"/>
          </a:xfrm>
          <a:prstGeom prst="rect">
            <a:avLst/>
          </a:prstGeom>
        </p:spPr>
      </p:pic>
      <p:grpSp>
        <p:nvGrpSpPr>
          <p:cNvPr id="3" name="Group 2"/>
          <p:cNvGrpSpPr/>
          <p:nvPr/>
        </p:nvGrpSpPr>
        <p:grpSpPr>
          <a:xfrm>
            <a:off x="3405149" y="121920"/>
            <a:ext cx="4854931" cy="944880"/>
            <a:chOff x="3173073" y="565468"/>
            <a:chExt cx="5890904" cy="1265354"/>
          </a:xfrm>
        </p:grpSpPr>
        <p:grpSp>
          <p:nvGrpSpPr>
            <p:cNvPr id="4" name="Group 3">
              <a:extLst>
                <a:ext uri="{FF2B5EF4-FFF2-40B4-BE49-F238E27FC236}">
                  <a16:creationId xmlns:a16="http://schemas.microsoft.com/office/drawing/2014/main" id="{6F673B85-7059-4229-9972-982C29CF5436}"/>
                </a:ext>
              </a:extLst>
            </p:cNvPr>
            <p:cNvGrpSpPr/>
            <p:nvPr/>
          </p:nvGrpSpPr>
          <p:grpSpPr>
            <a:xfrm>
              <a:off x="3173073" y="565468"/>
              <a:ext cx="5774983" cy="1265354"/>
              <a:chOff x="1006064" y="1522807"/>
              <a:chExt cx="9977377" cy="4656929"/>
            </a:xfrm>
          </p:grpSpPr>
          <p:sp>
            <p:nvSpPr>
              <p:cNvPr id="6"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grpSp>
        <p:sp>
          <p:nvSpPr>
            <p:cNvPr id="5" name="TextBox 4"/>
            <p:cNvSpPr txBox="1"/>
            <p:nvPr/>
          </p:nvSpPr>
          <p:spPr>
            <a:xfrm>
              <a:off x="3337227" y="606286"/>
              <a:ext cx="5726750" cy="10304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6600"/>
                  </a:solidFill>
                  <a:effectLst/>
                  <a:uLnTx/>
                  <a:uFillTx/>
                  <a:latin typeface="Cambria" panose="02040503050406030204" pitchFamily="18" charset="0"/>
                  <a:ea typeface="Cambria" panose="02040503050406030204" pitchFamily="18" charset="0"/>
                </a:rPr>
                <a:t>Giải</a:t>
              </a:r>
              <a:r>
                <a:rPr kumimoji="0" lang="en-US" sz="4400" b="1" i="0" u="none" strike="noStrike" kern="1200" cap="none" spc="0" normalizeH="0" baseline="0" noProof="0" dirty="0">
                  <a:ln>
                    <a:noFill/>
                  </a:ln>
                  <a:solidFill>
                    <a:srgbClr val="FF66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FF6600"/>
                  </a:solidFill>
                  <a:effectLst/>
                  <a:uLnTx/>
                  <a:uFillTx/>
                  <a:latin typeface="Cambria" panose="02040503050406030204" pitchFamily="18" charset="0"/>
                  <a:ea typeface="Cambria" panose="02040503050406030204" pitchFamily="18" charset="0"/>
                </a:rPr>
                <a:t>nghĩa</a:t>
              </a:r>
              <a:r>
                <a:rPr kumimoji="0" lang="en-US" sz="4400" b="1" i="0" u="none" strike="noStrike" kern="1200" cap="none" spc="0" normalizeH="0" baseline="0" noProof="0" dirty="0">
                  <a:ln>
                    <a:noFill/>
                  </a:ln>
                  <a:solidFill>
                    <a:srgbClr val="FF66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FF6600"/>
                  </a:solidFill>
                  <a:effectLst/>
                  <a:uLnTx/>
                  <a:uFillTx/>
                  <a:latin typeface="Cambria" panose="02040503050406030204" pitchFamily="18" charset="0"/>
                  <a:ea typeface="Cambria" panose="02040503050406030204" pitchFamily="18" charset="0"/>
                </a:rPr>
                <a:t>từ</a:t>
              </a:r>
              <a:endParaRPr kumimoji="0" lang="en-US" sz="4400" b="1" i="0" u="none" strike="noStrike" kern="1200" cap="none" spc="0" normalizeH="0" baseline="0" noProof="0" dirty="0">
                <a:ln>
                  <a:noFill/>
                </a:ln>
                <a:solidFill>
                  <a:srgbClr val="FF6600"/>
                </a:solidFill>
                <a:effectLst/>
                <a:uLnTx/>
                <a:uFillTx/>
                <a:latin typeface="Cambria" panose="02040503050406030204" pitchFamily="18" charset="0"/>
                <a:ea typeface="Cambria" panose="02040503050406030204" pitchFamily="18" charset="0"/>
              </a:endParaRPr>
            </a:p>
          </p:txBody>
        </p:sp>
      </p:grpSp>
      <p:pic>
        <p:nvPicPr>
          <p:cNvPr id="8" name="Graphic 7">
            <a:extLst>
              <a:ext uri="{FF2B5EF4-FFF2-40B4-BE49-F238E27FC236}">
                <a16:creationId xmlns:a16="http://schemas.microsoft.com/office/drawing/2014/main" id="{B100B184-6593-131A-FDCD-6ED3E313F83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994167" y="3082834"/>
            <a:ext cx="3340250" cy="3871653"/>
          </a:xfrm>
          <a:prstGeom prst="rect">
            <a:avLst/>
          </a:prstGeom>
        </p:spPr>
      </p:pic>
      <p:sp>
        <p:nvSpPr>
          <p:cNvPr id="30" name="Rectangle: Rounded Corners 5">
            <a:extLst>
              <a:ext uri="{FF2B5EF4-FFF2-40B4-BE49-F238E27FC236}">
                <a16:creationId xmlns:a16="http://schemas.microsoft.com/office/drawing/2014/main" id="{F224AB8F-B366-BAC1-FEF2-F8B2632C8B20}"/>
              </a:ext>
            </a:extLst>
          </p:cNvPr>
          <p:cNvSpPr/>
          <p:nvPr/>
        </p:nvSpPr>
        <p:spPr>
          <a:xfrm>
            <a:off x="480671" y="1703979"/>
            <a:ext cx="8897008" cy="1648822"/>
          </a:xfrm>
          <a:custGeom>
            <a:avLst/>
            <a:gdLst>
              <a:gd name="connsiteX0" fmla="*/ 0 w 8897008"/>
              <a:gd name="connsiteY0" fmla="*/ 475029 h 1945165"/>
              <a:gd name="connsiteX1" fmla="*/ 475029 w 8897008"/>
              <a:gd name="connsiteY1" fmla="*/ 0 h 1945165"/>
              <a:gd name="connsiteX2" fmla="*/ 8421979 w 8897008"/>
              <a:gd name="connsiteY2" fmla="*/ 0 h 1945165"/>
              <a:gd name="connsiteX3" fmla="*/ 8897008 w 8897008"/>
              <a:gd name="connsiteY3" fmla="*/ 475029 h 1945165"/>
              <a:gd name="connsiteX4" fmla="*/ 8897008 w 8897008"/>
              <a:gd name="connsiteY4" fmla="*/ 1470136 h 1945165"/>
              <a:gd name="connsiteX5" fmla="*/ 8421979 w 8897008"/>
              <a:gd name="connsiteY5" fmla="*/ 1945165 h 1945165"/>
              <a:gd name="connsiteX6" fmla="*/ 475029 w 8897008"/>
              <a:gd name="connsiteY6" fmla="*/ 1945165 h 1945165"/>
              <a:gd name="connsiteX7" fmla="*/ 0 w 8897008"/>
              <a:gd name="connsiteY7" fmla="*/ 1470136 h 1945165"/>
              <a:gd name="connsiteX8" fmla="*/ 0 w 8897008"/>
              <a:gd name="connsiteY8" fmla="*/ 475029 h 194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7008" h="1945165" fill="none" extrusionOk="0">
                <a:moveTo>
                  <a:pt x="0" y="475029"/>
                </a:moveTo>
                <a:cubicBezTo>
                  <a:pt x="-1062" y="216398"/>
                  <a:pt x="189307" y="-15706"/>
                  <a:pt x="475029" y="0"/>
                </a:cubicBezTo>
                <a:cubicBezTo>
                  <a:pt x="1936022" y="-35273"/>
                  <a:pt x="6476479" y="-144294"/>
                  <a:pt x="8421979" y="0"/>
                </a:cubicBezTo>
                <a:cubicBezTo>
                  <a:pt x="8705229" y="6361"/>
                  <a:pt x="8887745" y="204868"/>
                  <a:pt x="8897008" y="475029"/>
                </a:cubicBezTo>
                <a:cubicBezTo>
                  <a:pt x="8888483" y="686191"/>
                  <a:pt x="8909407" y="1347421"/>
                  <a:pt x="8897008" y="1470136"/>
                </a:cubicBezTo>
                <a:cubicBezTo>
                  <a:pt x="8917515" y="1716980"/>
                  <a:pt x="8716631" y="1910147"/>
                  <a:pt x="8421979" y="1945165"/>
                </a:cubicBezTo>
                <a:cubicBezTo>
                  <a:pt x="7581954" y="2022690"/>
                  <a:pt x="4286014" y="1901462"/>
                  <a:pt x="475029" y="1945165"/>
                </a:cubicBezTo>
                <a:cubicBezTo>
                  <a:pt x="164166" y="1931724"/>
                  <a:pt x="-5072" y="1732418"/>
                  <a:pt x="0" y="1470136"/>
                </a:cubicBezTo>
                <a:cubicBezTo>
                  <a:pt x="-18177" y="1164902"/>
                  <a:pt x="85524" y="929372"/>
                  <a:pt x="0" y="475029"/>
                </a:cubicBezTo>
                <a:close/>
              </a:path>
              <a:path w="8897008" h="1945165" stroke="0" extrusionOk="0">
                <a:moveTo>
                  <a:pt x="0" y="475029"/>
                </a:moveTo>
                <a:cubicBezTo>
                  <a:pt x="-9482" y="179917"/>
                  <a:pt x="186691" y="21048"/>
                  <a:pt x="475029" y="0"/>
                </a:cubicBezTo>
                <a:cubicBezTo>
                  <a:pt x="4081061" y="-95379"/>
                  <a:pt x="5486956" y="58096"/>
                  <a:pt x="8421979" y="0"/>
                </a:cubicBezTo>
                <a:cubicBezTo>
                  <a:pt x="8668589" y="-11081"/>
                  <a:pt x="8889301" y="207139"/>
                  <a:pt x="8897008" y="475029"/>
                </a:cubicBezTo>
                <a:cubicBezTo>
                  <a:pt x="8981675" y="668012"/>
                  <a:pt x="8851154" y="1280939"/>
                  <a:pt x="8897008" y="1470136"/>
                </a:cubicBezTo>
                <a:cubicBezTo>
                  <a:pt x="8912390" y="1714203"/>
                  <a:pt x="8667572" y="1928472"/>
                  <a:pt x="8421979" y="1945165"/>
                </a:cubicBezTo>
                <a:cubicBezTo>
                  <a:pt x="5346429" y="1885259"/>
                  <a:pt x="3610755" y="2027679"/>
                  <a:pt x="475029" y="1945165"/>
                </a:cubicBezTo>
                <a:cubicBezTo>
                  <a:pt x="179070" y="1953473"/>
                  <a:pt x="-22174" y="1754992"/>
                  <a:pt x="0" y="1470136"/>
                </a:cubicBezTo>
                <a:cubicBezTo>
                  <a:pt x="-65137" y="1248763"/>
                  <a:pt x="-56712" y="688582"/>
                  <a:pt x="0" y="475029"/>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custGeom>
                    <a:avLst/>
                    <a:gdLst>
                      <a:gd name="connsiteX0" fmla="*/ 0 w 8897008"/>
                      <a:gd name="connsiteY0" fmla="*/ 402659 h 1648822"/>
                      <a:gd name="connsiteX1" fmla="*/ 402659 w 8897008"/>
                      <a:gd name="connsiteY1" fmla="*/ 0 h 1648822"/>
                      <a:gd name="connsiteX2" fmla="*/ 8494349 w 8897008"/>
                      <a:gd name="connsiteY2" fmla="*/ 0 h 1648822"/>
                      <a:gd name="connsiteX3" fmla="*/ 8897008 w 8897008"/>
                      <a:gd name="connsiteY3" fmla="*/ 402659 h 1648822"/>
                      <a:gd name="connsiteX4" fmla="*/ 8897008 w 8897008"/>
                      <a:gd name="connsiteY4" fmla="*/ 1246163 h 1648822"/>
                      <a:gd name="connsiteX5" fmla="*/ 8494349 w 8897008"/>
                      <a:gd name="connsiteY5" fmla="*/ 1648822 h 1648822"/>
                      <a:gd name="connsiteX6" fmla="*/ 402659 w 8897008"/>
                      <a:gd name="connsiteY6" fmla="*/ 1648822 h 1648822"/>
                      <a:gd name="connsiteX7" fmla="*/ 0 w 8897008"/>
                      <a:gd name="connsiteY7" fmla="*/ 1246163 h 1648822"/>
                      <a:gd name="connsiteX8" fmla="*/ 0 w 8897008"/>
                      <a:gd name="connsiteY8" fmla="*/ 402659 h 164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7008" h="1648822" fill="none" extrusionOk="0">
                        <a:moveTo>
                          <a:pt x="0" y="402659"/>
                        </a:moveTo>
                        <a:cubicBezTo>
                          <a:pt x="-7200" y="205507"/>
                          <a:pt x="170894" y="-6305"/>
                          <a:pt x="402659" y="0"/>
                        </a:cubicBezTo>
                        <a:cubicBezTo>
                          <a:pt x="3314528" y="-35273"/>
                          <a:pt x="7121740" y="-144294"/>
                          <a:pt x="8494349" y="0"/>
                        </a:cubicBezTo>
                        <a:cubicBezTo>
                          <a:pt x="8738018" y="6479"/>
                          <a:pt x="8885615" y="170671"/>
                          <a:pt x="8897008" y="402659"/>
                        </a:cubicBezTo>
                        <a:cubicBezTo>
                          <a:pt x="8954679" y="611334"/>
                          <a:pt x="8839876" y="1083974"/>
                          <a:pt x="8897008" y="1246163"/>
                        </a:cubicBezTo>
                        <a:cubicBezTo>
                          <a:pt x="8906034" y="1461720"/>
                          <a:pt x="8734143" y="1629946"/>
                          <a:pt x="8494349" y="1648822"/>
                        </a:cubicBezTo>
                        <a:cubicBezTo>
                          <a:pt x="7303472" y="1726347"/>
                          <a:pt x="4291200" y="1605119"/>
                          <a:pt x="402659" y="1648822"/>
                        </a:cubicBezTo>
                        <a:cubicBezTo>
                          <a:pt x="159684" y="1643116"/>
                          <a:pt x="-30261" y="1468131"/>
                          <a:pt x="0" y="1246163"/>
                        </a:cubicBezTo>
                        <a:cubicBezTo>
                          <a:pt x="25120" y="928525"/>
                          <a:pt x="72580" y="545302"/>
                          <a:pt x="0" y="402659"/>
                        </a:cubicBezTo>
                        <a:close/>
                      </a:path>
                      <a:path w="8897008" h="1648822" stroke="0" extrusionOk="0">
                        <a:moveTo>
                          <a:pt x="0" y="402659"/>
                        </a:moveTo>
                        <a:cubicBezTo>
                          <a:pt x="-7677" y="153752"/>
                          <a:pt x="151558" y="23260"/>
                          <a:pt x="402659" y="0"/>
                        </a:cubicBezTo>
                        <a:cubicBezTo>
                          <a:pt x="2705461" y="-95379"/>
                          <a:pt x="5043191" y="58096"/>
                          <a:pt x="8494349" y="0"/>
                        </a:cubicBezTo>
                        <a:cubicBezTo>
                          <a:pt x="8702459" y="-10047"/>
                          <a:pt x="8893344" y="177644"/>
                          <a:pt x="8897008" y="402659"/>
                        </a:cubicBezTo>
                        <a:cubicBezTo>
                          <a:pt x="8879205" y="605875"/>
                          <a:pt x="8900570" y="983054"/>
                          <a:pt x="8897008" y="1246163"/>
                        </a:cubicBezTo>
                        <a:cubicBezTo>
                          <a:pt x="8904272" y="1459911"/>
                          <a:pt x="8712566" y="1644673"/>
                          <a:pt x="8494349" y="1648822"/>
                        </a:cubicBezTo>
                        <a:cubicBezTo>
                          <a:pt x="5186332" y="1588916"/>
                          <a:pt x="1429797" y="1731336"/>
                          <a:pt x="402659" y="1648822"/>
                        </a:cubicBezTo>
                        <a:cubicBezTo>
                          <a:pt x="153097" y="1655541"/>
                          <a:pt x="-20389" y="1489239"/>
                          <a:pt x="0" y="1246163"/>
                        </a:cubicBezTo>
                        <a:cubicBezTo>
                          <a:pt x="43697" y="1043601"/>
                          <a:pt x="30788" y="682835"/>
                          <a:pt x="0" y="40265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b="1" dirty="0">
                <a:solidFill>
                  <a:srgbClr val="002060"/>
                </a:solidFill>
                <a:latin typeface="Cambria" panose="02040503050406030204" pitchFamily="18" charset="0"/>
                <a:ea typeface="Cambria" panose="02040503050406030204" pitchFamily="18" charset="0"/>
                <a:cs typeface="Calibri" panose="020F0502020204030204" pitchFamily="34" charset="0"/>
              </a:rPr>
              <a:t>Lụi: </a:t>
            </a:r>
            <a:r>
              <a:rPr lang="vi-VN" sz="4400" dirty="0">
                <a:solidFill>
                  <a:srgbClr val="002060"/>
                </a:solidFill>
                <a:latin typeface="Cambria" panose="02040503050406030204" pitchFamily="18" charset="0"/>
                <a:ea typeface="Cambria" panose="02040503050406030204" pitchFamily="18" charset="0"/>
                <a:cs typeface="Calibri" panose="020F0502020204030204" pitchFamily="34" charset="0"/>
              </a:rPr>
              <a:t>(cây) dùng phát triển, héo úa dần rồi chết.</a:t>
            </a:r>
            <a:endParaRPr lang="en-US" sz="4400" i="1"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
        <p:nvSpPr>
          <p:cNvPr id="32" name="Rectangle: Rounded Corners 5">
            <a:extLst>
              <a:ext uri="{FF2B5EF4-FFF2-40B4-BE49-F238E27FC236}">
                <a16:creationId xmlns:a16="http://schemas.microsoft.com/office/drawing/2014/main" id="{D9AB4879-D998-06E9-1A5C-CD51C8D8258F}"/>
              </a:ext>
            </a:extLst>
          </p:cNvPr>
          <p:cNvSpPr/>
          <p:nvPr/>
        </p:nvSpPr>
        <p:spPr>
          <a:xfrm>
            <a:off x="274320" y="3847739"/>
            <a:ext cx="9083039" cy="1303381"/>
          </a:xfrm>
          <a:custGeom>
            <a:avLst/>
            <a:gdLst>
              <a:gd name="connsiteX0" fmla="*/ 0 w 8897008"/>
              <a:gd name="connsiteY0" fmla="*/ 475029 h 1945165"/>
              <a:gd name="connsiteX1" fmla="*/ 475029 w 8897008"/>
              <a:gd name="connsiteY1" fmla="*/ 0 h 1945165"/>
              <a:gd name="connsiteX2" fmla="*/ 8421979 w 8897008"/>
              <a:gd name="connsiteY2" fmla="*/ 0 h 1945165"/>
              <a:gd name="connsiteX3" fmla="*/ 8897008 w 8897008"/>
              <a:gd name="connsiteY3" fmla="*/ 475029 h 1945165"/>
              <a:gd name="connsiteX4" fmla="*/ 8897008 w 8897008"/>
              <a:gd name="connsiteY4" fmla="*/ 1470136 h 1945165"/>
              <a:gd name="connsiteX5" fmla="*/ 8421979 w 8897008"/>
              <a:gd name="connsiteY5" fmla="*/ 1945165 h 1945165"/>
              <a:gd name="connsiteX6" fmla="*/ 475029 w 8897008"/>
              <a:gd name="connsiteY6" fmla="*/ 1945165 h 1945165"/>
              <a:gd name="connsiteX7" fmla="*/ 0 w 8897008"/>
              <a:gd name="connsiteY7" fmla="*/ 1470136 h 1945165"/>
              <a:gd name="connsiteX8" fmla="*/ 0 w 8897008"/>
              <a:gd name="connsiteY8" fmla="*/ 475029 h 194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7008" h="1945165" fill="none" extrusionOk="0">
                <a:moveTo>
                  <a:pt x="0" y="475029"/>
                </a:moveTo>
                <a:cubicBezTo>
                  <a:pt x="-1062" y="216398"/>
                  <a:pt x="189307" y="-15706"/>
                  <a:pt x="475029" y="0"/>
                </a:cubicBezTo>
                <a:cubicBezTo>
                  <a:pt x="1936022" y="-35273"/>
                  <a:pt x="6476479" y="-144294"/>
                  <a:pt x="8421979" y="0"/>
                </a:cubicBezTo>
                <a:cubicBezTo>
                  <a:pt x="8705229" y="6361"/>
                  <a:pt x="8887745" y="204868"/>
                  <a:pt x="8897008" y="475029"/>
                </a:cubicBezTo>
                <a:cubicBezTo>
                  <a:pt x="8888483" y="686191"/>
                  <a:pt x="8909407" y="1347421"/>
                  <a:pt x="8897008" y="1470136"/>
                </a:cubicBezTo>
                <a:cubicBezTo>
                  <a:pt x="8917515" y="1716980"/>
                  <a:pt x="8716631" y="1910147"/>
                  <a:pt x="8421979" y="1945165"/>
                </a:cubicBezTo>
                <a:cubicBezTo>
                  <a:pt x="7581954" y="2022690"/>
                  <a:pt x="4286014" y="1901462"/>
                  <a:pt x="475029" y="1945165"/>
                </a:cubicBezTo>
                <a:cubicBezTo>
                  <a:pt x="164166" y="1931724"/>
                  <a:pt x="-5072" y="1732418"/>
                  <a:pt x="0" y="1470136"/>
                </a:cubicBezTo>
                <a:cubicBezTo>
                  <a:pt x="-18177" y="1164902"/>
                  <a:pt x="85524" y="929372"/>
                  <a:pt x="0" y="475029"/>
                </a:cubicBezTo>
                <a:close/>
              </a:path>
              <a:path w="8897008" h="1945165" stroke="0" extrusionOk="0">
                <a:moveTo>
                  <a:pt x="0" y="475029"/>
                </a:moveTo>
                <a:cubicBezTo>
                  <a:pt x="-9482" y="179917"/>
                  <a:pt x="186691" y="21048"/>
                  <a:pt x="475029" y="0"/>
                </a:cubicBezTo>
                <a:cubicBezTo>
                  <a:pt x="4081061" y="-95379"/>
                  <a:pt x="5486956" y="58096"/>
                  <a:pt x="8421979" y="0"/>
                </a:cubicBezTo>
                <a:cubicBezTo>
                  <a:pt x="8668589" y="-11081"/>
                  <a:pt x="8889301" y="207139"/>
                  <a:pt x="8897008" y="475029"/>
                </a:cubicBezTo>
                <a:cubicBezTo>
                  <a:pt x="8981675" y="668012"/>
                  <a:pt x="8851154" y="1280939"/>
                  <a:pt x="8897008" y="1470136"/>
                </a:cubicBezTo>
                <a:cubicBezTo>
                  <a:pt x="8912390" y="1714203"/>
                  <a:pt x="8667572" y="1928472"/>
                  <a:pt x="8421979" y="1945165"/>
                </a:cubicBezTo>
                <a:cubicBezTo>
                  <a:pt x="5346429" y="1885259"/>
                  <a:pt x="3610755" y="2027679"/>
                  <a:pt x="475029" y="1945165"/>
                </a:cubicBezTo>
                <a:cubicBezTo>
                  <a:pt x="179070" y="1953473"/>
                  <a:pt x="-22174" y="1754992"/>
                  <a:pt x="0" y="1470136"/>
                </a:cubicBezTo>
                <a:cubicBezTo>
                  <a:pt x="-65137" y="1248763"/>
                  <a:pt x="-56712" y="688582"/>
                  <a:pt x="0" y="475029"/>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custGeom>
                    <a:avLst/>
                    <a:gdLst>
                      <a:gd name="connsiteX0" fmla="*/ 0 w 9083039"/>
                      <a:gd name="connsiteY0" fmla="*/ 318298 h 1303381"/>
                      <a:gd name="connsiteX1" fmla="*/ 484961 w 9083039"/>
                      <a:gd name="connsiteY1" fmla="*/ 0 h 1303381"/>
                      <a:gd name="connsiteX2" fmla="*/ 8598077 w 9083039"/>
                      <a:gd name="connsiteY2" fmla="*/ 0 h 1303381"/>
                      <a:gd name="connsiteX3" fmla="*/ 9083039 w 9083039"/>
                      <a:gd name="connsiteY3" fmla="*/ 318298 h 1303381"/>
                      <a:gd name="connsiteX4" fmla="*/ 9083039 w 9083039"/>
                      <a:gd name="connsiteY4" fmla="*/ 985082 h 1303381"/>
                      <a:gd name="connsiteX5" fmla="*/ 8598077 w 9083039"/>
                      <a:gd name="connsiteY5" fmla="*/ 1303381 h 1303381"/>
                      <a:gd name="connsiteX6" fmla="*/ 484961 w 9083039"/>
                      <a:gd name="connsiteY6" fmla="*/ 1303381 h 1303381"/>
                      <a:gd name="connsiteX7" fmla="*/ 0 w 9083039"/>
                      <a:gd name="connsiteY7" fmla="*/ 985082 h 1303381"/>
                      <a:gd name="connsiteX8" fmla="*/ 0 w 9083039"/>
                      <a:gd name="connsiteY8" fmla="*/ 318298 h 1303381"/>
                      <a:gd name="connsiteX0" fmla="*/ 0 w 9083039"/>
                      <a:gd name="connsiteY0" fmla="*/ 318298 h 1303381"/>
                      <a:gd name="connsiteX1" fmla="*/ 484961 w 9083039"/>
                      <a:gd name="connsiteY1" fmla="*/ 0 h 1303381"/>
                      <a:gd name="connsiteX2" fmla="*/ 8598077 w 9083039"/>
                      <a:gd name="connsiteY2" fmla="*/ 0 h 1303381"/>
                      <a:gd name="connsiteX3" fmla="*/ 9083039 w 9083039"/>
                      <a:gd name="connsiteY3" fmla="*/ 318298 h 1303381"/>
                      <a:gd name="connsiteX4" fmla="*/ 9083039 w 9083039"/>
                      <a:gd name="connsiteY4" fmla="*/ 985082 h 1303381"/>
                      <a:gd name="connsiteX5" fmla="*/ 8598077 w 9083039"/>
                      <a:gd name="connsiteY5" fmla="*/ 1303381 h 1303381"/>
                      <a:gd name="connsiteX6" fmla="*/ 484961 w 9083039"/>
                      <a:gd name="connsiteY6" fmla="*/ 1303381 h 1303381"/>
                      <a:gd name="connsiteX7" fmla="*/ 0 w 9083039"/>
                      <a:gd name="connsiteY7" fmla="*/ 985082 h 1303381"/>
                      <a:gd name="connsiteX8" fmla="*/ 0 w 9083039"/>
                      <a:gd name="connsiteY8" fmla="*/ 318298 h 130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3039" h="1303381" fill="none" extrusionOk="0">
                        <a:moveTo>
                          <a:pt x="0" y="318298"/>
                        </a:moveTo>
                        <a:cubicBezTo>
                          <a:pt x="-7795" y="168513"/>
                          <a:pt x="172714" y="-24335"/>
                          <a:pt x="484961" y="0"/>
                        </a:cubicBezTo>
                        <a:cubicBezTo>
                          <a:pt x="1760555" y="40059"/>
                          <a:pt x="6600866" y="-446780"/>
                          <a:pt x="8598077" y="0"/>
                        </a:cubicBezTo>
                        <a:cubicBezTo>
                          <a:pt x="8904878" y="9628"/>
                          <a:pt x="9069580" y="133900"/>
                          <a:pt x="9083039" y="318298"/>
                        </a:cubicBezTo>
                        <a:cubicBezTo>
                          <a:pt x="9075945" y="459617"/>
                          <a:pt x="9096535" y="905964"/>
                          <a:pt x="9083039" y="985082"/>
                        </a:cubicBezTo>
                        <a:cubicBezTo>
                          <a:pt x="9112525" y="1144016"/>
                          <a:pt x="8919904" y="1257134"/>
                          <a:pt x="8598077" y="1303381"/>
                        </a:cubicBezTo>
                        <a:cubicBezTo>
                          <a:pt x="7342565" y="1335436"/>
                          <a:pt x="4223343" y="1207950"/>
                          <a:pt x="484961" y="1303381"/>
                        </a:cubicBezTo>
                        <a:cubicBezTo>
                          <a:pt x="148222" y="1289006"/>
                          <a:pt x="-32790" y="1160450"/>
                          <a:pt x="0" y="985082"/>
                        </a:cubicBezTo>
                        <a:cubicBezTo>
                          <a:pt x="-17462" y="763809"/>
                          <a:pt x="89984" y="601338"/>
                          <a:pt x="0" y="318298"/>
                        </a:cubicBezTo>
                        <a:close/>
                      </a:path>
                      <a:path w="9083039" h="1303381" stroke="0" extrusionOk="0">
                        <a:moveTo>
                          <a:pt x="0" y="318298"/>
                        </a:moveTo>
                        <a:cubicBezTo>
                          <a:pt x="-52915" y="107394"/>
                          <a:pt x="172704" y="12996"/>
                          <a:pt x="484961" y="0"/>
                        </a:cubicBezTo>
                        <a:cubicBezTo>
                          <a:pt x="4310596" y="-189794"/>
                          <a:pt x="5546554" y="173473"/>
                          <a:pt x="8598077" y="0"/>
                        </a:cubicBezTo>
                        <a:cubicBezTo>
                          <a:pt x="8852335" y="-26628"/>
                          <a:pt x="9052605" y="147871"/>
                          <a:pt x="9083039" y="318298"/>
                        </a:cubicBezTo>
                        <a:cubicBezTo>
                          <a:pt x="9148811" y="440582"/>
                          <a:pt x="9050705" y="846103"/>
                          <a:pt x="9083039" y="985082"/>
                        </a:cubicBezTo>
                        <a:cubicBezTo>
                          <a:pt x="9101460" y="1134862"/>
                          <a:pt x="8896083" y="1278289"/>
                          <a:pt x="8598077" y="1303381"/>
                        </a:cubicBezTo>
                        <a:cubicBezTo>
                          <a:pt x="5142518" y="1283484"/>
                          <a:pt x="3498219" y="1319404"/>
                          <a:pt x="484961" y="1303381"/>
                        </a:cubicBezTo>
                        <a:cubicBezTo>
                          <a:pt x="187024" y="1311402"/>
                          <a:pt x="-27362" y="1186318"/>
                          <a:pt x="0" y="985082"/>
                        </a:cubicBezTo>
                        <a:cubicBezTo>
                          <a:pt x="-78802" y="845479"/>
                          <a:pt x="-37753" y="477897"/>
                          <a:pt x="0" y="318298"/>
                        </a:cubicBezTo>
                        <a:close/>
                      </a:path>
                      <a:path w="9083039" h="1303381" fill="none" stroke="0" extrusionOk="0">
                        <a:moveTo>
                          <a:pt x="0" y="318298"/>
                        </a:moveTo>
                        <a:cubicBezTo>
                          <a:pt x="-4306" y="133870"/>
                          <a:pt x="178661" y="1304"/>
                          <a:pt x="484961" y="0"/>
                        </a:cubicBezTo>
                        <a:cubicBezTo>
                          <a:pt x="2285428" y="164543"/>
                          <a:pt x="6801017" y="-58176"/>
                          <a:pt x="8598077" y="0"/>
                        </a:cubicBezTo>
                        <a:cubicBezTo>
                          <a:pt x="8859196" y="-15486"/>
                          <a:pt x="9069819" y="134569"/>
                          <a:pt x="9083039" y="318298"/>
                        </a:cubicBezTo>
                        <a:cubicBezTo>
                          <a:pt x="9075793" y="461003"/>
                          <a:pt x="9102344" y="897260"/>
                          <a:pt x="9083039" y="985082"/>
                        </a:cubicBezTo>
                        <a:cubicBezTo>
                          <a:pt x="9112052" y="1140880"/>
                          <a:pt x="8881901" y="1262992"/>
                          <a:pt x="8598077" y="1303381"/>
                        </a:cubicBezTo>
                        <a:cubicBezTo>
                          <a:pt x="7830949" y="1776293"/>
                          <a:pt x="3801301" y="1189080"/>
                          <a:pt x="484961" y="1303381"/>
                        </a:cubicBezTo>
                        <a:cubicBezTo>
                          <a:pt x="137462" y="1301824"/>
                          <a:pt x="-20520" y="1176397"/>
                          <a:pt x="0" y="985082"/>
                        </a:cubicBezTo>
                        <a:cubicBezTo>
                          <a:pt x="-20021" y="786747"/>
                          <a:pt x="54206" y="613353"/>
                          <a:pt x="0" y="31829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b="1" dirty="0">
                <a:solidFill>
                  <a:srgbClr val="002060"/>
                </a:solidFill>
                <a:latin typeface="Cambria" panose="02040503050406030204" pitchFamily="18" charset="0"/>
                <a:ea typeface="Cambria" panose="02040503050406030204" pitchFamily="18" charset="0"/>
                <a:cs typeface="Calibri" panose="020F0502020204030204" pitchFamily="34" charset="0"/>
              </a:rPr>
              <a:t>Hình dung: </a:t>
            </a:r>
            <a:r>
              <a:rPr lang="vi-VN" sz="4000" dirty="0">
                <a:solidFill>
                  <a:srgbClr val="002060"/>
                </a:solidFill>
                <a:latin typeface="Cambria" panose="02040503050406030204" pitchFamily="18" charset="0"/>
                <a:ea typeface="Cambria" panose="02040503050406030204" pitchFamily="18" charset="0"/>
                <a:cs typeface="Calibri" panose="020F0502020204030204" pitchFamily="34" charset="0"/>
              </a:rPr>
              <a:t>làm hiện lên trong trí óc một cách khá rõ nét những gì không có ở </a:t>
            </a:r>
            <a:endParaRPr lang="en-US" sz="4000" i="1"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72495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inVertic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42"/>
            <a:ext cx="12192000" cy="6864534"/>
          </a:xfrm>
          <a:prstGeom prst="rect">
            <a:avLst/>
          </a:prstGeom>
        </p:spPr>
      </p:pic>
      <p:grpSp>
        <p:nvGrpSpPr>
          <p:cNvPr id="3" name="Group 2"/>
          <p:cNvGrpSpPr/>
          <p:nvPr/>
        </p:nvGrpSpPr>
        <p:grpSpPr>
          <a:xfrm>
            <a:off x="3405149" y="121920"/>
            <a:ext cx="4854931" cy="944880"/>
            <a:chOff x="3173073" y="565468"/>
            <a:chExt cx="5890904" cy="1265354"/>
          </a:xfrm>
        </p:grpSpPr>
        <p:grpSp>
          <p:nvGrpSpPr>
            <p:cNvPr id="4" name="Group 3">
              <a:extLst>
                <a:ext uri="{FF2B5EF4-FFF2-40B4-BE49-F238E27FC236}">
                  <a16:creationId xmlns:a16="http://schemas.microsoft.com/office/drawing/2014/main" id="{6F673B85-7059-4229-9972-982C29CF5436}"/>
                </a:ext>
              </a:extLst>
            </p:cNvPr>
            <p:cNvGrpSpPr/>
            <p:nvPr/>
          </p:nvGrpSpPr>
          <p:grpSpPr>
            <a:xfrm>
              <a:off x="3173073" y="565468"/>
              <a:ext cx="5774983" cy="1265354"/>
              <a:chOff x="1006064" y="1522807"/>
              <a:chExt cx="9977377" cy="4656929"/>
            </a:xfrm>
          </p:grpSpPr>
          <p:sp>
            <p:nvSpPr>
              <p:cNvPr id="6"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sp>
          <p:nvSpPr>
            <p:cNvPr id="5" name="TextBox 4"/>
            <p:cNvSpPr txBox="1"/>
            <p:nvPr/>
          </p:nvSpPr>
          <p:spPr>
            <a:xfrm>
              <a:off x="3337227" y="606286"/>
              <a:ext cx="5726750" cy="10304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6600"/>
                  </a:solidFill>
                  <a:effectLst/>
                  <a:uLnTx/>
                  <a:uFillTx/>
                  <a:latin typeface="Cambria" panose="02040503050406030204" pitchFamily="18" charset="0"/>
                  <a:ea typeface="Cambria" panose="02040503050406030204" pitchFamily="18" charset="0"/>
                  <a:cs typeface="+mn-cs"/>
                </a:rPr>
                <a:t>Giải</a:t>
              </a:r>
              <a:r>
                <a:rPr kumimoji="0" lang="en-US" sz="4400" b="1" i="0" u="none" strike="noStrike" kern="1200" cap="none" spc="0" normalizeH="0" baseline="0" noProof="0" dirty="0">
                  <a:ln>
                    <a:noFill/>
                  </a:ln>
                  <a:solidFill>
                    <a:srgbClr val="FF66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FF6600"/>
                  </a:solidFill>
                  <a:effectLst/>
                  <a:uLnTx/>
                  <a:uFillTx/>
                  <a:latin typeface="Cambria" panose="02040503050406030204" pitchFamily="18" charset="0"/>
                  <a:ea typeface="Cambria" panose="02040503050406030204" pitchFamily="18" charset="0"/>
                  <a:cs typeface="+mn-cs"/>
                </a:rPr>
                <a:t>nghĩa</a:t>
              </a:r>
              <a:r>
                <a:rPr kumimoji="0" lang="en-US" sz="4400" b="1" i="0" u="none" strike="noStrike" kern="1200" cap="none" spc="0" normalizeH="0" baseline="0" noProof="0" dirty="0">
                  <a:ln>
                    <a:noFill/>
                  </a:ln>
                  <a:solidFill>
                    <a:srgbClr val="FF66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FF6600"/>
                  </a:solidFill>
                  <a:effectLst/>
                  <a:uLnTx/>
                  <a:uFillTx/>
                  <a:latin typeface="Cambria" panose="02040503050406030204" pitchFamily="18" charset="0"/>
                  <a:ea typeface="Cambria" panose="02040503050406030204" pitchFamily="18" charset="0"/>
                  <a:cs typeface="+mn-cs"/>
                </a:rPr>
                <a:t>từ</a:t>
              </a:r>
              <a:endParaRPr kumimoji="0" lang="en-US" sz="4400" b="1" i="0" u="none" strike="noStrike" kern="1200" cap="none" spc="0" normalizeH="0" baseline="0" noProof="0" dirty="0">
                <a:ln>
                  <a:noFill/>
                </a:ln>
                <a:solidFill>
                  <a:srgbClr val="FF6600"/>
                </a:solidFill>
                <a:effectLst/>
                <a:uLnTx/>
                <a:uFillTx/>
                <a:latin typeface="Cambria" panose="02040503050406030204" pitchFamily="18" charset="0"/>
                <a:ea typeface="Cambria" panose="02040503050406030204" pitchFamily="18" charset="0"/>
                <a:cs typeface="+mn-cs"/>
              </a:endParaRPr>
            </a:p>
          </p:txBody>
        </p:sp>
      </p:grpSp>
      <p:pic>
        <p:nvPicPr>
          <p:cNvPr id="8" name="Graphic 7">
            <a:extLst>
              <a:ext uri="{FF2B5EF4-FFF2-40B4-BE49-F238E27FC236}">
                <a16:creationId xmlns:a16="http://schemas.microsoft.com/office/drawing/2014/main" id="{B100B184-6593-131A-FDCD-6ED3E313F83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994167" y="3082834"/>
            <a:ext cx="3340250" cy="3871653"/>
          </a:xfrm>
          <a:prstGeom prst="rect">
            <a:avLst/>
          </a:prstGeom>
        </p:spPr>
      </p:pic>
      <p:sp>
        <p:nvSpPr>
          <p:cNvPr id="30" name="Rectangle: Rounded Corners 5">
            <a:extLst>
              <a:ext uri="{FF2B5EF4-FFF2-40B4-BE49-F238E27FC236}">
                <a16:creationId xmlns:a16="http://schemas.microsoft.com/office/drawing/2014/main" id="{F224AB8F-B366-BAC1-FEF2-F8B2632C8B20}"/>
              </a:ext>
            </a:extLst>
          </p:cNvPr>
          <p:cNvSpPr/>
          <p:nvPr/>
        </p:nvSpPr>
        <p:spPr>
          <a:xfrm>
            <a:off x="480671" y="1703979"/>
            <a:ext cx="8897008" cy="1394821"/>
          </a:xfrm>
          <a:custGeom>
            <a:avLst/>
            <a:gdLst>
              <a:gd name="connsiteX0" fmla="*/ 0 w 8897008"/>
              <a:gd name="connsiteY0" fmla="*/ 475029 h 1945165"/>
              <a:gd name="connsiteX1" fmla="*/ 475029 w 8897008"/>
              <a:gd name="connsiteY1" fmla="*/ 0 h 1945165"/>
              <a:gd name="connsiteX2" fmla="*/ 8421979 w 8897008"/>
              <a:gd name="connsiteY2" fmla="*/ 0 h 1945165"/>
              <a:gd name="connsiteX3" fmla="*/ 8897008 w 8897008"/>
              <a:gd name="connsiteY3" fmla="*/ 475029 h 1945165"/>
              <a:gd name="connsiteX4" fmla="*/ 8897008 w 8897008"/>
              <a:gd name="connsiteY4" fmla="*/ 1470136 h 1945165"/>
              <a:gd name="connsiteX5" fmla="*/ 8421979 w 8897008"/>
              <a:gd name="connsiteY5" fmla="*/ 1945165 h 1945165"/>
              <a:gd name="connsiteX6" fmla="*/ 475029 w 8897008"/>
              <a:gd name="connsiteY6" fmla="*/ 1945165 h 1945165"/>
              <a:gd name="connsiteX7" fmla="*/ 0 w 8897008"/>
              <a:gd name="connsiteY7" fmla="*/ 1470136 h 1945165"/>
              <a:gd name="connsiteX8" fmla="*/ 0 w 8897008"/>
              <a:gd name="connsiteY8" fmla="*/ 475029 h 194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7008" h="1945165" fill="none" extrusionOk="0">
                <a:moveTo>
                  <a:pt x="0" y="475029"/>
                </a:moveTo>
                <a:cubicBezTo>
                  <a:pt x="-1062" y="216398"/>
                  <a:pt x="189307" y="-15706"/>
                  <a:pt x="475029" y="0"/>
                </a:cubicBezTo>
                <a:cubicBezTo>
                  <a:pt x="1936022" y="-35273"/>
                  <a:pt x="6476479" y="-144294"/>
                  <a:pt x="8421979" y="0"/>
                </a:cubicBezTo>
                <a:cubicBezTo>
                  <a:pt x="8705229" y="6361"/>
                  <a:pt x="8887745" y="204868"/>
                  <a:pt x="8897008" y="475029"/>
                </a:cubicBezTo>
                <a:cubicBezTo>
                  <a:pt x="8888483" y="686191"/>
                  <a:pt x="8909407" y="1347421"/>
                  <a:pt x="8897008" y="1470136"/>
                </a:cubicBezTo>
                <a:cubicBezTo>
                  <a:pt x="8917515" y="1716980"/>
                  <a:pt x="8716631" y="1910147"/>
                  <a:pt x="8421979" y="1945165"/>
                </a:cubicBezTo>
                <a:cubicBezTo>
                  <a:pt x="7581954" y="2022690"/>
                  <a:pt x="4286014" y="1901462"/>
                  <a:pt x="475029" y="1945165"/>
                </a:cubicBezTo>
                <a:cubicBezTo>
                  <a:pt x="164166" y="1931724"/>
                  <a:pt x="-5072" y="1732418"/>
                  <a:pt x="0" y="1470136"/>
                </a:cubicBezTo>
                <a:cubicBezTo>
                  <a:pt x="-18177" y="1164902"/>
                  <a:pt x="85524" y="929372"/>
                  <a:pt x="0" y="475029"/>
                </a:cubicBezTo>
                <a:close/>
              </a:path>
              <a:path w="8897008" h="1945165" stroke="0" extrusionOk="0">
                <a:moveTo>
                  <a:pt x="0" y="475029"/>
                </a:moveTo>
                <a:cubicBezTo>
                  <a:pt x="-9482" y="179917"/>
                  <a:pt x="186691" y="21048"/>
                  <a:pt x="475029" y="0"/>
                </a:cubicBezTo>
                <a:cubicBezTo>
                  <a:pt x="4081061" y="-95379"/>
                  <a:pt x="5486956" y="58096"/>
                  <a:pt x="8421979" y="0"/>
                </a:cubicBezTo>
                <a:cubicBezTo>
                  <a:pt x="8668589" y="-11081"/>
                  <a:pt x="8889301" y="207139"/>
                  <a:pt x="8897008" y="475029"/>
                </a:cubicBezTo>
                <a:cubicBezTo>
                  <a:pt x="8981675" y="668012"/>
                  <a:pt x="8851154" y="1280939"/>
                  <a:pt x="8897008" y="1470136"/>
                </a:cubicBezTo>
                <a:cubicBezTo>
                  <a:pt x="8912390" y="1714203"/>
                  <a:pt x="8667572" y="1928472"/>
                  <a:pt x="8421979" y="1945165"/>
                </a:cubicBezTo>
                <a:cubicBezTo>
                  <a:pt x="5346429" y="1885259"/>
                  <a:pt x="3610755" y="2027679"/>
                  <a:pt x="475029" y="1945165"/>
                </a:cubicBezTo>
                <a:cubicBezTo>
                  <a:pt x="179070" y="1953473"/>
                  <a:pt x="-22174" y="1754992"/>
                  <a:pt x="0" y="1470136"/>
                </a:cubicBezTo>
                <a:cubicBezTo>
                  <a:pt x="-65137" y="1248763"/>
                  <a:pt x="-56712" y="688582"/>
                  <a:pt x="0" y="475029"/>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custGeom>
                    <a:avLst/>
                    <a:gdLst>
                      <a:gd name="connsiteX0" fmla="*/ 0 w 8897008"/>
                      <a:gd name="connsiteY0" fmla="*/ 340629 h 1394821"/>
                      <a:gd name="connsiteX1" fmla="*/ 475029 w 8897008"/>
                      <a:gd name="connsiteY1" fmla="*/ 0 h 1394821"/>
                      <a:gd name="connsiteX2" fmla="*/ 8421979 w 8897008"/>
                      <a:gd name="connsiteY2" fmla="*/ 0 h 1394821"/>
                      <a:gd name="connsiteX3" fmla="*/ 8897008 w 8897008"/>
                      <a:gd name="connsiteY3" fmla="*/ 340629 h 1394821"/>
                      <a:gd name="connsiteX4" fmla="*/ 8897008 w 8897008"/>
                      <a:gd name="connsiteY4" fmla="*/ 1054191 h 1394821"/>
                      <a:gd name="connsiteX5" fmla="*/ 8421979 w 8897008"/>
                      <a:gd name="connsiteY5" fmla="*/ 1394821 h 1394821"/>
                      <a:gd name="connsiteX6" fmla="*/ 475029 w 8897008"/>
                      <a:gd name="connsiteY6" fmla="*/ 1394821 h 1394821"/>
                      <a:gd name="connsiteX7" fmla="*/ 0 w 8897008"/>
                      <a:gd name="connsiteY7" fmla="*/ 1054191 h 1394821"/>
                      <a:gd name="connsiteX8" fmla="*/ 0 w 8897008"/>
                      <a:gd name="connsiteY8" fmla="*/ 340629 h 1394821"/>
                      <a:gd name="connsiteX0" fmla="*/ 0 w 8897008"/>
                      <a:gd name="connsiteY0" fmla="*/ 340629 h 1394821"/>
                      <a:gd name="connsiteX1" fmla="*/ 475029 w 8897008"/>
                      <a:gd name="connsiteY1" fmla="*/ 0 h 1394821"/>
                      <a:gd name="connsiteX2" fmla="*/ 8421979 w 8897008"/>
                      <a:gd name="connsiteY2" fmla="*/ 0 h 1394821"/>
                      <a:gd name="connsiteX3" fmla="*/ 8897008 w 8897008"/>
                      <a:gd name="connsiteY3" fmla="*/ 340629 h 1394821"/>
                      <a:gd name="connsiteX4" fmla="*/ 8897008 w 8897008"/>
                      <a:gd name="connsiteY4" fmla="*/ 1054191 h 1394821"/>
                      <a:gd name="connsiteX5" fmla="*/ 8421979 w 8897008"/>
                      <a:gd name="connsiteY5" fmla="*/ 1394821 h 1394821"/>
                      <a:gd name="connsiteX6" fmla="*/ 475029 w 8897008"/>
                      <a:gd name="connsiteY6" fmla="*/ 1394821 h 1394821"/>
                      <a:gd name="connsiteX7" fmla="*/ 0 w 8897008"/>
                      <a:gd name="connsiteY7" fmla="*/ 1054191 h 1394821"/>
                      <a:gd name="connsiteX8" fmla="*/ 0 w 8897008"/>
                      <a:gd name="connsiteY8" fmla="*/ 340629 h 13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7008" h="1394821" fill="none" extrusionOk="0">
                        <a:moveTo>
                          <a:pt x="0" y="340629"/>
                        </a:moveTo>
                        <a:cubicBezTo>
                          <a:pt x="-8183" y="180126"/>
                          <a:pt x="153445" y="-35363"/>
                          <a:pt x="475029" y="0"/>
                        </a:cubicBezTo>
                        <a:cubicBezTo>
                          <a:pt x="1607896" y="71489"/>
                          <a:pt x="6470198" y="-302799"/>
                          <a:pt x="8421979" y="0"/>
                        </a:cubicBezTo>
                        <a:cubicBezTo>
                          <a:pt x="8729930" y="12079"/>
                          <a:pt x="8858988" y="122657"/>
                          <a:pt x="8897008" y="340629"/>
                        </a:cubicBezTo>
                        <a:cubicBezTo>
                          <a:pt x="8897890" y="491039"/>
                          <a:pt x="8911805" y="975092"/>
                          <a:pt x="8897008" y="1054191"/>
                        </a:cubicBezTo>
                        <a:cubicBezTo>
                          <a:pt x="8953999" y="1203607"/>
                          <a:pt x="8745343" y="1338584"/>
                          <a:pt x="8421979" y="1394821"/>
                        </a:cubicBezTo>
                        <a:cubicBezTo>
                          <a:pt x="7127095" y="1427674"/>
                          <a:pt x="4222642" y="1335956"/>
                          <a:pt x="475029" y="1394821"/>
                        </a:cubicBezTo>
                        <a:cubicBezTo>
                          <a:pt x="159436" y="1383871"/>
                          <a:pt x="-39264" y="1241799"/>
                          <a:pt x="0" y="1054191"/>
                        </a:cubicBezTo>
                        <a:cubicBezTo>
                          <a:pt x="-17319" y="822205"/>
                          <a:pt x="90417" y="627245"/>
                          <a:pt x="0" y="340629"/>
                        </a:cubicBezTo>
                        <a:close/>
                      </a:path>
                      <a:path w="8897008" h="1394821" stroke="0" extrusionOk="0">
                        <a:moveTo>
                          <a:pt x="0" y="340629"/>
                        </a:moveTo>
                        <a:cubicBezTo>
                          <a:pt x="-33057" y="121836"/>
                          <a:pt x="142604" y="12364"/>
                          <a:pt x="475029" y="0"/>
                        </a:cubicBezTo>
                        <a:cubicBezTo>
                          <a:pt x="4270103" y="-233421"/>
                          <a:pt x="5383147" y="295005"/>
                          <a:pt x="8421979" y="0"/>
                        </a:cubicBezTo>
                        <a:cubicBezTo>
                          <a:pt x="8673242" y="-43808"/>
                          <a:pt x="8866644" y="157646"/>
                          <a:pt x="8897008" y="340629"/>
                        </a:cubicBezTo>
                        <a:cubicBezTo>
                          <a:pt x="8979234" y="478181"/>
                          <a:pt x="8859502" y="911486"/>
                          <a:pt x="8897008" y="1054191"/>
                        </a:cubicBezTo>
                        <a:cubicBezTo>
                          <a:pt x="8921664" y="1182248"/>
                          <a:pt x="8670980" y="1381848"/>
                          <a:pt x="8421979" y="1394821"/>
                        </a:cubicBezTo>
                        <a:cubicBezTo>
                          <a:pt x="5068768" y="1369669"/>
                          <a:pt x="3271451" y="1383134"/>
                          <a:pt x="475029" y="1394821"/>
                        </a:cubicBezTo>
                        <a:cubicBezTo>
                          <a:pt x="204988" y="1415892"/>
                          <a:pt x="-30389" y="1276475"/>
                          <a:pt x="0" y="1054191"/>
                        </a:cubicBezTo>
                        <a:cubicBezTo>
                          <a:pt x="-68900" y="898122"/>
                          <a:pt x="-46760" y="501916"/>
                          <a:pt x="0" y="340629"/>
                        </a:cubicBezTo>
                        <a:close/>
                      </a:path>
                      <a:path w="8897008" h="1394821" fill="none" stroke="0" extrusionOk="0">
                        <a:moveTo>
                          <a:pt x="0" y="340629"/>
                        </a:moveTo>
                        <a:cubicBezTo>
                          <a:pt x="-2137" y="151457"/>
                          <a:pt x="174379" y="828"/>
                          <a:pt x="475029" y="0"/>
                        </a:cubicBezTo>
                        <a:cubicBezTo>
                          <a:pt x="2170870" y="117762"/>
                          <a:pt x="6734655" y="-50898"/>
                          <a:pt x="8421979" y="0"/>
                        </a:cubicBezTo>
                        <a:cubicBezTo>
                          <a:pt x="8675394" y="-16441"/>
                          <a:pt x="8865577" y="130972"/>
                          <a:pt x="8897008" y="340629"/>
                        </a:cubicBezTo>
                        <a:cubicBezTo>
                          <a:pt x="8900507" y="502046"/>
                          <a:pt x="8915986" y="960658"/>
                          <a:pt x="8897008" y="1054191"/>
                        </a:cubicBezTo>
                        <a:cubicBezTo>
                          <a:pt x="8927950" y="1218792"/>
                          <a:pt x="8710243" y="1363346"/>
                          <a:pt x="8421979" y="1394821"/>
                        </a:cubicBezTo>
                        <a:cubicBezTo>
                          <a:pt x="7645841" y="1747713"/>
                          <a:pt x="3682273" y="1274111"/>
                          <a:pt x="475029" y="1394821"/>
                        </a:cubicBezTo>
                        <a:cubicBezTo>
                          <a:pt x="157621" y="1386800"/>
                          <a:pt x="-9059" y="1246312"/>
                          <a:pt x="0" y="1054191"/>
                        </a:cubicBezTo>
                        <a:cubicBezTo>
                          <a:pt x="-25778" y="867469"/>
                          <a:pt x="74276" y="663237"/>
                          <a:pt x="0" y="34062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Mẫu đơn: </a:t>
            </a: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cây nhỏ, lá xẻ lông chim, hoa to nở vào dịp Tết, vỏ và rễ cây dùng làm thuốc.</a:t>
            </a:r>
            <a:endParaRPr kumimoji="0" lang="en-US" sz="360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26" name="Picture 2" descr="Bài thuốc dân gian từ cây mẫu đơn | Báo Dân tộc và Phát triển">
            <a:extLst>
              <a:ext uri="{FF2B5EF4-FFF2-40B4-BE49-F238E27FC236}">
                <a16:creationId xmlns:a16="http://schemas.microsoft.com/office/drawing/2014/main" id="{F9799964-127F-E7CE-CC12-568E0EBE99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2340" y="3312795"/>
            <a:ext cx="571500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50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42"/>
            <a:ext cx="12192000" cy="6864534"/>
          </a:xfrm>
          <a:prstGeom prst="rect">
            <a:avLst/>
          </a:prstGeom>
        </p:spPr>
      </p:pic>
      <p:grpSp>
        <p:nvGrpSpPr>
          <p:cNvPr id="3" name="Group 2"/>
          <p:cNvGrpSpPr/>
          <p:nvPr/>
        </p:nvGrpSpPr>
        <p:grpSpPr>
          <a:xfrm>
            <a:off x="3405149" y="121920"/>
            <a:ext cx="4854931" cy="944880"/>
            <a:chOff x="3173073" y="565468"/>
            <a:chExt cx="5890904" cy="1265354"/>
          </a:xfrm>
        </p:grpSpPr>
        <p:grpSp>
          <p:nvGrpSpPr>
            <p:cNvPr id="4" name="Group 3">
              <a:extLst>
                <a:ext uri="{FF2B5EF4-FFF2-40B4-BE49-F238E27FC236}">
                  <a16:creationId xmlns:a16="http://schemas.microsoft.com/office/drawing/2014/main" id="{6F673B85-7059-4229-9972-982C29CF5436}"/>
                </a:ext>
              </a:extLst>
            </p:cNvPr>
            <p:cNvGrpSpPr/>
            <p:nvPr/>
          </p:nvGrpSpPr>
          <p:grpSpPr>
            <a:xfrm>
              <a:off x="3173073" y="565468"/>
              <a:ext cx="5774983" cy="1265354"/>
              <a:chOff x="1006064" y="1522807"/>
              <a:chExt cx="9977377" cy="4656929"/>
            </a:xfrm>
          </p:grpSpPr>
          <p:sp>
            <p:nvSpPr>
              <p:cNvPr id="6"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sp>
          <p:nvSpPr>
            <p:cNvPr id="5" name="TextBox 4"/>
            <p:cNvSpPr txBox="1"/>
            <p:nvPr/>
          </p:nvSpPr>
          <p:spPr>
            <a:xfrm>
              <a:off x="3337227" y="606286"/>
              <a:ext cx="5726750" cy="10304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6600"/>
                  </a:solidFill>
                  <a:effectLst/>
                  <a:uLnTx/>
                  <a:uFillTx/>
                  <a:latin typeface="Cambria" panose="02040503050406030204" pitchFamily="18" charset="0"/>
                  <a:ea typeface="Cambria" panose="02040503050406030204" pitchFamily="18" charset="0"/>
                  <a:cs typeface="+mn-cs"/>
                </a:rPr>
                <a:t>Giải</a:t>
              </a:r>
              <a:r>
                <a:rPr kumimoji="0" lang="en-US" sz="4400" b="1" i="0" u="none" strike="noStrike" kern="1200" cap="none" spc="0" normalizeH="0" baseline="0" noProof="0" dirty="0">
                  <a:ln>
                    <a:noFill/>
                  </a:ln>
                  <a:solidFill>
                    <a:srgbClr val="FF66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FF6600"/>
                  </a:solidFill>
                  <a:effectLst/>
                  <a:uLnTx/>
                  <a:uFillTx/>
                  <a:latin typeface="Cambria" panose="02040503050406030204" pitchFamily="18" charset="0"/>
                  <a:ea typeface="Cambria" panose="02040503050406030204" pitchFamily="18" charset="0"/>
                  <a:cs typeface="+mn-cs"/>
                </a:rPr>
                <a:t>nghĩa</a:t>
              </a:r>
              <a:r>
                <a:rPr kumimoji="0" lang="en-US" sz="4400" b="1" i="0" u="none" strike="noStrike" kern="1200" cap="none" spc="0" normalizeH="0" baseline="0" noProof="0" dirty="0">
                  <a:ln>
                    <a:noFill/>
                  </a:ln>
                  <a:solidFill>
                    <a:srgbClr val="FF66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FF6600"/>
                  </a:solidFill>
                  <a:effectLst/>
                  <a:uLnTx/>
                  <a:uFillTx/>
                  <a:latin typeface="Cambria" panose="02040503050406030204" pitchFamily="18" charset="0"/>
                  <a:ea typeface="Cambria" panose="02040503050406030204" pitchFamily="18" charset="0"/>
                  <a:cs typeface="+mn-cs"/>
                </a:rPr>
                <a:t>từ</a:t>
              </a:r>
              <a:endParaRPr kumimoji="0" lang="en-US" sz="4400" b="1" i="0" u="none" strike="noStrike" kern="1200" cap="none" spc="0" normalizeH="0" baseline="0" noProof="0" dirty="0">
                <a:ln>
                  <a:noFill/>
                </a:ln>
                <a:solidFill>
                  <a:srgbClr val="FF6600"/>
                </a:solidFill>
                <a:effectLst/>
                <a:uLnTx/>
                <a:uFillTx/>
                <a:latin typeface="Cambria" panose="02040503050406030204" pitchFamily="18" charset="0"/>
                <a:ea typeface="Cambria" panose="02040503050406030204" pitchFamily="18" charset="0"/>
                <a:cs typeface="+mn-cs"/>
              </a:endParaRPr>
            </a:p>
          </p:txBody>
        </p:sp>
      </p:grpSp>
      <p:pic>
        <p:nvPicPr>
          <p:cNvPr id="8" name="Graphic 7">
            <a:extLst>
              <a:ext uri="{FF2B5EF4-FFF2-40B4-BE49-F238E27FC236}">
                <a16:creationId xmlns:a16="http://schemas.microsoft.com/office/drawing/2014/main" id="{B100B184-6593-131A-FDCD-6ED3E313F83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994167" y="3082834"/>
            <a:ext cx="3340250" cy="3871653"/>
          </a:xfrm>
          <a:prstGeom prst="rect">
            <a:avLst/>
          </a:prstGeom>
        </p:spPr>
      </p:pic>
      <p:sp>
        <p:nvSpPr>
          <p:cNvPr id="30" name="Rectangle: Rounded Corners 5">
            <a:extLst>
              <a:ext uri="{FF2B5EF4-FFF2-40B4-BE49-F238E27FC236}">
                <a16:creationId xmlns:a16="http://schemas.microsoft.com/office/drawing/2014/main" id="{F224AB8F-B366-BAC1-FEF2-F8B2632C8B20}"/>
              </a:ext>
            </a:extLst>
          </p:cNvPr>
          <p:cNvSpPr/>
          <p:nvPr/>
        </p:nvSpPr>
        <p:spPr>
          <a:xfrm>
            <a:off x="480671" y="1534161"/>
            <a:ext cx="8897008" cy="1564640"/>
          </a:xfrm>
          <a:custGeom>
            <a:avLst/>
            <a:gdLst>
              <a:gd name="connsiteX0" fmla="*/ 0 w 8897008"/>
              <a:gd name="connsiteY0" fmla="*/ 475029 h 1945165"/>
              <a:gd name="connsiteX1" fmla="*/ 475029 w 8897008"/>
              <a:gd name="connsiteY1" fmla="*/ 0 h 1945165"/>
              <a:gd name="connsiteX2" fmla="*/ 8421979 w 8897008"/>
              <a:gd name="connsiteY2" fmla="*/ 0 h 1945165"/>
              <a:gd name="connsiteX3" fmla="*/ 8897008 w 8897008"/>
              <a:gd name="connsiteY3" fmla="*/ 475029 h 1945165"/>
              <a:gd name="connsiteX4" fmla="*/ 8897008 w 8897008"/>
              <a:gd name="connsiteY4" fmla="*/ 1470136 h 1945165"/>
              <a:gd name="connsiteX5" fmla="*/ 8421979 w 8897008"/>
              <a:gd name="connsiteY5" fmla="*/ 1945165 h 1945165"/>
              <a:gd name="connsiteX6" fmla="*/ 475029 w 8897008"/>
              <a:gd name="connsiteY6" fmla="*/ 1945165 h 1945165"/>
              <a:gd name="connsiteX7" fmla="*/ 0 w 8897008"/>
              <a:gd name="connsiteY7" fmla="*/ 1470136 h 1945165"/>
              <a:gd name="connsiteX8" fmla="*/ 0 w 8897008"/>
              <a:gd name="connsiteY8" fmla="*/ 475029 h 194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7008" h="1945165" fill="none" extrusionOk="0">
                <a:moveTo>
                  <a:pt x="0" y="475029"/>
                </a:moveTo>
                <a:cubicBezTo>
                  <a:pt x="-1062" y="216398"/>
                  <a:pt x="189307" y="-15706"/>
                  <a:pt x="475029" y="0"/>
                </a:cubicBezTo>
                <a:cubicBezTo>
                  <a:pt x="1936022" y="-35273"/>
                  <a:pt x="6476479" y="-144294"/>
                  <a:pt x="8421979" y="0"/>
                </a:cubicBezTo>
                <a:cubicBezTo>
                  <a:pt x="8705229" y="6361"/>
                  <a:pt x="8887745" y="204868"/>
                  <a:pt x="8897008" y="475029"/>
                </a:cubicBezTo>
                <a:cubicBezTo>
                  <a:pt x="8888483" y="686191"/>
                  <a:pt x="8909407" y="1347421"/>
                  <a:pt x="8897008" y="1470136"/>
                </a:cubicBezTo>
                <a:cubicBezTo>
                  <a:pt x="8917515" y="1716980"/>
                  <a:pt x="8716631" y="1910147"/>
                  <a:pt x="8421979" y="1945165"/>
                </a:cubicBezTo>
                <a:cubicBezTo>
                  <a:pt x="7581954" y="2022690"/>
                  <a:pt x="4286014" y="1901462"/>
                  <a:pt x="475029" y="1945165"/>
                </a:cubicBezTo>
                <a:cubicBezTo>
                  <a:pt x="164166" y="1931724"/>
                  <a:pt x="-5072" y="1732418"/>
                  <a:pt x="0" y="1470136"/>
                </a:cubicBezTo>
                <a:cubicBezTo>
                  <a:pt x="-18177" y="1164902"/>
                  <a:pt x="85524" y="929372"/>
                  <a:pt x="0" y="475029"/>
                </a:cubicBezTo>
                <a:close/>
              </a:path>
              <a:path w="8897008" h="1945165" stroke="0" extrusionOk="0">
                <a:moveTo>
                  <a:pt x="0" y="475029"/>
                </a:moveTo>
                <a:cubicBezTo>
                  <a:pt x="-9482" y="179917"/>
                  <a:pt x="186691" y="21048"/>
                  <a:pt x="475029" y="0"/>
                </a:cubicBezTo>
                <a:cubicBezTo>
                  <a:pt x="4081061" y="-95379"/>
                  <a:pt x="5486956" y="58096"/>
                  <a:pt x="8421979" y="0"/>
                </a:cubicBezTo>
                <a:cubicBezTo>
                  <a:pt x="8668589" y="-11081"/>
                  <a:pt x="8889301" y="207139"/>
                  <a:pt x="8897008" y="475029"/>
                </a:cubicBezTo>
                <a:cubicBezTo>
                  <a:pt x="8981675" y="668012"/>
                  <a:pt x="8851154" y="1280939"/>
                  <a:pt x="8897008" y="1470136"/>
                </a:cubicBezTo>
                <a:cubicBezTo>
                  <a:pt x="8912390" y="1714203"/>
                  <a:pt x="8667572" y="1928472"/>
                  <a:pt x="8421979" y="1945165"/>
                </a:cubicBezTo>
                <a:cubicBezTo>
                  <a:pt x="5346429" y="1885259"/>
                  <a:pt x="3610755" y="2027679"/>
                  <a:pt x="475029" y="1945165"/>
                </a:cubicBezTo>
                <a:cubicBezTo>
                  <a:pt x="179070" y="1953473"/>
                  <a:pt x="-22174" y="1754992"/>
                  <a:pt x="0" y="1470136"/>
                </a:cubicBezTo>
                <a:cubicBezTo>
                  <a:pt x="-65137" y="1248763"/>
                  <a:pt x="-56712" y="688582"/>
                  <a:pt x="0" y="475029"/>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custGeom>
                    <a:avLst/>
                    <a:gdLst>
                      <a:gd name="connsiteX0" fmla="*/ 0 w 8897008"/>
                      <a:gd name="connsiteY0" fmla="*/ 382100 h 1564640"/>
                      <a:gd name="connsiteX1" fmla="*/ 475029 w 8897008"/>
                      <a:gd name="connsiteY1" fmla="*/ 0 h 1564640"/>
                      <a:gd name="connsiteX2" fmla="*/ 8421979 w 8897008"/>
                      <a:gd name="connsiteY2" fmla="*/ 0 h 1564640"/>
                      <a:gd name="connsiteX3" fmla="*/ 8897008 w 8897008"/>
                      <a:gd name="connsiteY3" fmla="*/ 382100 h 1564640"/>
                      <a:gd name="connsiteX4" fmla="*/ 8897008 w 8897008"/>
                      <a:gd name="connsiteY4" fmla="*/ 1182539 h 1564640"/>
                      <a:gd name="connsiteX5" fmla="*/ 8421979 w 8897008"/>
                      <a:gd name="connsiteY5" fmla="*/ 1564640 h 1564640"/>
                      <a:gd name="connsiteX6" fmla="*/ 475029 w 8897008"/>
                      <a:gd name="connsiteY6" fmla="*/ 1564640 h 1564640"/>
                      <a:gd name="connsiteX7" fmla="*/ 0 w 8897008"/>
                      <a:gd name="connsiteY7" fmla="*/ 1182539 h 1564640"/>
                      <a:gd name="connsiteX8" fmla="*/ 0 w 8897008"/>
                      <a:gd name="connsiteY8" fmla="*/ 382100 h 1564640"/>
                      <a:gd name="connsiteX0" fmla="*/ 0 w 8897008"/>
                      <a:gd name="connsiteY0" fmla="*/ 382100 h 1564640"/>
                      <a:gd name="connsiteX1" fmla="*/ 475029 w 8897008"/>
                      <a:gd name="connsiteY1" fmla="*/ 0 h 1564640"/>
                      <a:gd name="connsiteX2" fmla="*/ 8421979 w 8897008"/>
                      <a:gd name="connsiteY2" fmla="*/ 0 h 1564640"/>
                      <a:gd name="connsiteX3" fmla="*/ 8897008 w 8897008"/>
                      <a:gd name="connsiteY3" fmla="*/ 382100 h 1564640"/>
                      <a:gd name="connsiteX4" fmla="*/ 8897008 w 8897008"/>
                      <a:gd name="connsiteY4" fmla="*/ 1182539 h 1564640"/>
                      <a:gd name="connsiteX5" fmla="*/ 8421979 w 8897008"/>
                      <a:gd name="connsiteY5" fmla="*/ 1564640 h 1564640"/>
                      <a:gd name="connsiteX6" fmla="*/ 475029 w 8897008"/>
                      <a:gd name="connsiteY6" fmla="*/ 1564640 h 1564640"/>
                      <a:gd name="connsiteX7" fmla="*/ 0 w 8897008"/>
                      <a:gd name="connsiteY7" fmla="*/ 1182539 h 1564640"/>
                      <a:gd name="connsiteX8" fmla="*/ 0 w 8897008"/>
                      <a:gd name="connsiteY8" fmla="*/ 382100 h 156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7008" h="1564640" fill="none" extrusionOk="0">
                        <a:moveTo>
                          <a:pt x="0" y="382100"/>
                        </a:moveTo>
                        <a:cubicBezTo>
                          <a:pt x="-5629" y="190069"/>
                          <a:pt x="175366" y="-22003"/>
                          <a:pt x="475029" y="0"/>
                        </a:cubicBezTo>
                        <a:cubicBezTo>
                          <a:pt x="1704623" y="39879"/>
                          <a:pt x="6465079" y="-477819"/>
                          <a:pt x="8421979" y="0"/>
                        </a:cubicBezTo>
                        <a:cubicBezTo>
                          <a:pt x="8722905" y="10496"/>
                          <a:pt x="8873810" y="153041"/>
                          <a:pt x="8897008" y="382100"/>
                        </a:cubicBezTo>
                        <a:cubicBezTo>
                          <a:pt x="8894433" y="551316"/>
                          <a:pt x="8910054" y="1086229"/>
                          <a:pt x="8897008" y="1182539"/>
                        </a:cubicBezTo>
                        <a:cubicBezTo>
                          <a:pt x="8939407" y="1364538"/>
                          <a:pt x="8721686" y="1530992"/>
                          <a:pt x="8421979" y="1564640"/>
                        </a:cubicBezTo>
                        <a:cubicBezTo>
                          <a:pt x="7157273" y="1605771"/>
                          <a:pt x="3976045" y="1394850"/>
                          <a:pt x="475029" y="1564640"/>
                        </a:cubicBezTo>
                        <a:cubicBezTo>
                          <a:pt x="155046" y="1551301"/>
                          <a:pt x="-13497" y="1393396"/>
                          <a:pt x="0" y="1182539"/>
                        </a:cubicBezTo>
                        <a:cubicBezTo>
                          <a:pt x="-15436" y="895117"/>
                          <a:pt x="86871" y="736777"/>
                          <a:pt x="0" y="382100"/>
                        </a:cubicBezTo>
                        <a:close/>
                      </a:path>
                      <a:path w="8897008" h="1564640" stroke="0" extrusionOk="0">
                        <a:moveTo>
                          <a:pt x="0" y="382100"/>
                        </a:moveTo>
                        <a:cubicBezTo>
                          <a:pt x="-37761" y="136111"/>
                          <a:pt x="161327" y="15361"/>
                          <a:pt x="475029" y="0"/>
                        </a:cubicBezTo>
                        <a:cubicBezTo>
                          <a:pt x="4100325" y="-93537"/>
                          <a:pt x="5435415" y="172516"/>
                          <a:pt x="8421979" y="0"/>
                        </a:cubicBezTo>
                        <a:cubicBezTo>
                          <a:pt x="8669020" y="-12233"/>
                          <a:pt x="8869718" y="174493"/>
                          <a:pt x="8897008" y="382100"/>
                        </a:cubicBezTo>
                        <a:cubicBezTo>
                          <a:pt x="8962767" y="530901"/>
                          <a:pt x="8861132" y="1021942"/>
                          <a:pt x="8897008" y="1182539"/>
                        </a:cubicBezTo>
                        <a:cubicBezTo>
                          <a:pt x="8916799" y="1356537"/>
                          <a:pt x="8707299" y="1539527"/>
                          <a:pt x="8421979" y="1564640"/>
                        </a:cubicBezTo>
                        <a:cubicBezTo>
                          <a:pt x="5312480" y="1518630"/>
                          <a:pt x="3533095" y="1614795"/>
                          <a:pt x="475029" y="1564640"/>
                        </a:cubicBezTo>
                        <a:cubicBezTo>
                          <a:pt x="206316" y="1587211"/>
                          <a:pt x="-23965" y="1415599"/>
                          <a:pt x="0" y="1182539"/>
                        </a:cubicBezTo>
                        <a:cubicBezTo>
                          <a:pt x="-73675" y="1010531"/>
                          <a:pt x="-30897" y="575026"/>
                          <a:pt x="0" y="382100"/>
                        </a:cubicBezTo>
                        <a:close/>
                      </a:path>
                      <a:path w="8897008" h="1564640" fill="none" stroke="0" extrusionOk="0">
                        <a:moveTo>
                          <a:pt x="0" y="382100"/>
                        </a:moveTo>
                        <a:cubicBezTo>
                          <a:pt x="-3243" y="166528"/>
                          <a:pt x="178201" y="-3639"/>
                          <a:pt x="475029" y="0"/>
                        </a:cubicBezTo>
                        <a:cubicBezTo>
                          <a:pt x="2018266" y="21725"/>
                          <a:pt x="6640740" y="-82618"/>
                          <a:pt x="8421979" y="0"/>
                        </a:cubicBezTo>
                        <a:cubicBezTo>
                          <a:pt x="8674553" y="-16478"/>
                          <a:pt x="8873002" y="154194"/>
                          <a:pt x="8897008" y="382100"/>
                        </a:cubicBezTo>
                        <a:cubicBezTo>
                          <a:pt x="8901017" y="562378"/>
                          <a:pt x="8915908" y="1078358"/>
                          <a:pt x="8897008" y="1182539"/>
                        </a:cubicBezTo>
                        <a:cubicBezTo>
                          <a:pt x="8930231" y="1365978"/>
                          <a:pt x="8691151" y="1511090"/>
                          <a:pt x="8421979" y="1564640"/>
                        </a:cubicBezTo>
                        <a:cubicBezTo>
                          <a:pt x="7602452" y="1722386"/>
                          <a:pt x="3892627" y="1471253"/>
                          <a:pt x="475029" y="1564640"/>
                        </a:cubicBezTo>
                        <a:cubicBezTo>
                          <a:pt x="152905" y="1556612"/>
                          <a:pt x="-24003" y="1412725"/>
                          <a:pt x="0" y="1182539"/>
                        </a:cubicBezTo>
                        <a:cubicBezTo>
                          <a:pt x="-24108" y="962105"/>
                          <a:pt x="75740" y="744789"/>
                          <a:pt x="0" y="38210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Dành dành: </a:t>
            </a:r>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cây nhỏ, hoa trắng và thơm, quả chín có màu vàng da cam, dùng để nhuộm thực phẩm hoặc làm thuốc.</a:t>
            </a:r>
            <a:endParaRPr kumimoji="0" lang="en-US" sz="320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050" name="Picture 2" descr="DÀNH DÀNH">
            <a:extLst>
              <a:ext uri="{FF2B5EF4-FFF2-40B4-BE49-F238E27FC236}">
                <a16:creationId xmlns:a16="http://schemas.microsoft.com/office/drawing/2014/main" id="{AFB7CF59-7B1D-1EF9-BF54-9B1ED95BD3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9460" y="3342639"/>
            <a:ext cx="5905500" cy="3359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21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94384" y="342009"/>
            <a:ext cx="10491689" cy="1638451"/>
            <a:chOff x="1016687" y="422571"/>
            <a:chExt cx="10491689" cy="1638451"/>
          </a:xfrm>
        </p:grpSpPr>
        <p:grpSp>
          <p:nvGrpSpPr>
            <p:cNvPr id="7" name="组合 10"/>
            <p:cNvGrpSpPr/>
            <p:nvPr/>
          </p:nvGrpSpPr>
          <p:grpSpPr>
            <a:xfrm>
              <a:off x="1016687" y="422571"/>
              <a:ext cx="10491689" cy="1638451"/>
              <a:chOff x="676404" y="1039661"/>
              <a:chExt cx="7766137" cy="3244240"/>
            </a:xfrm>
            <a:solidFill>
              <a:schemeClr val="bg1"/>
            </a:solidFill>
          </p:grpSpPr>
          <p:sp>
            <p:nvSpPr>
              <p:cNvPr id="9" name="矩形: 圆角 11"/>
              <p:cNvSpPr/>
              <p:nvPr userDrawn="1"/>
            </p:nvSpPr>
            <p:spPr>
              <a:xfrm>
                <a:off x="676404" y="1039661"/>
                <a:ext cx="7766137" cy="3244240"/>
              </a:xfrm>
              <a:prstGeom prst="roundRect">
                <a:avLst/>
              </a:prstGeom>
              <a:grp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矩形: 圆角 12"/>
              <p:cNvSpPr/>
              <p:nvPr userDrawn="1"/>
            </p:nvSpPr>
            <p:spPr>
              <a:xfrm>
                <a:off x="807928" y="1151351"/>
                <a:ext cx="7503089" cy="3020860"/>
              </a:xfrm>
              <a:prstGeom prst="roundRect">
                <a:avLst/>
              </a:prstGeom>
              <a:grp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8" name="TextBox 7"/>
            <p:cNvSpPr txBox="1"/>
            <p:nvPr/>
          </p:nvSpPr>
          <p:spPr>
            <a:xfrm>
              <a:off x="1537100" y="657070"/>
              <a:ext cx="990196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rPr>
                <a:t>1. Lần đầu về quê, bạn nhỏ được bà nội giới thiệu cho biết về những cây nào trong vườn? </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11" name="Rectangle 10">
            <a:extLst>
              <a:ext uri="{FF2B5EF4-FFF2-40B4-BE49-F238E27FC236}">
                <a16:creationId xmlns:a16="http://schemas.microsoft.com/office/drawing/2014/main" id="{4B75CB8E-A09F-0212-C31D-F89E5589662D}"/>
              </a:ext>
            </a:extLst>
          </p:cNvPr>
          <p:cNvSpPr/>
          <p:nvPr/>
        </p:nvSpPr>
        <p:spPr>
          <a:xfrm>
            <a:off x="1079558" y="2625333"/>
            <a:ext cx="10262936" cy="2800767"/>
          </a:xfrm>
          <a:prstGeom prst="rect">
            <a:avLst/>
          </a:prstGeom>
          <a:solidFill>
            <a:srgbClr val="FFFF00"/>
          </a:solidFill>
          <a:effectLst>
            <a:outerShdw blurRad="50800" dist="38100" dir="2700000" algn="tl" rotWithShape="0">
              <a:prstClr val="black">
                <a:alpha val="40000"/>
              </a:prstClr>
            </a:outerShdw>
          </a:effectLst>
        </p:spPr>
        <p:txBody>
          <a:bodyPr wrap="square">
            <a:spAutoFit/>
          </a:bodyPr>
          <a:lstStyle/>
          <a:p>
            <a:pPr algn="just"/>
            <a:r>
              <a:rPr lang="vi-VN" sz="4400" b="1" dirty="0">
                <a:solidFill>
                  <a:srgbClr val="000000"/>
                </a:solidFill>
                <a:latin typeface="Cambria" panose="02040503050406030204" pitchFamily="18" charset="0"/>
                <a:ea typeface="Cambria" panose="02040503050406030204" pitchFamily="18" charset="0"/>
              </a:rPr>
              <a:t>Lần đầu về quê bạn nhỏ được bà nội giới thiệu cho biết về nhiều loại cây. Mít, nhãn, sung, chuối, cau, khế, dành dành, mẫu đơn,...</a:t>
            </a:r>
            <a:endParaRPr lang="en-US" sz="4400" dirty="0">
              <a:latin typeface="Cambria" panose="02040503050406030204" pitchFamily="18" charset="0"/>
              <a:ea typeface="Cambria" panose="02040503050406030204" pitchFamily="18" charset="0"/>
            </a:endParaRPr>
          </a:p>
        </p:txBody>
      </p:sp>
      <p:sp>
        <p:nvSpPr>
          <p:cNvPr id="15" name="Right Arrow 23">
            <a:hlinkClick r:id="rId2" action="ppaction://hlinksldjump"/>
            <a:extLst>
              <a:ext uri="{FF2B5EF4-FFF2-40B4-BE49-F238E27FC236}">
                <a16:creationId xmlns:a16="http://schemas.microsoft.com/office/drawing/2014/main" id="{9439B0C2-0481-4E86-2D7B-BDC7DE6D5D72}"/>
              </a:ext>
            </a:extLst>
          </p:cNvPr>
          <p:cNvSpPr/>
          <p:nvPr/>
        </p:nvSpPr>
        <p:spPr>
          <a:xfrm>
            <a:off x="9830462" y="5898287"/>
            <a:ext cx="1965298"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Times New Roman" pitchFamily="18" charset="0"/>
                <a:cs typeface="Times New Roman" pitchFamily="18" charset="0"/>
              </a:rPr>
              <a:t>Trở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61792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94384" y="342009"/>
            <a:ext cx="10491689" cy="1638451"/>
            <a:chOff x="1016687" y="422571"/>
            <a:chExt cx="10491689" cy="1638451"/>
          </a:xfrm>
        </p:grpSpPr>
        <p:grpSp>
          <p:nvGrpSpPr>
            <p:cNvPr id="7" name="组合 10"/>
            <p:cNvGrpSpPr/>
            <p:nvPr/>
          </p:nvGrpSpPr>
          <p:grpSpPr>
            <a:xfrm>
              <a:off x="1016687" y="422571"/>
              <a:ext cx="10491689" cy="1638451"/>
              <a:chOff x="676404" y="1039661"/>
              <a:chExt cx="7766137" cy="3244240"/>
            </a:xfrm>
            <a:solidFill>
              <a:schemeClr val="bg1"/>
            </a:solidFill>
          </p:grpSpPr>
          <p:sp>
            <p:nvSpPr>
              <p:cNvPr id="9" name="矩形: 圆角 11"/>
              <p:cNvSpPr/>
              <p:nvPr userDrawn="1"/>
            </p:nvSpPr>
            <p:spPr>
              <a:xfrm>
                <a:off x="676404" y="1039661"/>
                <a:ext cx="7766137" cy="3244240"/>
              </a:xfrm>
              <a:prstGeom prst="roundRect">
                <a:avLst/>
              </a:prstGeom>
              <a:grp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矩形: 圆角 12"/>
              <p:cNvSpPr/>
              <p:nvPr userDrawn="1"/>
            </p:nvSpPr>
            <p:spPr>
              <a:xfrm>
                <a:off x="807928" y="1151351"/>
                <a:ext cx="7503089" cy="3020860"/>
              </a:xfrm>
              <a:prstGeom prst="roundRect">
                <a:avLst/>
              </a:prstGeom>
              <a:grp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8" name="TextBox 7"/>
            <p:cNvSpPr txBox="1"/>
            <p:nvPr/>
          </p:nvSpPr>
          <p:spPr>
            <a:xfrm>
              <a:off x="1537100" y="657070"/>
              <a:ext cx="990196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2. Theo em, qua lời giới thiệu của bà, bạn nhỏ hiểu được điều gì về vườn cây?</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1" name="Rectangle 10">
            <a:extLst>
              <a:ext uri="{FF2B5EF4-FFF2-40B4-BE49-F238E27FC236}">
                <a16:creationId xmlns:a16="http://schemas.microsoft.com/office/drawing/2014/main" id="{4B75CB8E-A09F-0212-C31D-F89E5589662D}"/>
              </a:ext>
            </a:extLst>
          </p:cNvPr>
          <p:cNvSpPr/>
          <p:nvPr/>
        </p:nvSpPr>
        <p:spPr>
          <a:xfrm>
            <a:off x="1221798" y="2544053"/>
            <a:ext cx="10262936" cy="2800767"/>
          </a:xfrm>
          <a:prstGeom prst="rect">
            <a:avLst/>
          </a:prstGeom>
          <a:solidFill>
            <a:srgbClr val="FFFF00"/>
          </a:solidFill>
          <a:effectLst>
            <a:outerShdw blurRad="50800" dist="38100" dir="2700000" algn="tl" rotWithShape="0">
              <a:prstClr val="black">
                <a:alpha val="40000"/>
              </a:prstClr>
            </a:outerShdw>
          </a:effectLst>
        </p:spPr>
        <p:txBody>
          <a:bodyPr wrap="square">
            <a:spAutoFit/>
          </a:bodyPr>
          <a:lstStyle/>
          <a:p>
            <a:pPr lvl="0" algn="just"/>
            <a:r>
              <a:rPr lang="vi-VN" sz="4400" b="1" dirty="0">
                <a:solidFill>
                  <a:srgbClr val="000000"/>
                </a:solidFill>
                <a:latin typeface="Cambria" panose="02040503050406030204" pitchFamily="18" charset="0"/>
                <a:ea typeface="Cambria" panose="02040503050406030204" pitchFamily="18" charset="0"/>
              </a:rPr>
              <a:t>Qua lời giới thiệu của bà, bạn nhỏ hiểu được điều vườn cây là do một tay ông trồng và cặm cụi vun xới. Mỗi loài cây đều chứa đựng hình bóng của ông.</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ight Arrow 23">
            <a:hlinkClick r:id="rId2" action="ppaction://hlinksldjump"/>
            <a:extLst>
              <a:ext uri="{FF2B5EF4-FFF2-40B4-BE49-F238E27FC236}">
                <a16:creationId xmlns:a16="http://schemas.microsoft.com/office/drawing/2014/main" id="{E744A5E7-6EE3-3A16-AA75-25A2EF411CF8}"/>
              </a:ext>
            </a:extLst>
          </p:cNvPr>
          <p:cNvSpPr/>
          <p:nvPr/>
        </p:nvSpPr>
        <p:spPr>
          <a:xfrm>
            <a:off x="9830462" y="5898287"/>
            <a:ext cx="1965298"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Times New Roman" pitchFamily="18" charset="0"/>
                <a:cs typeface="Times New Roman" pitchFamily="18" charset="0"/>
              </a:rPr>
              <a:t>Trở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3242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94384" y="342009"/>
            <a:ext cx="10491689" cy="1638451"/>
            <a:chOff x="1016687" y="422571"/>
            <a:chExt cx="10491689" cy="1638451"/>
          </a:xfrm>
        </p:grpSpPr>
        <p:grpSp>
          <p:nvGrpSpPr>
            <p:cNvPr id="7" name="组合 10"/>
            <p:cNvGrpSpPr/>
            <p:nvPr/>
          </p:nvGrpSpPr>
          <p:grpSpPr>
            <a:xfrm>
              <a:off x="1016687" y="422571"/>
              <a:ext cx="10491689" cy="1638451"/>
              <a:chOff x="676404" y="1039661"/>
              <a:chExt cx="7766137" cy="3244240"/>
            </a:xfrm>
            <a:solidFill>
              <a:schemeClr val="bg1"/>
            </a:solidFill>
          </p:grpSpPr>
          <p:sp>
            <p:nvSpPr>
              <p:cNvPr id="9" name="矩形: 圆角 11"/>
              <p:cNvSpPr/>
              <p:nvPr userDrawn="1"/>
            </p:nvSpPr>
            <p:spPr>
              <a:xfrm>
                <a:off x="676404" y="1039661"/>
                <a:ext cx="7766137" cy="3244240"/>
              </a:xfrm>
              <a:prstGeom prst="roundRect">
                <a:avLst/>
              </a:prstGeom>
              <a:grp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矩形: 圆角 12"/>
              <p:cNvSpPr/>
              <p:nvPr userDrawn="1"/>
            </p:nvSpPr>
            <p:spPr>
              <a:xfrm>
                <a:off x="807928" y="1151351"/>
                <a:ext cx="7503089" cy="3020860"/>
              </a:xfrm>
              <a:prstGeom prst="roundRect">
                <a:avLst/>
              </a:prstGeom>
              <a:grp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8" name="TextBox 7"/>
            <p:cNvSpPr txBox="1"/>
            <p:nvPr/>
          </p:nvSpPr>
          <p:spPr>
            <a:xfrm>
              <a:off x="1537100" y="657070"/>
              <a:ext cx="990196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3. Vì sao hình bóng ông không bao giờ phai nhạt trong lòng người thân? </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1" name="Rectangle 10">
            <a:extLst>
              <a:ext uri="{FF2B5EF4-FFF2-40B4-BE49-F238E27FC236}">
                <a16:creationId xmlns:a16="http://schemas.microsoft.com/office/drawing/2014/main" id="{4B75CB8E-A09F-0212-C31D-F89E5589662D}"/>
              </a:ext>
            </a:extLst>
          </p:cNvPr>
          <p:cNvSpPr/>
          <p:nvPr/>
        </p:nvSpPr>
        <p:spPr>
          <a:xfrm>
            <a:off x="965200" y="2625333"/>
            <a:ext cx="10377294" cy="3046988"/>
          </a:xfrm>
          <a:prstGeom prst="rect">
            <a:avLst/>
          </a:prstGeom>
          <a:solidFill>
            <a:srgbClr val="FFFF00"/>
          </a:solidFill>
          <a:effectLst>
            <a:outerShdw blurRad="50800" dist="38100" dir="2700000" algn="tl" rotWithShape="0">
              <a:prstClr val="black">
                <a:alpha val="40000"/>
              </a:prstClr>
            </a:outerShdw>
          </a:effectLst>
        </p:spPr>
        <p:txBody>
          <a:bodyPr wrap="square">
            <a:spAutoFit/>
          </a:bodyPr>
          <a:lstStyle/>
          <a:p>
            <a:pPr marL="457200" lvl="0" indent="-457200" algn="just">
              <a:buFont typeface="Arial" panose="020B0604020202020204" pitchFamily="34" charset="0"/>
              <a:buChar char="•"/>
            </a:pPr>
            <a:r>
              <a:rPr lang="vi-VN" sz="3200" b="1" dirty="0">
                <a:solidFill>
                  <a:srgbClr val="000000"/>
                </a:solidFill>
                <a:latin typeface="Cambria" panose="02040503050406030204" pitchFamily="18" charset="0"/>
                <a:ea typeface="Cambria" panose="02040503050406030204" pitchFamily="18" charset="0"/>
              </a:rPr>
              <a:t>Hình bóng ông không bao giờ phai nhạt trong lòng người thân vì vườn cây luôn xanh tốt, luôn gợi cảnh ông chăm sóc vườn cây;</a:t>
            </a:r>
            <a:endParaRPr lang="en-US" sz="3200" b="1" dirty="0">
              <a:solidFill>
                <a:srgbClr val="000000"/>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pPr>
            <a:r>
              <a:rPr lang="vi-VN" sz="3200" b="1" dirty="0">
                <a:solidFill>
                  <a:srgbClr val="000000"/>
                </a:solidFill>
                <a:latin typeface="Cambria" panose="02040503050406030204" pitchFamily="18" charset="0"/>
                <a:ea typeface="Cambria" panose="02040503050406030204" pitchFamily="18" charset="0"/>
              </a:rPr>
              <a:t>Vì vườn cây, ông trồng luôn gợi hình bóng ông;</a:t>
            </a:r>
            <a:endParaRPr lang="en-US" sz="3200" b="1" dirty="0">
              <a:solidFill>
                <a:srgbClr val="000000"/>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pPr>
            <a:r>
              <a:rPr lang="vi-VN" sz="3200" b="1" dirty="0">
                <a:solidFill>
                  <a:srgbClr val="000000"/>
                </a:solidFill>
                <a:latin typeface="Cambria" panose="02040503050406030204" pitchFamily="18" charset="0"/>
                <a:ea typeface="Cambria" panose="02040503050406030204" pitchFamily="18" charset="0"/>
              </a:rPr>
              <a:t>Vì người thân luôn nhớ công ơn của ông: ông đã trồng nên một vườn cây xanh tốt;….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ight Arrow 23">
            <a:hlinkClick r:id="rId2" action="ppaction://hlinksldjump"/>
            <a:extLst>
              <a:ext uri="{FF2B5EF4-FFF2-40B4-BE49-F238E27FC236}">
                <a16:creationId xmlns:a16="http://schemas.microsoft.com/office/drawing/2014/main" id="{6A5DB044-3403-C26A-53A2-569D1C51C54A}"/>
              </a:ext>
            </a:extLst>
          </p:cNvPr>
          <p:cNvSpPr/>
          <p:nvPr/>
        </p:nvSpPr>
        <p:spPr>
          <a:xfrm>
            <a:off x="9830462" y="5898287"/>
            <a:ext cx="1965298"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Times New Roman" pitchFamily="18" charset="0"/>
                <a:cs typeface="Times New Roman" pitchFamily="18" charset="0"/>
              </a:rPr>
              <a:t>Trở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84016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583</Words>
  <Application>Microsoft Office PowerPoint</Application>
  <PresentationFormat>Widescreen</PresentationFormat>
  <Paragraphs>32</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等线</vt:lpstr>
      <vt:lpstr>Arial</vt:lpstr>
      <vt:lpstr>Calibri</vt:lpstr>
      <vt:lpstr>Calibri Light</vt:lpstr>
      <vt:lpstr>Cambria</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43</cp:revision>
  <dcterms:created xsi:type="dcterms:W3CDTF">2023-12-08T15:18:40Z</dcterms:created>
  <dcterms:modified xsi:type="dcterms:W3CDTF">2025-03-19T14:35:37Z</dcterms:modified>
</cp:coreProperties>
</file>