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8" r:id="rId3"/>
    <p:sldId id="261" r:id="rId4"/>
    <p:sldId id="259" r:id="rId5"/>
    <p:sldId id="257" r:id="rId6"/>
    <p:sldId id="266" r:id="rId7"/>
    <p:sldId id="260" r:id="rId8"/>
    <p:sldId id="262" r:id="rId9"/>
    <p:sldId id="263" r:id="rId10"/>
    <p:sldId id="264" r:id="rId11"/>
    <p:sldId id="267" r:id="rId12"/>
    <p:sldId id="268" r:id="rId13"/>
    <p:sldId id="269" r:id="rId14"/>
    <p:sldId id="270" r:id="rId15"/>
    <p:sldId id="271" r:id="rId16"/>
    <p:sldId id="272" r:id="rId17"/>
    <p:sldId id="288" r:id="rId18"/>
    <p:sldId id="289"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91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9</a:t>
            </a:fld>
            <a:endParaRPr lang="en-US"/>
          </a:p>
        </p:txBody>
      </p:sp>
    </p:spTree>
    <p:extLst>
      <p:ext uri="{BB962C8B-B14F-4D97-AF65-F5344CB8AC3E}">
        <p14:creationId xmlns:p14="http://schemas.microsoft.com/office/powerpoint/2010/main" val="38437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20/03/2025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20FD8ED-5012-90C0-5C66-07B6650B9D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20/03/2025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316963FE-7126-FE37-2D0A-890C015C2C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10.svg"/><Relationship Id="rId7" Type="http://schemas.openxmlformats.org/officeDocument/2006/relationships/image" Target="../media/image66.svg"/><Relationship Id="rId12" Type="http://schemas.openxmlformats.org/officeDocument/2006/relationships/image" Target="../media/image4.png"/><Relationship Id="rId17" Type="http://schemas.openxmlformats.org/officeDocument/2006/relationships/image" Target="../media/image75.png"/><Relationship Id="rId2" Type="http://schemas.openxmlformats.org/officeDocument/2006/relationships/image" Target="../media/image9.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2.svg"/></Relationships>
</file>

<file path=ppt/slides/_rels/slide1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81.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0.sv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90.sv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90.sv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png"/><Relationship Id="rId18" Type="http://schemas.openxmlformats.org/officeDocument/2006/relationships/image" Target="../media/image55.png"/><Relationship Id="rId3" Type="http://schemas.openxmlformats.org/officeDocument/2006/relationships/image" Target="../media/image10.svg"/><Relationship Id="rId21" Type="http://schemas.openxmlformats.org/officeDocument/2006/relationships/image" Target="../media/image58.png"/><Relationship Id="rId7" Type="http://schemas.openxmlformats.org/officeDocument/2006/relationships/image" Target="../media/image47.svg"/><Relationship Id="rId12" Type="http://schemas.openxmlformats.org/officeDocument/2006/relationships/image" Target="../media/image50.svg"/><Relationship Id="rId17" Type="http://schemas.openxmlformats.org/officeDocument/2006/relationships/image" Target="../media/image54.svg"/><Relationship Id="rId2" Type="http://schemas.openxmlformats.org/officeDocument/2006/relationships/image" Target="../media/image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svg"/><Relationship Id="rId15" Type="http://schemas.openxmlformats.org/officeDocument/2006/relationships/image" Target="../media/image52.svg"/><Relationship Id="rId10" Type="http://schemas.openxmlformats.org/officeDocument/2006/relationships/image" Target="../media/image48.png"/><Relationship Id="rId19" Type="http://schemas.openxmlformats.org/officeDocument/2006/relationships/image" Target="../media/image56.svg"/><Relationship Id="rId4" Type="http://schemas.openxmlformats.org/officeDocument/2006/relationships/image" Target="../media/image44.png"/><Relationship Id="rId9" Type="http://schemas.openxmlformats.org/officeDocument/2006/relationships/image" Target="../media/image27.sv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59.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10.svg"/><Relationship Id="rId7" Type="http://schemas.openxmlformats.org/officeDocument/2006/relationships/image" Target="../media/image66.svg"/><Relationship Id="rId12" Type="http://schemas.openxmlformats.org/officeDocument/2006/relationships/image" Target="../media/image4.png"/><Relationship Id="rId17" Type="http://schemas.openxmlformats.org/officeDocument/2006/relationships/image" Target="../media/image75.png"/><Relationship Id="rId2" Type="http://schemas.openxmlformats.org/officeDocument/2006/relationships/image" Target="../media/image9.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2.svg"/></Relationships>
</file>

<file path=ppt/slides/_rels/slide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vi-VN"/>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vi-VN"/>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vi-VN"/>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vi-VN"/>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vi-VN"/>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vi-VN"/>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vi-VN"/>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vi-VN"/>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vi-VN"/>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vi-VN"/>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vi-VN"/>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vi-VN"/>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vi-VN"/>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vi-VN"/>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2308324"/>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Kể thêm những đặc điểm sinh học và đặc điểm xã hội khác của con người.</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vi-VN"/>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vi-VN"/>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vi-VN"/>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vi-VN"/>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vi-VN"/>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vi-VN"/>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vi-VN"/>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vi-VN"/>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vi-VN"/>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9507F754-22AE-0EB5-CECE-1EA62697824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495800" y="4152900"/>
            <a:ext cx="9582564" cy="2520769"/>
          </a:xfrm>
          <a:prstGeom prst="rect">
            <a:avLst/>
          </a:prstGeom>
        </p:spPr>
      </p:pic>
    </p:spTree>
    <p:extLst>
      <p:ext uri="{BB962C8B-B14F-4D97-AF65-F5344CB8AC3E}">
        <p14:creationId xmlns:p14="http://schemas.microsoft.com/office/powerpoint/2010/main" val="35220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vi-VN"/>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Liệt kê và sắp xếp một số đặc điểm sinh học, đặc điểm xã hội của nam, nữ theo gợi ý:</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20996B4-D34A-61CA-E5C1-14904A848B1B}"/>
              </a:ext>
            </a:extLst>
          </p:cNvPr>
          <p:cNvPicPr>
            <a:picLocks noChangeAspect="1"/>
          </p:cNvPicPr>
          <p:nvPr/>
        </p:nvPicPr>
        <p:blipFill>
          <a:blip r:embed="rId2"/>
          <a:stretch>
            <a:fillRect/>
          </a:stretch>
        </p:blipFill>
        <p:spPr>
          <a:xfrm>
            <a:off x="762000" y="2705100"/>
            <a:ext cx="15248635"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vi-VN"/>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11DE2923-17C1-9303-731F-B32A7BA252D3}"/>
              </a:ext>
            </a:extLst>
          </p:cNvPr>
          <p:cNvGraphicFramePr>
            <a:graphicFrameLocks noGrp="1"/>
          </p:cNvGraphicFramePr>
          <p:nvPr>
            <p:extLst>
              <p:ext uri="{D42A27DB-BD31-4B8C-83A1-F6EECF244321}">
                <p14:modId xmlns:p14="http://schemas.microsoft.com/office/powerpoint/2010/main" val="2231329523"/>
              </p:ext>
            </p:extLst>
          </p:nvPr>
        </p:nvGraphicFramePr>
        <p:xfrm>
          <a:off x="762000" y="1485900"/>
          <a:ext cx="14935198" cy="7676023"/>
        </p:xfrm>
        <a:graphic>
          <a:graphicData uri="http://schemas.openxmlformats.org/drawingml/2006/table">
            <a:tbl>
              <a:tblPr firstRow="1" firstCol="1" bandRow="1">
                <a:tableStyleId>{5C22544A-7EE6-4342-B048-85BDC9FD1C3A}</a:tableStyleId>
              </a:tblPr>
              <a:tblGrid>
                <a:gridCol w="2985887">
                  <a:extLst>
                    <a:ext uri="{9D8B030D-6E8A-4147-A177-3AD203B41FA5}">
                      <a16:colId xmlns:a16="http://schemas.microsoft.com/office/drawing/2014/main" val="2374041112"/>
                    </a:ext>
                  </a:extLst>
                </a:gridCol>
                <a:gridCol w="4024513">
                  <a:extLst>
                    <a:ext uri="{9D8B030D-6E8A-4147-A177-3AD203B41FA5}">
                      <a16:colId xmlns:a16="http://schemas.microsoft.com/office/drawing/2014/main" val="3168318807"/>
                    </a:ext>
                  </a:extLst>
                </a:gridCol>
                <a:gridCol w="4495800">
                  <a:extLst>
                    <a:ext uri="{9D8B030D-6E8A-4147-A177-3AD203B41FA5}">
                      <a16:colId xmlns:a16="http://schemas.microsoft.com/office/drawing/2014/main" val="646381769"/>
                    </a:ext>
                  </a:extLst>
                </a:gridCol>
                <a:gridCol w="1540143">
                  <a:extLst>
                    <a:ext uri="{9D8B030D-6E8A-4147-A177-3AD203B41FA5}">
                      <a16:colId xmlns:a16="http://schemas.microsoft.com/office/drawing/2014/main" val="3483906743"/>
                    </a:ext>
                  </a:extLst>
                </a:gridCol>
                <a:gridCol w="1888855">
                  <a:extLst>
                    <a:ext uri="{9D8B030D-6E8A-4147-A177-3AD203B41FA5}">
                      <a16:colId xmlns:a16="http://schemas.microsoft.com/office/drawing/2014/main" val="2162296345"/>
                    </a:ext>
                  </a:extLst>
                </a:gridCol>
              </a:tblGrid>
              <a:tr h="1088571">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Đặc điểm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algn="ctr">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điểm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hội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algn="ctr">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điểm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sinh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học</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algn="ctr">
                        <a:lnSpc>
                          <a:spcPct val="120000"/>
                        </a:lnSpc>
                        <a:spcBef>
                          <a:spcPts val="0"/>
                        </a:spcBef>
                        <a:spcAft>
                          <a:spcPts val="0"/>
                        </a:spcAft>
                      </a:pPr>
                      <a:r>
                        <a:rPr lang="en-US" sz="4000" dirty="0">
                          <a:effectLst/>
                          <a:latin typeface="Cambria" panose="02040503050406030204" pitchFamily="18" charset="0"/>
                          <a:ea typeface="Cambria" panose="02040503050406030204" pitchFamily="18" charset="0"/>
                        </a:rPr>
                        <a:t>Nam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algn="ctr">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Nữ</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401722616"/>
                  </a:ext>
                </a:extLst>
              </a:tr>
              <a:tr h="1088571">
                <a:tc>
                  <a:txBody>
                    <a:bodyPr/>
                    <a:lstStyle/>
                    <a:p>
                      <a:pPr marL="0" marR="0" algn="just">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Cơ</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quan</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sinh</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dục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tạo</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ra</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trứng</a:t>
                      </a:r>
                      <a:endParaRPr lang="en-US" sz="40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0100660"/>
                  </a:ext>
                </a:extLst>
              </a:tr>
              <a:tr h="1088571">
                <a:tc>
                  <a:txBody>
                    <a:bodyPr/>
                    <a:lstStyle/>
                    <a:p>
                      <a:pPr marL="0" marR="0" algn="just">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Để</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tóc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ngắn</a:t>
                      </a:r>
                      <a:endParaRPr lang="en-US" sz="32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698556"/>
                  </a:ext>
                </a:extLst>
              </a:tr>
              <a:tr h="1088571">
                <a:tc>
                  <a:txBody>
                    <a:bodyPr/>
                    <a:lstStyle/>
                    <a:p>
                      <a:pPr marL="0" marR="0" algn="just">
                        <a:lnSpc>
                          <a:spcPct val="120000"/>
                        </a:lnSpc>
                        <a:spcBef>
                          <a:spcPts val="0"/>
                        </a:spcBef>
                        <a:spcAft>
                          <a:spcPts val="0"/>
                        </a:spcAft>
                      </a:pPr>
                      <a:r>
                        <a:rPr lang="en-US" sz="3200" b="0" dirty="0">
                          <a:solidFill>
                            <a:srgbClr val="002060"/>
                          </a:solidFill>
                          <a:effectLst/>
                          <a:latin typeface="Cambria" panose="02040503050406030204" pitchFamily="18" charset="0"/>
                          <a:ea typeface="Cambria" panose="02040503050406030204" pitchFamily="18" charset="0"/>
                        </a:rPr>
                        <a:t>Thích </a:t>
                      </a:r>
                      <a:r>
                        <a:rPr lang="en-US" sz="3200" b="0" dirty="0" err="1">
                          <a:solidFill>
                            <a:srgbClr val="002060"/>
                          </a:solidFill>
                          <a:effectLst/>
                          <a:latin typeface="Cambria" panose="02040503050406030204" pitchFamily="18" charset="0"/>
                          <a:ea typeface="Cambria" panose="02040503050406030204" pitchFamily="18" charset="0"/>
                        </a:rPr>
                        <a:t>mặc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áy</a:t>
                      </a:r>
                      <a:endParaRPr lang="en-US" sz="40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987984"/>
                  </a:ext>
                </a:extLst>
              </a:tr>
              <a:tr h="1088571">
                <a:tc>
                  <a:txBody>
                    <a:bodyPr/>
                    <a:lstStyle/>
                    <a:p>
                      <a:pPr marL="0" marR="0" algn="just">
                        <a:lnSpc>
                          <a:spcPct val="120000"/>
                        </a:lnSpc>
                        <a:spcBef>
                          <a:spcPts val="0"/>
                        </a:spcBef>
                        <a:spcAft>
                          <a:spcPts val="0"/>
                        </a:spcAft>
                      </a:pPr>
                      <a:r>
                        <a:rPr lang="en-US" sz="3200" b="0">
                          <a:solidFill>
                            <a:srgbClr val="002060"/>
                          </a:solidFill>
                          <a:effectLst/>
                          <a:latin typeface="Cambria" panose="02040503050406030204" pitchFamily="18" charset="0"/>
                          <a:ea typeface="Cambria" panose="02040503050406030204" pitchFamily="18" charset="0"/>
                        </a:rPr>
                        <a:t>Thích ăn quà vặt</a:t>
                      </a:r>
                      <a:endParaRPr lang="en-US" sz="4000" b="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1264108"/>
                  </a:ext>
                </a:extLst>
              </a:tr>
              <a:tr h="1088571">
                <a:tc>
                  <a:txBody>
                    <a:bodyPr/>
                    <a:lstStyle/>
                    <a:p>
                      <a:pPr marL="0" marR="0" algn="just">
                        <a:lnSpc>
                          <a:spcPct val="120000"/>
                        </a:lnSpc>
                        <a:spcBef>
                          <a:spcPts val="0"/>
                        </a:spcBef>
                        <a:spcAft>
                          <a:spcPts val="0"/>
                        </a:spcAft>
                      </a:pPr>
                      <a:r>
                        <a:rPr lang="en-US" sz="3200" b="0">
                          <a:solidFill>
                            <a:srgbClr val="002060"/>
                          </a:solidFill>
                          <a:effectLst/>
                          <a:latin typeface="Cambria" panose="02040503050406030204" pitchFamily="18" charset="0"/>
                          <a:ea typeface="Cambria" panose="02040503050406030204" pitchFamily="18" charset="0"/>
                        </a:rPr>
                        <a:t>Có râu</a:t>
                      </a:r>
                      <a:endParaRPr lang="en-US" sz="4000" b="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5545442"/>
                  </a:ext>
                </a:extLst>
              </a:tr>
              <a:tr h="1088571">
                <a:tc>
                  <a:txBody>
                    <a:bodyPr/>
                    <a:lstStyle/>
                    <a:p>
                      <a:pPr marL="0" marR="0" algn="just">
                        <a:lnSpc>
                          <a:spcPct val="120000"/>
                        </a:lnSpc>
                        <a:spcBef>
                          <a:spcPts val="0"/>
                        </a:spcBef>
                        <a:spcAft>
                          <a:spcPts val="0"/>
                        </a:spcAft>
                      </a:pPr>
                      <a:r>
                        <a:rPr lang="en-US" sz="4000" b="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0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4115"/>
                  </a:ext>
                </a:extLst>
              </a:tr>
            </a:tbl>
          </a:graphicData>
        </a:graphic>
      </p:graphicFrame>
    </p:spTree>
    <p:extLst>
      <p:ext uri="{BB962C8B-B14F-4D97-AF65-F5344CB8AC3E}">
        <p14:creationId xmlns:p14="http://schemas.microsoft.com/office/powerpoint/2010/main" val="15317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endParaRPr lang="vi-VN"/>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vi-VN"/>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algn="ctr"/>
            <a:r>
              <a:rPr lang="en-US" sz="6000" b="1" dirty="0">
                <a:solidFill>
                  <a:srgbClr val="002060"/>
                </a:solidFill>
                <a:latin typeface="Cambria" panose="02040503050406030204" pitchFamily="18" charset="0"/>
                <a:ea typeface="Cambria" panose="02040503050406030204" pitchFamily="18" charset="0"/>
              </a:rPr>
              <a:t>Em </a:t>
            </a:r>
            <a:r>
              <a:rPr lang="en-US" sz="6000" b="1" dirty="0" err="1">
                <a:solidFill>
                  <a:srgbClr val="002060"/>
                </a:solidFill>
                <a:latin typeface="Cambria" panose="02040503050406030204" pitchFamily="18" charset="0"/>
                <a:ea typeface="Cambria" panose="02040503050406030204" pitchFamily="18" charset="0"/>
              </a:rPr>
              <a:t>và</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các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bạn</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đặc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điểm</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đặc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điểm</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xã</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hội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giống</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nhau</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khác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nhau</a:t>
            </a:r>
            <a:r>
              <a:rPr lang="en-US" sz="6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4865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endParaRPr lang="vi-VN"/>
            </a:p>
          </p:txBody>
        </p:sp>
        <p:sp>
          <p:nvSpPr>
            <p:cNvPr id="7" name="TextBox 7"/>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vi-VN"/>
          </a:p>
        </p:txBody>
      </p:sp>
      <p:sp>
        <p:nvSpPr>
          <p:cNvPr id="38" name="Freeform 2">
            <a:extLst>
              <a:ext uri="{FF2B5EF4-FFF2-40B4-BE49-F238E27FC236}">
                <a16:creationId xmlns:a16="http://schemas.microsoft.com/office/drawing/2014/main" id="{998CE22E-A603-D672-0504-569E14EF3721}"/>
              </a:ext>
            </a:extLst>
          </p:cNvPr>
          <p:cNvSpPr/>
          <p:nvPr/>
        </p:nvSpPr>
        <p:spPr>
          <a:xfrm>
            <a:off x="1905000" y="4305300"/>
            <a:ext cx="12954000" cy="5678329"/>
          </a:xfrm>
          <a:custGeom>
            <a:avLst/>
            <a:gdLst/>
            <a:ahLst/>
            <a:cxnLst/>
            <a:rect l="l" t="t" r="r" b="b"/>
            <a:pathLst>
              <a:path w="16230600" h="7202329">
                <a:moveTo>
                  <a:pt x="0" y="0"/>
                </a:moveTo>
                <a:lnTo>
                  <a:pt x="16230600" y="0"/>
                </a:lnTo>
                <a:lnTo>
                  <a:pt x="16230600" y="7202328"/>
                </a:lnTo>
                <a:lnTo>
                  <a:pt x="0" y="7202328"/>
                </a:lnTo>
                <a:lnTo>
                  <a:pt x="0" y="0"/>
                </a:lnTo>
                <a:close/>
              </a:path>
            </a:pathLst>
          </a:custGeom>
          <a:blipFill>
            <a:blip r:embed="rId4"/>
            <a:stretch>
              <a:fillRect/>
            </a:stretch>
          </a:blipFill>
        </p:spPr>
        <p:txBody>
          <a:bodyPr/>
          <a:lstStyle/>
          <a:p>
            <a:endParaRPr lang="en-US"/>
          </a:p>
        </p:txBody>
      </p:sp>
      <p:pic>
        <p:nvPicPr>
          <p:cNvPr id="41" name="Picture 40">
            <a:extLst>
              <a:ext uri="{FF2B5EF4-FFF2-40B4-BE49-F238E27FC236}">
                <a16:creationId xmlns:a16="http://schemas.microsoft.com/office/drawing/2014/main" id="{BBC18808-2B3A-BC60-25D7-69BBE1E55A4F}"/>
              </a:ext>
            </a:extLst>
          </p:cNvPr>
          <p:cNvPicPr>
            <a:picLocks noChangeAspect="1"/>
          </p:cNvPicPr>
          <p:nvPr/>
        </p:nvPicPr>
        <p:blipFill>
          <a:blip r:embed="rId5"/>
          <a:stretch>
            <a:fillRect/>
          </a:stretch>
        </p:blipFill>
        <p:spPr>
          <a:xfrm>
            <a:off x="3886200" y="952500"/>
            <a:ext cx="8230313" cy="2395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grpSp>
        <p:nvGrpSpPr>
          <p:cNvPr id="29" name="Group 28">
            <a:extLst>
              <a:ext uri="{FF2B5EF4-FFF2-40B4-BE49-F238E27FC236}">
                <a16:creationId xmlns:a16="http://schemas.microsoft.com/office/drawing/2014/main" id="{1083CC9E-815B-7173-8FE8-0DA2043BAA38}"/>
              </a:ext>
            </a:extLst>
          </p:cNvPr>
          <p:cNvGrpSpPr/>
          <p:nvPr/>
        </p:nvGrpSpPr>
        <p:grpSpPr>
          <a:xfrm rot="194220">
            <a:off x="6248400" y="342900"/>
            <a:ext cx="4703751" cy="1986643"/>
            <a:chOff x="1061262" y="1677226"/>
            <a:chExt cx="3135834" cy="1669477"/>
          </a:xfrm>
        </p:grpSpPr>
        <p:sp>
          <p:nvSpPr>
            <p:cNvPr id="30" name="Freeform 10">
              <a:extLst>
                <a:ext uri="{FF2B5EF4-FFF2-40B4-BE49-F238E27FC236}">
                  <a16:creationId xmlns:a16="http://schemas.microsoft.com/office/drawing/2014/main" id="{2E790853-BC46-18AF-910E-4DBF44BFD868}"/>
                </a:ext>
              </a:extLst>
            </p:cNvPr>
            <p:cNvSpPr/>
            <p:nvPr/>
          </p:nvSpPr>
          <p:spPr>
            <a:xfrm>
              <a:off x="1061262" y="1677226"/>
              <a:ext cx="3135834" cy="1669477"/>
            </a:xfrm>
            <a:custGeom>
              <a:avLst/>
              <a:gdLst/>
              <a:ahLst/>
              <a:cxnLst/>
              <a:rect l="l" t="t" r="r" b="b"/>
              <a:pathLst>
                <a:path w="2812754" h="1452084">
                  <a:moveTo>
                    <a:pt x="0" y="0"/>
                  </a:moveTo>
                  <a:lnTo>
                    <a:pt x="2812753" y="0"/>
                  </a:lnTo>
                  <a:lnTo>
                    <a:pt x="2812753" y="1452084"/>
                  </a:lnTo>
                  <a:lnTo>
                    <a:pt x="0" y="145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31" name="TextBox 30">
              <a:extLst>
                <a:ext uri="{FF2B5EF4-FFF2-40B4-BE49-F238E27FC236}">
                  <a16:creationId xmlns:a16="http://schemas.microsoft.com/office/drawing/2014/main" id="{289435FF-11EB-3DB2-0658-B5C83C9B6591}"/>
                </a:ext>
              </a:extLst>
            </p:cNvPr>
            <p:cNvSpPr txBox="1"/>
            <p:nvPr/>
          </p:nvSpPr>
          <p:spPr>
            <a:xfrm>
              <a:off x="1303020" y="2220206"/>
              <a:ext cx="2830068" cy="738664"/>
            </a:xfrm>
            <a:prstGeom prst="rect">
              <a:avLst/>
            </a:prstGeom>
            <a:noFill/>
          </p:spPr>
          <p:txBody>
            <a:bodyPr wrap="square">
              <a:spAutoFit/>
            </a:bodyPr>
            <a:lstStyle/>
            <a:p>
              <a:pPr defTabSz="1371600"/>
              <a:r>
                <a:rPr lang="en-US" sz="6600" b="1" dirty="0" err="1">
                  <a:solidFill>
                    <a:srgbClr val="C00000"/>
                  </a:solidFill>
                  <a:latin typeface="Arial" panose="020B0604020202020204" pitchFamily="34" charset="0"/>
                </a:rPr>
                <a:t>Luật</a:t>
              </a:r>
              <a:r>
                <a:rPr lang="en-US" sz="6600" b="1" dirty="0">
                  <a:solidFill>
                    <a:srgbClr val="C00000"/>
                  </a:solidFill>
                  <a:latin typeface="Arial" panose="020B0604020202020204" pitchFamily="34" charset="0"/>
                </a:rPr>
                <a:t> </a:t>
              </a:r>
              <a:r>
                <a:rPr lang="en-US" sz="6600" b="1" dirty="0" err="1">
                  <a:solidFill>
                    <a:srgbClr val="C00000"/>
                  </a:solidFill>
                  <a:latin typeface="Arial" panose="020B0604020202020204" pitchFamily="34" charset="0"/>
                </a:rPr>
                <a:t>chơi</a:t>
              </a:r>
              <a:endParaRPr lang="vi-VN" sz="6600" b="1" dirty="0">
                <a:solidFill>
                  <a:srgbClr val="C00000"/>
                </a:solidFill>
                <a:latin typeface="Arial" panose="020B0604020202020204" pitchFamily="34" charset="0"/>
              </a:endParaRPr>
            </a:p>
          </p:txBody>
        </p:sp>
      </p:grpSp>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6001643"/>
          </a:xfrm>
          <a:prstGeom prst="rect">
            <a:avLst/>
          </a:prstGeom>
          <a:noFill/>
        </p:spPr>
        <p:txBody>
          <a:bodyPr wrap="square">
            <a:spAutoFit/>
          </a:bodyPr>
          <a:lstStyle/>
          <a:p>
            <a:pPr algn="just" defTabSz="1371600"/>
            <a:r>
              <a:rPr lang="en-US"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5 bạn giữ 5 thẻ có đặc điểm khác nhau, các bạn còn lại sẽ chọn đặc điểm phù hợp với mình và di chuyển tạo thành </a:t>
            </a:r>
            <a:r>
              <a:rPr lang="en-US" sz="4800" b="1" dirty="0">
                <a:solidFill>
                  <a:srgbClr val="002060"/>
                </a:solidFill>
                <a:latin typeface="Cambria" panose="02040503050406030204" pitchFamily="18" charset="0"/>
                <a:ea typeface="Cambria" panose="02040503050406030204" pitchFamily="18" charset="0"/>
              </a:rPr>
              <a:t>5</a:t>
            </a:r>
            <a:r>
              <a:rPr lang="vi-VN" sz="4800" b="1" dirty="0">
                <a:solidFill>
                  <a:srgbClr val="002060"/>
                </a:solidFill>
                <a:latin typeface="Cambria" panose="02040503050406030204" pitchFamily="18" charset="0"/>
                <a:ea typeface="Cambria" panose="02040503050406030204" pitchFamily="18" charset="0"/>
              </a:rPr>
              <a:t> nhóm. </a:t>
            </a:r>
            <a:endParaRPr lang="en-US" sz="4800" b="1" dirty="0">
              <a:solidFill>
                <a:srgbClr val="00206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800" b="1" dirty="0">
                <a:solidFill>
                  <a:srgbClr val="002060"/>
                </a:solidFill>
                <a:latin typeface="Cambria" panose="02040503050406030204" pitchFamily="18" charset="0"/>
                <a:ea typeface="Cambria" panose="02040503050406030204" pitchFamily="18" charset="0"/>
              </a:rPr>
              <a:t>Nhóm 1: có đặc điểm tóc ngắn</a:t>
            </a:r>
          </a:p>
          <a:p>
            <a:pPr marL="571500" indent="-571500" algn="just" defTabSz="1371600">
              <a:buFont typeface="Arial" panose="020B0604020202020204" pitchFamily="34" charset="0"/>
              <a:buChar char="•"/>
            </a:pPr>
            <a:r>
              <a:rPr lang="vi-VN" sz="4800" b="1" dirty="0">
                <a:solidFill>
                  <a:srgbClr val="002060"/>
                </a:solidFill>
                <a:latin typeface="Cambria" panose="02040503050406030204" pitchFamily="18" charset="0"/>
                <a:ea typeface="Cambria" panose="02040503050406030204" pitchFamily="18" charset="0"/>
              </a:rPr>
              <a:t>Nhóm 2: có đặc điểm thích đá bóng</a:t>
            </a:r>
          </a:p>
          <a:p>
            <a:pPr marL="571500" indent="-571500" algn="just" defTabSz="1371600">
              <a:buFont typeface="Arial" panose="020B0604020202020204" pitchFamily="34" charset="0"/>
              <a:buChar char="•"/>
            </a:pPr>
            <a:r>
              <a:rPr lang="vi-VN" sz="4800" b="1" dirty="0">
                <a:solidFill>
                  <a:srgbClr val="002060"/>
                </a:solidFill>
                <a:latin typeface="Cambria" panose="02040503050406030204" pitchFamily="18" charset="0"/>
                <a:ea typeface="Cambria" panose="02040503050406030204" pitchFamily="18" charset="0"/>
              </a:rPr>
              <a:t>Nhóm 3: có đặc điểm thích múa hát</a:t>
            </a:r>
          </a:p>
          <a:p>
            <a:pPr marL="571500" indent="-571500" algn="just" defTabSz="1371600">
              <a:buFont typeface="Arial" panose="020B0604020202020204" pitchFamily="34" charset="0"/>
              <a:buChar char="•"/>
            </a:pPr>
            <a:r>
              <a:rPr lang="vi-VN" sz="4800" b="1" dirty="0">
                <a:solidFill>
                  <a:srgbClr val="002060"/>
                </a:solidFill>
                <a:latin typeface="Cambria" panose="02040503050406030204" pitchFamily="18" charset="0"/>
                <a:ea typeface="Cambria" panose="02040503050406030204" pitchFamily="18" charset="0"/>
              </a:rPr>
              <a:t>Nhóm 4: có đặc điểm thích đọc truyện</a:t>
            </a:r>
          </a:p>
          <a:p>
            <a:pPr marL="571500" indent="-571500" algn="just" defTabSz="1371600">
              <a:buFont typeface="Arial" panose="020B0604020202020204" pitchFamily="34" charset="0"/>
              <a:buChar char="•"/>
            </a:pPr>
            <a:r>
              <a:rPr lang="vi-VN" sz="4800" b="1" dirty="0">
                <a:solidFill>
                  <a:srgbClr val="002060"/>
                </a:solidFill>
                <a:latin typeface="Cambria" panose="02040503050406030204" pitchFamily="18" charset="0"/>
                <a:ea typeface="Cambria" panose="02040503050406030204" pitchFamily="18" charset="0"/>
              </a:rPr>
              <a:t>Nhóm 5: có đặc điểm tóc dài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endParaRPr lang="vi-VN"/>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vi-VN"/>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vi-VN"/>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vi-VN"/>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vi-VN"/>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vi-VN"/>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vi-VN"/>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vi-VN"/>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vi-VN"/>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vi-VN"/>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vi-VN"/>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vi-VN"/>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vi-VN"/>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vi-VN"/>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vi-VN"/>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vi-VN"/>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vi-VN"/>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vi-VN"/>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6" name="Freeform 16"/>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vi-VN"/>
          </a:p>
        </p:txBody>
      </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4"/>
            <a:stretch>
              <a:fillRect/>
            </a:stretch>
          </a:blipFill>
        </p:spPr>
        <p:txBody>
          <a:bodyPr/>
          <a:lstStyle/>
          <a:p>
            <a:endParaRPr lang="vi-VN"/>
          </a:p>
        </p:txBody>
      </p:sp>
      <p:sp>
        <p:nvSpPr>
          <p:cNvPr id="34" name="Freeform 24">
            <a:extLst>
              <a:ext uri="{FF2B5EF4-FFF2-40B4-BE49-F238E27FC236}">
                <a16:creationId xmlns:a16="http://schemas.microsoft.com/office/drawing/2014/main" id="{71C022A9-FE7B-EC09-CC20-20DB125C32D1}"/>
              </a:ext>
            </a:extLst>
          </p:cNvPr>
          <p:cNvSpPr/>
          <p:nvPr/>
        </p:nvSpPr>
        <p:spPr>
          <a:xfrm>
            <a:off x="533400" y="571500"/>
            <a:ext cx="14401800" cy="8229600"/>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5" name="Freeform 17">
            <a:extLst>
              <a:ext uri="{FF2B5EF4-FFF2-40B4-BE49-F238E27FC236}">
                <a16:creationId xmlns:a16="http://schemas.microsoft.com/office/drawing/2014/main" id="{58347F0F-041B-8DC1-3375-B7D1BE38BDD9}"/>
              </a:ext>
            </a:extLst>
          </p:cNvPr>
          <p:cNvSpPr/>
          <p:nvPr/>
        </p:nvSpPr>
        <p:spPr>
          <a:xfrm>
            <a:off x="13563600" y="4762500"/>
            <a:ext cx="4312882" cy="53925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7"/>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36" name="TextBox 35">
            <a:extLst>
              <a:ext uri="{FF2B5EF4-FFF2-40B4-BE49-F238E27FC236}">
                <a16:creationId xmlns:a16="http://schemas.microsoft.com/office/drawing/2014/main" id="{0B82B9F0-E6FB-515C-C6DE-E316C7053591}"/>
              </a:ext>
            </a:extLst>
          </p:cNvPr>
          <p:cNvSpPr txBox="1"/>
          <p:nvPr/>
        </p:nvSpPr>
        <p:spPr>
          <a:xfrm>
            <a:off x="2057400" y="1866900"/>
            <a:ext cx="11277600" cy="5632311"/>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Ngay từ khi được hình thành trong cơ thể mẹ, con người đã mang đặc điểm sinh học ít thay đổi như màu tóc, màu mắt; cấu tạo, chức năng các cơ quan trọng cơ thể,... Nam và nữ được phân biệt bởi cơ quan sinh dục. Trong quá trình phát triển, con người hình thành những đặc điểm xã hội về tính cách, sở thích, trang phục, nghề nghiệp,... Những đặc điểm này có thể thay đổi theo thời gian.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vi-VN"/>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vi-VN"/>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vi-VN"/>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vi-VN"/>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vi-VN"/>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vi-VN"/>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vi-VN"/>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32" name="TextBox 31">
            <a:extLst>
              <a:ext uri="{FF2B5EF4-FFF2-40B4-BE49-F238E27FC236}">
                <a16:creationId xmlns:a16="http://schemas.microsoft.com/office/drawing/2014/main" id="{79F1AB18-B4BE-C0CD-8D32-436C269B35B2}"/>
              </a:ext>
            </a:extLst>
          </p:cNvPr>
          <p:cNvSpPr txBox="1"/>
          <p:nvPr/>
        </p:nvSpPr>
        <p:spPr>
          <a:xfrm>
            <a:off x="3048000" y="1409700"/>
            <a:ext cx="6781800" cy="2554545"/>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Đ</a:t>
            </a:r>
            <a:r>
              <a:rPr lang="vi-VN" sz="4000" b="1" dirty="0">
                <a:latin typeface="Cambria" panose="02040503050406030204" pitchFamily="18" charset="0"/>
                <a:ea typeface="Cambria" panose="02040503050406030204" pitchFamily="18" charset="0"/>
              </a:rPr>
              <a:t>ặc điểm nào của con người ít thay đổi, đặc điểm nào của con người thay đổi theo thời gian?</a:t>
            </a:r>
            <a:endParaRPr lang="en-US" sz="4000" b="1" dirty="0">
              <a:latin typeface="Cambria" panose="02040503050406030204" pitchFamily="18" charset="0"/>
              <a:ea typeface="Cambria" panose="02040503050406030204" pitchFamily="18" charset="0"/>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057900"/>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ít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thay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đổi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hội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thay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đổi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theo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thời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gian</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vi-VN"/>
            </a:p>
          </p:txBody>
        </p:sp>
        <p:sp>
          <p:nvSpPr>
            <p:cNvPr id="5" name="TextBox 5"/>
            <p:cNvSpPr txBox="1"/>
            <p:nvPr/>
          </p:nvSpPr>
          <p:spPr>
            <a:xfrm>
              <a:off x="0" y="-57150"/>
              <a:ext cx="482977" cy="2809689"/>
            </a:xfrm>
            <a:prstGeom prst="rect">
              <a:avLst/>
            </a:prstGeom>
          </p:spPr>
          <p:txBody>
            <a:bodyPr lIns="50800" tIns="50800" rIns="50800" bIns="50800" rtlCol="0" anchor="ctr"/>
            <a:lstStyle/>
            <a:p>
              <a:pPr algn="ctr">
                <a:lnSpc>
                  <a:spcPts val="3150"/>
                </a:lnSpc>
              </a:pPr>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22860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i="1"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1, đọc thông tin và cho biết:</a:t>
            </a:r>
          </a:p>
          <a:p>
            <a:r>
              <a:rPr lang="vi-VN" sz="4000" i="1" dirty="0">
                <a:solidFill>
                  <a:schemeClr val="tx1"/>
                </a:solidFill>
                <a:latin typeface="Calibri" panose="020F0502020204030204" pitchFamily="34" charset="0"/>
                <a:ea typeface="Calibri" panose="020F0502020204030204" pitchFamily="34" charset="0"/>
                <a:cs typeface="Calibri" panose="020F0502020204030204" pitchFamily="34" charset="0"/>
              </a:rPr>
              <a:t>- Thông tin nào chỉ đặc điểm sinh học của con người?</a:t>
            </a:r>
          </a:p>
          <a:p>
            <a:r>
              <a:rPr lang="vi-VN" sz="4000" i="1" dirty="0">
                <a:solidFill>
                  <a:schemeClr val="tx1"/>
                </a:solidFill>
                <a:latin typeface="Calibri" panose="020F0502020204030204" pitchFamily="34" charset="0"/>
                <a:ea typeface="Calibri" panose="020F0502020204030204" pitchFamily="34" charset="0"/>
                <a:cs typeface="Calibri" panose="020F0502020204030204" pitchFamily="34" charset="0"/>
              </a:rPr>
              <a:t>- Thông tin nào chỉ đặc điểm xã hội của con người?</a:t>
            </a:r>
            <a:endPar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BDB1EC5-440B-936A-6AD6-322570DEE9A7}"/>
              </a:ext>
            </a:extLst>
          </p:cNvPr>
          <p:cNvPicPr>
            <a:picLocks noChangeAspect="1"/>
          </p:cNvPicPr>
          <p:nvPr/>
        </p:nvPicPr>
        <p:blipFill>
          <a:blip r:embed="rId2"/>
          <a:stretch>
            <a:fillRect/>
          </a:stretch>
        </p:blipFill>
        <p:spPr>
          <a:xfrm>
            <a:off x="1676400" y="2628899"/>
            <a:ext cx="12725400" cy="7396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vi-VN"/>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06766041"/>
              </p:ext>
            </p:extLst>
          </p:nvPr>
        </p:nvGraphicFramePr>
        <p:xfrm>
          <a:off x="609600" y="419100"/>
          <a:ext cx="16992600" cy="8305800"/>
        </p:xfrm>
        <a:graphic>
          <a:graphicData uri="http://schemas.openxmlformats.org/drawingml/2006/table">
            <a:tbl>
              <a:tblPr firstRow="1" bandRow="1">
                <a:tableStyleId>{93296810-A885-4BE3-A3E7-6D5BEEA58F35}</a:tableStyleId>
              </a:tblPr>
              <a:tblGrid>
                <a:gridCol w="8496300">
                  <a:extLst>
                    <a:ext uri="{9D8B030D-6E8A-4147-A177-3AD203B41FA5}">
                      <a16:colId xmlns:a16="http://schemas.microsoft.com/office/drawing/2014/main" val="2176738396"/>
                    </a:ext>
                  </a:extLst>
                </a:gridCol>
                <a:gridCol w="8496300">
                  <a:extLst>
                    <a:ext uri="{9D8B030D-6E8A-4147-A177-3AD203B41FA5}">
                      <a16:colId xmlns:a16="http://schemas.microsoft.com/office/drawing/2014/main" val="3984527409"/>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con </a:t>
                      </a:r>
                      <a:r>
                        <a:rPr lang="en-US" sz="4400" dirty="0" err="1">
                          <a:latin typeface="Cambria" panose="02040503050406030204" pitchFamily="18" charset="0"/>
                          <a:ea typeface="Cambria" panose="02040503050406030204" pitchFamily="18" charset="0"/>
                        </a:rPr>
                        <a:t>người</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con </a:t>
                      </a:r>
                      <a:r>
                        <a:rPr lang="en-US" sz="4400" dirty="0" err="1">
                          <a:latin typeface="Cambria" panose="02040503050406030204" pitchFamily="18" charset="0"/>
                          <a:ea typeface="Cambria" panose="02040503050406030204" pitchFamily="18" charset="0"/>
                        </a:rPr>
                        <a:t>người</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685800" y="2273300"/>
            <a:ext cx="86868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 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p>
        </p:txBody>
      </p:sp>
      <p:sp>
        <p:nvSpPr>
          <p:cNvPr id="66" name="TextBox 65">
            <a:extLst>
              <a:ext uri="{FF2B5EF4-FFF2-40B4-BE49-F238E27FC236}">
                <a16:creationId xmlns:a16="http://schemas.microsoft.com/office/drawing/2014/main" id="{007F11C4-3EFC-46C9-777C-BE75827EA856}"/>
              </a:ext>
            </a:extLst>
          </p:cNvPr>
          <p:cNvSpPr txBox="1"/>
          <p:nvPr/>
        </p:nvSpPr>
        <p:spPr>
          <a:xfrm>
            <a:off x="9220200" y="2324100"/>
            <a:ext cx="8686800" cy="5078313"/>
          </a:xfrm>
          <a:prstGeom prst="rect">
            <a:avLst/>
          </a:prstGeom>
          <a:noFill/>
        </p:spPr>
        <p:txBody>
          <a:bodyPr wrap="square" rtlCol="0">
            <a:spAutoFit/>
          </a:bodyPr>
          <a:lstStyle/>
          <a:p>
            <a:pPr marL="285750" indent="-285750">
              <a:buFont typeface="Arial" panose="020B0604020202020204" pitchFamily="34" charset="0"/>
              <a:buChar char="•"/>
            </a:pPr>
            <a:r>
              <a:rPr lang="vi-VN" sz="5400" dirty="0">
                <a:latin typeface="Cambria" panose="02040503050406030204" pitchFamily="18" charset="0"/>
                <a:ea typeface="Cambria" panose="02040503050406030204" pitchFamily="18" charset="0"/>
              </a:rPr>
              <a:t>Nuôi dưỡng và chăm sóc con.</a:t>
            </a:r>
            <a:endParaRPr lang="en-US" sz="5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5400" dirty="0">
                <a:latin typeface="Cambria" panose="02040503050406030204" pitchFamily="18" charset="0"/>
                <a:ea typeface="Cambria" panose="02040503050406030204" pitchFamily="18" charset="0"/>
              </a:rPr>
              <a:t> Thích mặc áo sơ mi.</a:t>
            </a:r>
            <a:endParaRPr lang="en-US" sz="5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5400" dirty="0">
                <a:latin typeface="Cambria" panose="02040503050406030204" pitchFamily="18" charset="0"/>
                <a:ea typeface="Cambria" panose="02040503050406030204" pitchFamily="18" charset="0"/>
              </a:rPr>
              <a:t>Để tóc ngắn.</a:t>
            </a:r>
            <a:endParaRPr lang="en-US" sz="5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5400" dirty="0">
                <a:latin typeface="Cambria" panose="02040503050406030204" pitchFamily="18" charset="0"/>
                <a:ea typeface="Cambria" panose="02040503050406030204" pitchFamily="18" charset="0"/>
              </a:rPr>
              <a:t>Chú ý vẻ bề ngoài.</a:t>
            </a:r>
            <a:endParaRPr lang="en-US" sz="5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5400" dirty="0">
                <a:latin typeface="Cambria" panose="02040503050406030204" pitchFamily="18" charset="0"/>
                <a:ea typeface="Cambria" panose="02040503050406030204" pitchFamily="18" charset="0"/>
              </a:rPr>
              <a:t>Làm nghề giáo viên.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683</Words>
  <Application>Microsoft Office PowerPoint</Application>
  <PresentationFormat>Tùy chỉnh</PresentationFormat>
  <Paragraphs>86</Paragraphs>
  <Slides>17</Slides>
  <Notes>1</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17</vt:i4>
      </vt:variant>
    </vt:vector>
  </HeadingPairs>
  <TitlesOfParts>
    <vt:vector size="27" baseType="lpstr">
      <vt:lpstr>Aptos</vt:lpstr>
      <vt:lpstr>Aptos Display</vt:lpstr>
      <vt:lpstr>Arial</vt:lpstr>
      <vt:lpstr>Calibri</vt:lpstr>
      <vt:lpstr>Cambria</vt:lpstr>
      <vt:lpstr>Marykate</vt:lpstr>
      <vt:lpstr>Times New Roman</vt:lpstr>
      <vt:lpstr>อีฟดอวอิ้ง</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cp:lastModifiedBy>
  <cp:revision>20</cp:revision>
  <dcterms:created xsi:type="dcterms:W3CDTF">2006-08-16T00:00:00Z</dcterms:created>
  <dcterms:modified xsi:type="dcterms:W3CDTF">2025-03-20T03:15:06Z</dcterms:modified>
  <dc:identifier>DAGYIOoSE4U</dc:identifier>
</cp:coreProperties>
</file>