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56" r:id="rId2"/>
  </p:sldMasterIdLst>
  <p:notesMasterIdLst>
    <p:notesMasterId r:id="rId14"/>
  </p:notesMasterIdLst>
  <p:sldIdLst>
    <p:sldId id="283" r:id="rId3"/>
    <p:sldId id="284" r:id="rId4"/>
    <p:sldId id="305" r:id="rId5"/>
    <p:sldId id="286" r:id="rId6"/>
    <p:sldId id="285" r:id="rId7"/>
    <p:sldId id="288" r:id="rId8"/>
    <p:sldId id="289" r:id="rId9"/>
    <p:sldId id="306" r:id="rId10"/>
    <p:sldId id="307" r:id="rId11"/>
    <p:sldId id="302" r:id="rId12"/>
    <p:sldId id="30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A6"/>
    <a:srgbClr val="FB5E1B"/>
    <a:srgbClr val="FDB53F"/>
    <a:srgbClr val="FFE67D"/>
    <a:srgbClr val="FC762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115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5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313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17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17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18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85" y="1778841"/>
            <a:ext cx="4874027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85" y="2665984"/>
            <a:ext cx="4874027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19" y="1778841"/>
            <a:ext cx="4898029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19" y="2665984"/>
            <a:ext cx="4898029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19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820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457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457305"/>
            <a:ext cx="4165735" cy="160056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69" y="457305"/>
            <a:ext cx="6172772" cy="540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978" indent="0">
              <a:buNone/>
              <a:defRPr sz="2000"/>
            </a:lvl7pPr>
            <a:lvl8pPr marL="3201167" indent="0">
              <a:buNone/>
              <a:defRPr sz="2000"/>
            </a:lvl8pPr>
            <a:lvl9pPr marL="365920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67" y="2057865"/>
            <a:ext cx="4165735" cy="3812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978" indent="0">
              <a:buNone/>
              <a:defRPr sz="1400"/>
            </a:lvl7pPr>
            <a:lvl8pPr marL="3201167" indent="0">
              <a:buNone/>
              <a:defRPr sz="1400"/>
            </a:lvl8pPr>
            <a:lvl9pPr marL="365920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981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09" y="365209"/>
            <a:ext cx="2629144" cy="581315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79" y="365209"/>
            <a:ext cx="7735019" cy="5813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499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79" y="365209"/>
            <a:ext cx="10516575" cy="5813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16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177779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3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692757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66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91F55ED-E951-4F65-A31D-C36893BAC8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1989" y="2307470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5 w 2899940"/>
              <a:gd name="connsiteY17" fmla="*/ 1720835 h 2105044"/>
              <a:gd name="connsiteX18" fmla="*/ 76868 w 2899940"/>
              <a:gd name="connsiteY18" fmla="*/ 1515198 h 2105044"/>
              <a:gd name="connsiteX19" fmla="*/ 144109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5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09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853F50B-CF8A-4442-8715-97E823EBB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6497" y="3252902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8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3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8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6565A721-980B-433A-8B41-EC6228C7E3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21006" y="1834204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8 w 2899940"/>
              <a:gd name="connsiteY3" fmla="*/ 113973 h 2105044"/>
              <a:gd name="connsiteX4" fmla="*/ 2227109 w 2899940"/>
              <a:gd name="connsiteY4" fmla="*/ 1293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3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8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8" y="113973"/>
                </a:lnTo>
                <a:cubicBezTo>
                  <a:pt x="2060374" y="46576"/>
                  <a:pt x="2141954" y="7470"/>
                  <a:pt x="2227109" y="1293"/>
                </a:cubicBezTo>
                <a:cubicBezTo>
                  <a:pt x="2278201" y="-2412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6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4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6" y="1861011"/>
                  <a:pt x="2060860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0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3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6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8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6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8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09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920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84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79" y="1826038"/>
            <a:ext cx="10516575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10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0" y="1710126"/>
            <a:ext cx="10516575" cy="285338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0" y="4590502"/>
            <a:ext cx="10516575" cy="1500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9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85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79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772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4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D51D80-0895-40CD-8798-E22F681E76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9460E5-2701-4A6B-AB3C-FFAFB160A3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27" y="0"/>
            <a:ext cx="2808473" cy="42322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3628BA-2CD2-42FA-9687-31A620AAB0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7109"/>
            <a:ext cx="3890906" cy="2320891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6AF046D-F95C-0230-8C30-AFB215AB8D6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961" y="0"/>
            <a:ext cx="1461052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4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5ED8137-17D8-4CE8-A0B5-EBB827A5A1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87BA55-86FE-4FF3-B11D-499EB58D7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-62036" r="-7564" b="62036"/>
          <a:stretch/>
        </p:blipFill>
        <p:spPr>
          <a:xfrm>
            <a:off x="-279987" y="-1515925"/>
            <a:ext cx="4944752" cy="2472377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2D4AD07-C42F-C3B9-4F3B-F5D9C81A95D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961" y="0"/>
            <a:ext cx="1461052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9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79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9202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gif"/><Relationship Id="rId5" Type="http://schemas.openxmlformats.org/officeDocument/2006/relationships/slide" Target="slide4.xml"/><Relationship Id="rId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0" y="759165"/>
            <a:ext cx="8636441" cy="338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2500678" y="1249570"/>
            <a:ext cx="1024312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hộp chữ nhật </a:t>
            </a:r>
          </a:p>
          <a:p>
            <a:pPr algn="ctr"/>
            <a:r>
              <a:rPr lang="en-US" sz="6000" b="0" cap="none" spc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đặc điểm gì?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689432" y="1444721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hộp chữ nhật </a:t>
            </a:r>
          </a:p>
          <a:p>
            <a:pPr algn="ctr"/>
            <a:r>
              <a:rPr lang="en-US" sz="4400" b="1" cap="none" spc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</a:t>
            </a:r>
            <a:r>
              <a:rPr lang="en-US" sz="4400" b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mặt, hai mặt đáy và 4 mặt bên đều là hình chữ nhật.</a:t>
            </a:r>
            <a:endParaRPr lang="en-US" sz="4400" b="1" cap="none" spc="0">
              <a:ln w="0">
                <a:noFill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482426" y="2827436"/>
                <a:ext cx="5798049" cy="116363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005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r>
                  <a:rPr kumimoji="0" lang="en-GB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A. Chiều</a:t>
                </a:r>
                <a:r>
                  <a:rPr kumimoji="0" lang="en-GB" sz="3200" b="0" i="0" u="none" strike="noStrike" kern="0" cap="none" spc="0" normalizeH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 dài + chiều rộng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 panose="020B0604020202020204"/>
                      </a:rPr>
                      <m:t>×2</m:t>
                    </m:r>
                  </m:oMath>
                </a14:m>
                <a:endParaRPr kumimoji="0" lang="en-GB" sz="3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426" y="2827436"/>
                <a:ext cx="5798049" cy="1163638"/>
              </a:xfrm>
              <a:prstGeom prst="roundRect">
                <a:avLst/>
              </a:prstGeom>
              <a:blipFill>
                <a:blip r:embed="rId3"/>
                <a:stretch>
                  <a:fillRect l="-1358"/>
                </a:stretch>
              </a:blipFill>
              <a:ln w="38100">
                <a:solidFill>
                  <a:srgbClr val="0056A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1482427" y="4233569"/>
                <a:ext cx="5798048" cy="116363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005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>
                  <a:buClr>
                    <a:srgbClr val="000000"/>
                  </a:buClr>
                  <a:defRPr/>
                </a:pPr>
                <a:r>
                  <a:rPr kumimoji="0" lang="en-GB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B. (Chiều</a:t>
                </a:r>
                <a:r>
                  <a:rPr kumimoji="0" lang="en-GB" sz="3200" b="0" i="0" u="none" strike="noStrike" kern="0" cap="none" spc="0" normalizeH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 dài + chiều rộng) </a:t>
                </a:r>
                <a14:m>
                  <m:oMath xmlns:m="http://schemas.openxmlformats.org/officeDocument/2006/math">
                    <m:r>
                      <a:rPr lang="en-GB" sz="32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 panose="020B0604020202020204"/>
                      </a:rPr>
                      <m:t>×2</m:t>
                    </m:r>
                  </m:oMath>
                </a14:m>
                <a:r>
                  <a:rPr kumimoji="0" lang="en-GB" sz="3200" b="0" i="0" u="none" strike="noStrike" kern="0" cap="none" spc="0" normalizeH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 </a:t>
                </a:r>
                <a:endParaRPr kumimoji="0" lang="en-GB" sz="3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427" y="4233569"/>
                <a:ext cx="5798048" cy="1163638"/>
              </a:xfrm>
              <a:prstGeom prst="roundRect">
                <a:avLst/>
              </a:prstGeom>
              <a:blipFill>
                <a:blip r:embed="rId4"/>
                <a:stretch>
                  <a:fillRect l="-1358"/>
                </a:stretch>
              </a:blipFill>
              <a:ln w="38100">
                <a:solidFill>
                  <a:srgbClr val="0056A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92" y="3406204"/>
            <a:ext cx="3420448" cy="25653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47707" y="0"/>
            <a:ext cx="10329534" cy="2635309"/>
            <a:chOff x="447707" y="0"/>
            <a:chExt cx="10329534" cy="2635309"/>
          </a:xfrm>
        </p:grpSpPr>
        <p:grpSp>
          <p:nvGrpSpPr>
            <p:cNvPr id="4" name="Group 3"/>
            <p:cNvGrpSpPr/>
            <p:nvPr/>
          </p:nvGrpSpPr>
          <p:grpSpPr>
            <a:xfrm>
              <a:off x="1646829" y="773141"/>
              <a:ext cx="9130412" cy="1364807"/>
              <a:chOff x="1646829" y="773141"/>
              <a:chExt cx="9130412" cy="1364807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646829" y="773141"/>
                <a:ext cx="9130412" cy="136480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8" name="Text Box 7"/>
              <p:cNvSpPr txBox="1"/>
              <p:nvPr/>
            </p:nvSpPr>
            <p:spPr>
              <a:xfrm>
                <a:off x="2681321" y="965268"/>
                <a:ext cx="70916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charset="0"/>
                    <a:ea typeface="Dongle" charset="-127"/>
                    <a:cs typeface="Times New Roman" panose="02020603050405020304" charset="0"/>
                    <a:sym typeface="Arial" panose="020B0604020202020204"/>
                  </a:rPr>
                  <a:t>Với</a:t>
                </a:r>
                <a:r>
                  <a:rPr kumimoji="0" lang="en-US" sz="32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charset="0"/>
                    <a:ea typeface="Dongle" charset="-127"/>
                    <a:cs typeface="Times New Roman" panose="02020603050405020304" charset="0"/>
                    <a:sym typeface="Arial" panose="020B0604020202020204"/>
                  </a:rPr>
                  <a:t> cùng một đơn vị đo, muốn tính chu vi đáy của hình hộp chữ nhật ta lấy:</a:t>
                </a: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Dongle" charset="-127"/>
                  <a:cs typeface="Times New Roman" panose="02020603050405020304" charset="0"/>
                  <a:sym typeface="Arial" panose="020B0604020202020204"/>
                </a:endParaRPr>
              </a:p>
            </p:txBody>
          </p:sp>
        </p:grpSp>
        <p:pic>
          <p:nvPicPr>
            <p:cNvPr id="19" name="Picture 18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80CB114B-2FA6-4542-8DC7-953C8E263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96" b="67778"/>
            <a:stretch/>
          </p:blipFill>
          <p:spPr>
            <a:xfrm>
              <a:off x="447707" y="0"/>
              <a:ext cx="2756473" cy="2635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794958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4377" y="347894"/>
            <a:ext cx="10799298" cy="2247900"/>
            <a:chOff x="544710" y="320361"/>
            <a:chExt cx="10369097" cy="2247900"/>
          </a:xfrm>
          <a:solidFill>
            <a:srgbClr val="FDB53F"/>
          </a:solidFill>
        </p:grpSpPr>
        <p:sp>
          <p:nvSpPr>
            <p:cNvPr id="5" name="Rounded Rectangle 4"/>
            <p:cNvSpPr/>
            <p:nvPr/>
          </p:nvSpPr>
          <p:spPr>
            <a:xfrm>
              <a:off x="2009289" y="758453"/>
              <a:ext cx="8904518" cy="1502965"/>
            </a:xfrm>
            <a:prstGeom prst="roundRect">
              <a:avLst/>
            </a:prstGeom>
            <a:grpFill/>
            <a:ln w="57150">
              <a:solidFill>
                <a:srgbClr val="FB5E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2587320" y="907233"/>
              <a:ext cx="8181621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Dongle" charset="-127"/>
                  <a:cs typeface="Times New Roman" panose="02020603050405020304" charset="0"/>
                  <a:sym typeface="Arial" panose="020B0604020202020204"/>
                </a:rPr>
                <a:t>Với</a:t>
              </a:r>
              <a:r>
                <a:rPr kumimoji="0" lang="en-US" sz="36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Dongle" charset="-127"/>
                  <a:cs typeface="Times New Roman" panose="02020603050405020304" charset="0"/>
                  <a:sym typeface="Arial" panose="020B0604020202020204"/>
                </a:rPr>
                <a:t> cùng một đơn vị đo, muốn tính diện tích xung quanh của hình hộp chữ nhật ta lấy</a:t>
              </a: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Dongle" charset="-127"/>
                <a:cs typeface="Times New Roman" panose="02020603050405020304" charset="0"/>
                <a:sym typeface="Arial" panose="020B0604020202020204"/>
              </a:endParaRPr>
            </a:p>
          </p:txBody>
        </p:sp>
        <p:pic>
          <p:nvPicPr>
            <p:cNvPr id="15" name="Picture 14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80CB114B-2FA6-4542-8DC7-953C8E263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48" t="2990" r="33148" b="64788"/>
            <a:stretch/>
          </p:blipFill>
          <p:spPr>
            <a:xfrm>
              <a:off x="544710" y="320361"/>
              <a:ext cx="2351252" cy="2247900"/>
            </a:xfrm>
            <a:prstGeom prst="rect">
              <a:avLst/>
            </a:prstGeom>
            <a:noFill/>
          </p:spPr>
        </p:pic>
      </p:grpSp>
      <p:sp>
        <p:nvSpPr>
          <p:cNvPr id="16" name="Rounded Rectangle 15"/>
          <p:cNvSpPr/>
          <p:nvPr/>
        </p:nvSpPr>
        <p:spPr>
          <a:xfrm>
            <a:off x="1099443" y="2741590"/>
            <a:ext cx="4775214" cy="1163638"/>
          </a:xfrm>
          <a:prstGeom prst="roundRect">
            <a:avLst/>
          </a:prstGeom>
          <a:solidFill>
            <a:srgbClr val="FDB53F"/>
          </a:solidFill>
          <a:ln w="38100">
            <a:solidFill>
              <a:srgbClr val="FB5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A. Diện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tích đáy nhân chiều cao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97584" y="2741590"/>
            <a:ext cx="4775214" cy="1163638"/>
          </a:xfrm>
          <a:prstGeom prst="roundRect">
            <a:avLst/>
          </a:prstGeom>
          <a:solidFill>
            <a:srgbClr val="FDB53F"/>
          </a:solidFill>
          <a:ln w="38100">
            <a:solidFill>
              <a:srgbClr val="FB5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buClr>
                <a:srgbClr val="000000"/>
              </a:buClr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B. (Chiều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dài + chiều rộng) 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×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2 </a:t>
            </a:r>
            <a:r>
              <a:rPr lang="en-GB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×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chiều cao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27467" y="4195429"/>
            <a:ext cx="4775214" cy="1163638"/>
          </a:xfrm>
          <a:prstGeom prst="roundRect">
            <a:avLst/>
          </a:prstGeom>
          <a:solidFill>
            <a:srgbClr val="FDB53F"/>
          </a:solidFill>
          <a:ln w="38100">
            <a:solidFill>
              <a:srgbClr val="FB5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buClr>
                <a:srgbClr val="000000"/>
              </a:buClr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C. Chu vi đáy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GB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× chiều cao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7584" y="4195429"/>
            <a:ext cx="4775214" cy="1163638"/>
          </a:xfrm>
          <a:prstGeom prst="roundRect">
            <a:avLst/>
          </a:prstGeom>
          <a:solidFill>
            <a:srgbClr val="FDB53F"/>
          </a:solidFill>
          <a:ln w="38100">
            <a:solidFill>
              <a:srgbClr val="FB5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D. Cả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ý B và ý C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245814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 animBg="1"/>
      <p:bldP spid="17" grpId="1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2" y="528256"/>
            <a:ext cx="8636441" cy="45425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256871" y="1719364"/>
            <a:ext cx="873074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hộp chữ nhật có mấy kích thước? Đó là những kích thước nào?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615542" y="1737681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hộp chữ nhật </a:t>
            </a:r>
          </a:p>
          <a:p>
            <a:pPr algn="ctr"/>
            <a:r>
              <a:rPr lang="en-US" sz="4400" b="1" cap="none" spc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</a:t>
            </a:r>
            <a:r>
              <a:rPr lang="en-US" sz="4400" b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kích thước: chiều dài, chiều rộng, chiều cao.</a:t>
            </a:r>
            <a:endParaRPr lang="en-US" sz="4400" b="1" cap="none" spc="0">
              <a:ln w="0">
                <a:noFill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4DC2A4-0580-EF33-1716-D0EB1F9423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4A6EAEC5-1661-3B5E-5457-4A9A893D19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9040">
            <a:off x="2095500" y="3402939"/>
            <a:ext cx="241300" cy="92418"/>
          </a:xfrm>
          <a:prstGeom prst="rect">
            <a:avLst/>
          </a:prstGeom>
        </p:spPr>
      </p:pic>
      <p:pic>
        <p:nvPicPr>
          <p:cNvPr id="6" name="Picture 5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3D91836C-46F8-C9BE-7DC5-238F8C67C5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40" y="3138779"/>
            <a:ext cx="241300" cy="92418"/>
          </a:xfrm>
          <a:prstGeom prst="rect">
            <a:avLst/>
          </a:prstGeom>
        </p:spPr>
      </p:pic>
      <p:pic>
        <p:nvPicPr>
          <p:cNvPr id="7" name="Picture 6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76603345-450A-A82A-BA4E-69D2AD2E1F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00" y="3352139"/>
            <a:ext cx="241300" cy="92418"/>
          </a:xfrm>
          <a:prstGeom prst="rect">
            <a:avLst/>
          </a:prstGeom>
        </p:spPr>
      </p:pic>
      <p:pic>
        <p:nvPicPr>
          <p:cNvPr id="9" name="J2TEAM-TTS-1734186686551 (1)">
            <a:hlinkClick r:id="" action="ppaction://media"/>
            <a:extLst>
              <a:ext uri="{FF2B5EF4-FFF2-40B4-BE49-F238E27FC236}">
                <a16:creationId xmlns:a16="http://schemas.microsoft.com/office/drawing/2014/main" id="{15DC0BF8-8143-1549-FA02-24C8158500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6960" y="238760"/>
            <a:ext cx="406400" cy="406400"/>
          </a:xfrm>
          <a:prstGeom prst="rect">
            <a:avLst/>
          </a:prstGeom>
        </p:spPr>
      </p:pic>
      <p:pic>
        <p:nvPicPr>
          <p:cNvPr id="10" name="J2TEAM-TTS-1734186713271 (1)">
            <a:hlinkClick r:id="" action="ppaction://media"/>
            <a:extLst>
              <a:ext uri="{FF2B5EF4-FFF2-40B4-BE49-F238E27FC236}">
                <a16:creationId xmlns:a16="http://schemas.microsoft.com/office/drawing/2014/main" id="{8CC5A097-5500-7F33-1C09-8F1C8872DE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80720" y="127000"/>
            <a:ext cx="406400" cy="406400"/>
          </a:xfrm>
          <a:prstGeom prst="rect">
            <a:avLst/>
          </a:prstGeom>
        </p:spPr>
      </p:pic>
      <p:pic>
        <p:nvPicPr>
          <p:cNvPr id="11" name="1 (1)">
            <a:hlinkClick r:id="" action="ppaction://media"/>
            <a:extLst>
              <a:ext uri="{FF2B5EF4-FFF2-40B4-BE49-F238E27FC236}">
                <a16:creationId xmlns:a16="http://schemas.microsoft.com/office/drawing/2014/main" id="{0978157C-542E-D0F4-20E2-C9D110E8F86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92480" y="889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9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8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F0BA5348-4E04-4A25-8025-C984E1B29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708640" y="0"/>
            <a:ext cx="1318652" cy="1535548"/>
          </a:xfrm>
          <a:prstGeom prst="rect">
            <a:avLst/>
          </a:prstGeom>
        </p:spPr>
      </p:pic>
      <p:sp>
        <p:nvSpPr>
          <p:cNvPr id="23" name="Text Box 35">
            <a:extLst>
              <a:ext uri="{FF2B5EF4-FFF2-40B4-BE49-F238E27FC236}">
                <a16:creationId xmlns:a16="http://schemas.microsoft.com/office/drawing/2014/main" id="{BF286A35-6414-423D-B427-A1D6244BA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04" y="234537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5 m</a:t>
            </a:r>
          </a:p>
        </p:txBody>
      </p:sp>
      <p:sp>
        <p:nvSpPr>
          <p:cNvPr id="24" name="Text Box 36">
            <a:extLst>
              <a:ext uri="{FF2B5EF4-FFF2-40B4-BE49-F238E27FC236}">
                <a16:creationId xmlns:a16="http://schemas.microsoft.com/office/drawing/2014/main" id="{1AC58B6E-3080-411A-A0C0-80356C04A46A}"/>
              </a:ext>
            </a:extLst>
          </p:cNvPr>
          <p:cNvSpPr txBox="1">
            <a:spLocks noChangeArrowheads="1"/>
          </p:cNvSpPr>
          <p:nvPr/>
        </p:nvSpPr>
        <p:spPr bwMode="auto">
          <a:xfrm rot="19804041">
            <a:off x="2262343" y="206756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4 m</a:t>
            </a:r>
          </a:p>
        </p:txBody>
      </p:sp>
      <p:sp>
        <p:nvSpPr>
          <p:cNvPr id="25" name="Text Box 37">
            <a:extLst>
              <a:ext uri="{FF2B5EF4-FFF2-40B4-BE49-F238E27FC236}">
                <a16:creationId xmlns:a16="http://schemas.microsoft.com/office/drawing/2014/main" id="{8179C0E8-B5FF-4C79-A89C-57D48456C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342" y="138176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2 m</a:t>
            </a:r>
          </a:p>
        </p:txBody>
      </p:sp>
      <p:grpSp>
        <p:nvGrpSpPr>
          <p:cNvPr id="26" name="Group 38">
            <a:extLst>
              <a:ext uri="{FF2B5EF4-FFF2-40B4-BE49-F238E27FC236}">
                <a16:creationId xmlns:a16="http://schemas.microsoft.com/office/drawing/2014/main" id="{6BED64B6-C1A3-463C-AA02-FA143BD5275A}"/>
              </a:ext>
            </a:extLst>
          </p:cNvPr>
          <p:cNvGrpSpPr>
            <a:grpSpLocks/>
          </p:cNvGrpSpPr>
          <p:nvPr/>
        </p:nvGrpSpPr>
        <p:grpSpPr bwMode="auto">
          <a:xfrm>
            <a:off x="204944" y="1153160"/>
            <a:ext cx="2743200" cy="1219200"/>
            <a:chOff x="96" y="1872"/>
            <a:chExt cx="1728" cy="768"/>
          </a:xfrm>
        </p:grpSpPr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42509030-08A4-4251-80F4-4AE14F832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872"/>
              <a:ext cx="528" cy="768"/>
            </a:xfrm>
            <a:custGeom>
              <a:avLst/>
              <a:gdLst>
                <a:gd name="T0" fmla="*/ 0 w 528"/>
                <a:gd name="T1" fmla="*/ 768 h 768"/>
                <a:gd name="T2" fmla="*/ 528 w 528"/>
                <a:gd name="T3" fmla="*/ 480 h 768"/>
                <a:gd name="T4" fmla="*/ 528 w 528"/>
                <a:gd name="T5" fmla="*/ 0 h 768"/>
                <a:gd name="T6" fmla="*/ 0 w 528"/>
                <a:gd name="T7" fmla="*/ 288 h 768"/>
                <a:gd name="T8" fmla="*/ 0 w 528"/>
                <a:gd name="T9" fmla="*/ 768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768"/>
                <a:gd name="T17" fmla="*/ 528 w 528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768">
                  <a:moveTo>
                    <a:pt x="0" y="768"/>
                  </a:moveTo>
                  <a:lnTo>
                    <a:pt x="528" y="480"/>
                  </a:lnTo>
                  <a:lnTo>
                    <a:pt x="528" y="0"/>
                  </a:lnTo>
                  <a:lnTo>
                    <a:pt x="0" y="288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B4CE15F5-CF1E-477F-9C84-BFEFDE842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2160"/>
              <a:ext cx="1200" cy="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012EDFE6-6613-4172-A03C-6B2939D4D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872"/>
              <a:ext cx="1728" cy="288"/>
            </a:xfrm>
            <a:custGeom>
              <a:avLst/>
              <a:gdLst>
                <a:gd name="T0" fmla="*/ 0 w 1680"/>
                <a:gd name="T1" fmla="*/ 288 h 288"/>
                <a:gd name="T2" fmla="*/ 719 w 1680"/>
                <a:gd name="T3" fmla="*/ 0 h 288"/>
                <a:gd name="T4" fmla="*/ 2290 w 1680"/>
                <a:gd name="T5" fmla="*/ 0 h 288"/>
                <a:gd name="T6" fmla="*/ 1571 w 1680"/>
                <a:gd name="T7" fmla="*/ 288 h 288"/>
                <a:gd name="T8" fmla="*/ 0 w 1680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0"/>
                <a:gd name="T16" fmla="*/ 0 h 288"/>
                <a:gd name="T17" fmla="*/ 1680 w 168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0" h="288">
                  <a:moveTo>
                    <a:pt x="0" y="288"/>
                  </a:moveTo>
                  <a:lnTo>
                    <a:pt x="528" y="0"/>
                  </a:lnTo>
                  <a:lnTo>
                    <a:pt x="1680" y="0"/>
                  </a:lnTo>
                  <a:lnTo>
                    <a:pt x="1152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Line 42">
              <a:extLst>
                <a:ext uri="{FF2B5EF4-FFF2-40B4-BE49-F238E27FC236}">
                  <a16:creationId xmlns:a16="http://schemas.microsoft.com/office/drawing/2014/main" id="{97D8A5C6-BF61-4D77-B7D4-6C7474FBD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872"/>
              <a:ext cx="0" cy="44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Line 43">
              <a:extLst>
                <a:ext uri="{FF2B5EF4-FFF2-40B4-BE49-F238E27FC236}">
                  <a16:creationId xmlns:a16="http://schemas.microsoft.com/office/drawing/2014/main" id="{DC74CE46-907F-497D-ACB9-E6BB06B27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" y="2352"/>
              <a:ext cx="528" cy="27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Line 44">
              <a:extLst>
                <a:ext uri="{FF2B5EF4-FFF2-40B4-BE49-F238E27FC236}">
                  <a16:creationId xmlns:a16="http://schemas.microsoft.com/office/drawing/2014/main" id="{530F29EE-105C-4F88-913B-99F015B1E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2352"/>
              <a:ext cx="1165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oup 45">
            <a:extLst>
              <a:ext uri="{FF2B5EF4-FFF2-40B4-BE49-F238E27FC236}">
                <a16:creationId xmlns:a16="http://schemas.microsoft.com/office/drawing/2014/main" id="{6BEC9031-A83D-4F4B-854E-2FE00BF87649}"/>
              </a:ext>
            </a:extLst>
          </p:cNvPr>
          <p:cNvGrpSpPr>
            <a:grpSpLocks/>
          </p:cNvGrpSpPr>
          <p:nvPr/>
        </p:nvGrpSpPr>
        <p:grpSpPr bwMode="auto">
          <a:xfrm>
            <a:off x="5327228" y="962660"/>
            <a:ext cx="7056438" cy="2057400"/>
            <a:chOff x="1872" y="1776"/>
            <a:chExt cx="4445" cy="1440"/>
          </a:xfrm>
        </p:grpSpPr>
        <p:sp>
          <p:nvSpPr>
            <p:cNvPr id="34" name="Rectangle 46">
              <a:extLst>
                <a:ext uri="{FF2B5EF4-FFF2-40B4-BE49-F238E27FC236}">
                  <a16:creationId xmlns:a16="http://schemas.microsoft.com/office/drawing/2014/main" id="{80F4170C-5968-487A-B48C-774E31932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776"/>
              <a:ext cx="1200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Rectangle 47">
              <a:extLst>
                <a:ext uri="{FF2B5EF4-FFF2-40B4-BE49-F238E27FC236}">
                  <a16:creationId xmlns:a16="http://schemas.microsoft.com/office/drawing/2014/main" id="{0486794B-556F-4544-AAFC-56B6F9DD1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36"/>
              <a:ext cx="1200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Rectangle 48">
              <a:extLst>
                <a:ext uri="{FF2B5EF4-FFF2-40B4-BE49-F238E27FC236}">
                  <a16:creationId xmlns:a16="http://schemas.microsoft.com/office/drawing/2014/main" id="{3B8F8D8D-A84E-467F-BBDF-0E9B7B5C7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256"/>
              <a:ext cx="1200" cy="4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Rectangle 49">
              <a:extLst>
                <a:ext uri="{FF2B5EF4-FFF2-40B4-BE49-F238E27FC236}">
                  <a16:creationId xmlns:a16="http://schemas.microsoft.com/office/drawing/2014/main" id="{785AD251-D754-4155-9EE8-37391E49B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256"/>
              <a:ext cx="1200" cy="4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Rectangle 50">
              <a:extLst>
                <a:ext uri="{FF2B5EF4-FFF2-40B4-BE49-F238E27FC236}">
                  <a16:creationId xmlns:a16="http://schemas.microsoft.com/office/drawing/2014/main" id="{68212F04-6109-47DC-B8F3-69BBE7A58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256"/>
              <a:ext cx="720" cy="4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Rectangle 51">
              <a:extLst>
                <a:ext uri="{FF2B5EF4-FFF2-40B4-BE49-F238E27FC236}">
                  <a16:creationId xmlns:a16="http://schemas.microsoft.com/office/drawing/2014/main" id="{053A4253-0CC2-4E25-92CE-D5431DFD5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256"/>
              <a:ext cx="720" cy="4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Text Box 52">
              <a:extLst>
                <a:ext uri="{FF2B5EF4-FFF2-40B4-BE49-F238E27FC236}">
                  <a16:creationId xmlns:a16="http://schemas.microsoft.com/office/drawing/2014/main" id="{6391AD37-FE74-41B8-A12F-8E939B28D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9" y="1943"/>
              <a:ext cx="5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4 m</a:t>
              </a:r>
            </a:p>
          </p:txBody>
        </p:sp>
        <p:sp>
          <p:nvSpPr>
            <p:cNvPr id="41" name="Text Box 53">
              <a:extLst>
                <a:ext uri="{FF2B5EF4-FFF2-40B4-BE49-F238E27FC236}">
                  <a16:creationId xmlns:a16="http://schemas.microsoft.com/office/drawing/2014/main" id="{030D677A-5640-4345-BB32-72A6B45CD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4" y="1936"/>
              <a:ext cx="62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5 m</a:t>
              </a:r>
            </a:p>
          </p:txBody>
        </p:sp>
        <p:sp>
          <p:nvSpPr>
            <p:cNvPr id="42" name="Text Box 54">
              <a:extLst>
                <a:ext uri="{FF2B5EF4-FFF2-40B4-BE49-F238E27FC236}">
                  <a16:creationId xmlns:a16="http://schemas.microsoft.com/office/drawing/2014/main" id="{0921AC78-E6C0-4125-A0EB-35A35B0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1" y="1936"/>
              <a:ext cx="5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4 m</a:t>
              </a:r>
            </a:p>
          </p:txBody>
        </p:sp>
        <p:sp>
          <p:nvSpPr>
            <p:cNvPr id="43" name="Text Box 55">
              <a:extLst>
                <a:ext uri="{FF2B5EF4-FFF2-40B4-BE49-F238E27FC236}">
                  <a16:creationId xmlns:a16="http://schemas.microsoft.com/office/drawing/2014/main" id="{968C4C83-9206-4308-87C1-6A0F27F00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6" y="1893"/>
              <a:ext cx="62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5 m</a:t>
              </a:r>
            </a:p>
          </p:txBody>
        </p:sp>
        <p:sp>
          <p:nvSpPr>
            <p:cNvPr id="44" name="Text Box 56">
              <a:extLst>
                <a:ext uri="{FF2B5EF4-FFF2-40B4-BE49-F238E27FC236}">
                  <a16:creationId xmlns:a16="http://schemas.microsoft.com/office/drawing/2014/main" id="{6529B2A1-AB8D-43F6-BC5E-F59DE9D94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1" y="2345"/>
              <a:ext cx="5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2 m</a:t>
              </a:r>
            </a:p>
          </p:txBody>
        </p:sp>
        <p:sp>
          <p:nvSpPr>
            <p:cNvPr id="5" name="Text Box 52">
              <a:extLst>
                <a:ext uri="{FF2B5EF4-FFF2-40B4-BE49-F238E27FC236}">
                  <a16:creationId xmlns:a16="http://schemas.microsoft.com/office/drawing/2014/main" id="{8F1E1F1F-0851-7342-B94F-203956EB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9" y="2803"/>
              <a:ext cx="5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4 m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C440367-3E30-81D7-EE9A-9AD77E929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280" y="3324919"/>
            <a:ext cx="6144260" cy="34425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BD7EE0-96D3-40AB-DB55-A5D31B3A193F}"/>
              </a:ext>
            </a:extLst>
          </p:cNvPr>
          <p:cNvSpPr txBox="1"/>
          <p:nvPr/>
        </p:nvSpPr>
        <p:spPr>
          <a:xfrm>
            <a:off x="365760" y="3169920"/>
            <a:ext cx="4805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0099D-B75B-AFEA-61A7-41301369EF60}"/>
              </a:ext>
            </a:extLst>
          </p:cNvPr>
          <p:cNvSpPr txBox="1"/>
          <p:nvPr/>
        </p:nvSpPr>
        <p:spPr>
          <a:xfrm>
            <a:off x="457200" y="4348480"/>
            <a:ext cx="516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(4 + 5 + 4 + 5) x 2 = 36 (m²)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DBE884-F5F1-9568-45C5-D98FE3D46F5F}"/>
              </a:ext>
            </a:extLst>
          </p:cNvPr>
          <p:cNvSpPr txBox="1"/>
          <p:nvPr/>
        </p:nvSpPr>
        <p:spPr>
          <a:xfrm>
            <a:off x="477520" y="5008880"/>
            <a:ext cx="543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(4 + 5) x 2 x 2 = 36 (m²) </a:t>
            </a:r>
          </a:p>
        </p:txBody>
      </p:sp>
    </p:spTree>
    <p:extLst>
      <p:ext uri="{BB962C8B-B14F-4D97-AF65-F5344CB8AC3E}">
        <p14:creationId xmlns:p14="http://schemas.microsoft.com/office/powerpoint/2010/main" val="5401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4">
            <a:extLst>
              <a:ext uri="{FF2B5EF4-FFF2-40B4-BE49-F238E27FC236}">
                <a16:creationId xmlns:a16="http://schemas.microsoft.com/office/drawing/2014/main" id="{5AD268DE-8CC8-4F59-8AEA-422A91D7FD3F}"/>
              </a:ext>
            </a:extLst>
          </p:cNvPr>
          <p:cNvGrpSpPr>
            <a:grpSpLocks/>
          </p:cNvGrpSpPr>
          <p:nvPr/>
        </p:nvGrpSpPr>
        <p:grpSpPr bwMode="auto">
          <a:xfrm>
            <a:off x="323478" y="2755613"/>
            <a:ext cx="3570308" cy="2535491"/>
            <a:chOff x="3072" y="1344"/>
            <a:chExt cx="1732" cy="768"/>
          </a:xfrm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0BF5A450-61F5-4255-BC37-076937CCD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344"/>
              <a:ext cx="528" cy="768"/>
            </a:xfrm>
            <a:custGeom>
              <a:avLst/>
              <a:gdLst>
                <a:gd name="T0" fmla="*/ 0 w 528"/>
                <a:gd name="T1" fmla="*/ 768 h 768"/>
                <a:gd name="T2" fmla="*/ 528 w 528"/>
                <a:gd name="T3" fmla="*/ 480 h 768"/>
                <a:gd name="T4" fmla="*/ 528 w 528"/>
                <a:gd name="T5" fmla="*/ 0 h 768"/>
                <a:gd name="T6" fmla="*/ 0 w 528"/>
                <a:gd name="T7" fmla="*/ 288 h 768"/>
                <a:gd name="T8" fmla="*/ 0 w 528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768">
                  <a:moveTo>
                    <a:pt x="0" y="768"/>
                  </a:moveTo>
                  <a:lnTo>
                    <a:pt x="528" y="480"/>
                  </a:lnTo>
                  <a:lnTo>
                    <a:pt x="528" y="0"/>
                  </a:lnTo>
                  <a:lnTo>
                    <a:pt x="0" y="288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Rectangle 26">
              <a:extLst>
                <a:ext uri="{FF2B5EF4-FFF2-40B4-BE49-F238E27FC236}">
                  <a16:creationId xmlns:a16="http://schemas.microsoft.com/office/drawing/2014/main" id="{665699BE-97C6-4EA3-8391-6F52FF6D5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632"/>
              <a:ext cx="1200" cy="4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rgbClr val="00B05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8CB69C23-62DB-49DE-B555-FFCB7C0A7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1344"/>
              <a:ext cx="1728" cy="288"/>
            </a:xfrm>
            <a:custGeom>
              <a:avLst/>
              <a:gdLst>
                <a:gd name="T0" fmla="*/ 0 w 1680"/>
                <a:gd name="T1" fmla="*/ 288 h 288"/>
                <a:gd name="T2" fmla="*/ 661 w 1680"/>
                <a:gd name="T3" fmla="*/ 0 h 288"/>
                <a:gd name="T4" fmla="*/ 2104 w 1680"/>
                <a:gd name="T5" fmla="*/ 0 h 288"/>
                <a:gd name="T6" fmla="*/ 1444 w 1680"/>
                <a:gd name="T7" fmla="*/ 288 h 288"/>
                <a:gd name="T8" fmla="*/ 0 w 1680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0"/>
                <a:gd name="T16" fmla="*/ 0 h 288"/>
                <a:gd name="T17" fmla="*/ 1680 w 168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0" h="288">
                  <a:moveTo>
                    <a:pt x="0" y="288"/>
                  </a:moveTo>
                  <a:lnTo>
                    <a:pt x="528" y="0"/>
                  </a:lnTo>
                  <a:lnTo>
                    <a:pt x="1680" y="0"/>
                  </a:lnTo>
                  <a:lnTo>
                    <a:pt x="1152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81CC33F3-A2E6-44C7-ACEB-55EDAF12C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8" y="1344"/>
              <a:ext cx="0" cy="4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Line 29">
              <a:extLst>
                <a:ext uri="{FF2B5EF4-FFF2-40B4-BE49-F238E27FC236}">
                  <a16:creationId xmlns:a16="http://schemas.microsoft.com/office/drawing/2014/main" id="{4F5F33BE-BFE1-4210-AF01-DE62405E97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832"/>
              <a:ext cx="528" cy="27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Line 30">
              <a:extLst>
                <a:ext uri="{FF2B5EF4-FFF2-40B4-BE49-F238E27FC236}">
                  <a16:creationId xmlns:a16="http://schemas.microsoft.com/office/drawing/2014/main" id="{CC7B89B3-1898-4F41-A468-CFBE86124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1824"/>
              <a:ext cx="12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4B1566-2EA0-4BE7-AFD6-41D8C4EF1DCD}"/>
              </a:ext>
            </a:extLst>
          </p:cNvPr>
          <p:cNvGrpSpPr/>
          <p:nvPr/>
        </p:nvGrpSpPr>
        <p:grpSpPr>
          <a:xfrm>
            <a:off x="4862290" y="2636658"/>
            <a:ext cx="6871852" cy="2535489"/>
            <a:chOff x="4664364" y="2013527"/>
            <a:chExt cx="6871852" cy="253548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53B4EDA-4386-4278-B615-4719858B19B8}"/>
                </a:ext>
              </a:extLst>
            </p:cNvPr>
            <p:cNvSpPr/>
            <p:nvPr/>
          </p:nvSpPr>
          <p:spPr>
            <a:xfrm>
              <a:off x="4664364" y="2013527"/>
              <a:ext cx="6871852" cy="2535489"/>
            </a:xfrm>
            <a:custGeom>
              <a:avLst/>
              <a:gdLst>
                <a:gd name="connsiteX0" fmla="*/ 0 w 6871852"/>
                <a:gd name="connsiteY0" fmla="*/ 422590 h 2535489"/>
                <a:gd name="connsiteX1" fmla="*/ 422590 w 6871852"/>
                <a:gd name="connsiteY1" fmla="*/ 0 h 2535489"/>
                <a:gd name="connsiteX2" fmla="*/ 6449262 w 6871852"/>
                <a:gd name="connsiteY2" fmla="*/ 0 h 2535489"/>
                <a:gd name="connsiteX3" fmla="*/ 6871852 w 6871852"/>
                <a:gd name="connsiteY3" fmla="*/ 422590 h 2535489"/>
                <a:gd name="connsiteX4" fmla="*/ 6871852 w 6871852"/>
                <a:gd name="connsiteY4" fmla="*/ 2112899 h 2535489"/>
                <a:gd name="connsiteX5" fmla="*/ 6449262 w 6871852"/>
                <a:gd name="connsiteY5" fmla="*/ 2535489 h 2535489"/>
                <a:gd name="connsiteX6" fmla="*/ 422590 w 6871852"/>
                <a:gd name="connsiteY6" fmla="*/ 2535489 h 2535489"/>
                <a:gd name="connsiteX7" fmla="*/ 0 w 6871852"/>
                <a:gd name="connsiteY7" fmla="*/ 2112899 h 2535489"/>
                <a:gd name="connsiteX8" fmla="*/ 0 w 6871852"/>
                <a:gd name="connsiteY8" fmla="*/ 422590 h 253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71852" h="2535489" fill="none" extrusionOk="0">
                  <a:moveTo>
                    <a:pt x="0" y="422590"/>
                  </a:moveTo>
                  <a:cubicBezTo>
                    <a:pt x="184" y="194177"/>
                    <a:pt x="210441" y="35650"/>
                    <a:pt x="422590" y="0"/>
                  </a:cubicBezTo>
                  <a:cubicBezTo>
                    <a:pt x="2130588" y="72427"/>
                    <a:pt x="4857675" y="61419"/>
                    <a:pt x="6449262" y="0"/>
                  </a:cubicBezTo>
                  <a:cubicBezTo>
                    <a:pt x="6678003" y="-32006"/>
                    <a:pt x="6857312" y="184802"/>
                    <a:pt x="6871852" y="422590"/>
                  </a:cubicBezTo>
                  <a:cubicBezTo>
                    <a:pt x="6943822" y="994304"/>
                    <a:pt x="6993247" y="1766744"/>
                    <a:pt x="6871852" y="2112899"/>
                  </a:cubicBezTo>
                  <a:cubicBezTo>
                    <a:pt x="6875487" y="2327838"/>
                    <a:pt x="6668037" y="2519106"/>
                    <a:pt x="6449262" y="2535489"/>
                  </a:cubicBezTo>
                  <a:cubicBezTo>
                    <a:pt x="3772459" y="2565316"/>
                    <a:pt x="2830914" y="2456183"/>
                    <a:pt x="422590" y="2535489"/>
                  </a:cubicBezTo>
                  <a:cubicBezTo>
                    <a:pt x="214211" y="2532662"/>
                    <a:pt x="-34385" y="2353088"/>
                    <a:pt x="0" y="2112899"/>
                  </a:cubicBezTo>
                  <a:cubicBezTo>
                    <a:pt x="-125070" y="1935219"/>
                    <a:pt x="59835" y="820196"/>
                    <a:pt x="0" y="422590"/>
                  </a:cubicBezTo>
                  <a:close/>
                </a:path>
                <a:path w="6871852" h="2535489" stroke="0" extrusionOk="0">
                  <a:moveTo>
                    <a:pt x="0" y="422590"/>
                  </a:moveTo>
                  <a:cubicBezTo>
                    <a:pt x="29921" y="197356"/>
                    <a:pt x="194872" y="11818"/>
                    <a:pt x="422590" y="0"/>
                  </a:cubicBezTo>
                  <a:cubicBezTo>
                    <a:pt x="3007595" y="123000"/>
                    <a:pt x="5347932" y="-96860"/>
                    <a:pt x="6449262" y="0"/>
                  </a:cubicBezTo>
                  <a:cubicBezTo>
                    <a:pt x="6648332" y="-26157"/>
                    <a:pt x="6891485" y="149619"/>
                    <a:pt x="6871852" y="422590"/>
                  </a:cubicBezTo>
                  <a:cubicBezTo>
                    <a:pt x="6962574" y="777381"/>
                    <a:pt x="7001299" y="1557793"/>
                    <a:pt x="6871852" y="2112899"/>
                  </a:cubicBezTo>
                  <a:cubicBezTo>
                    <a:pt x="6846862" y="2355342"/>
                    <a:pt x="6670374" y="2533480"/>
                    <a:pt x="6449262" y="2535489"/>
                  </a:cubicBezTo>
                  <a:cubicBezTo>
                    <a:pt x="3707933" y="2374782"/>
                    <a:pt x="1618161" y="2575156"/>
                    <a:pt x="422590" y="2535489"/>
                  </a:cubicBezTo>
                  <a:cubicBezTo>
                    <a:pt x="166857" y="2530976"/>
                    <a:pt x="-23728" y="2335539"/>
                    <a:pt x="0" y="2112899"/>
                  </a:cubicBezTo>
                  <a:cubicBezTo>
                    <a:pt x="18141" y="1523395"/>
                    <a:pt x="63558" y="932160"/>
                    <a:pt x="0" y="42259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4CA252-A7E7-4D86-87EB-F9C9F93AD01C}"/>
                </a:ext>
              </a:extLst>
            </p:cNvPr>
            <p:cNvSpPr txBox="1"/>
            <p:nvPr/>
          </p:nvSpPr>
          <p:spPr>
            <a:xfrm>
              <a:off x="4856173" y="2200015"/>
              <a:ext cx="6680043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tổng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F0BA5348-4E04-4A25-8025-C984E1B29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4883" y="0"/>
            <a:ext cx="1943049" cy="2262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737D39-3BAC-50B9-67CC-574901A45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291" y="800545"/>
            <a:ext cx="730973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5CC3C6-669B-4ECD-AFE8-5E1AAE4C4738}"/>
              </a:ext>
            </a:extLst>
          </p:cNvPr>
          <p:cNvSpPr/>
          <p:nvPr/>
        </p:nvSpPr>
        <p:spPr>
          <a:xfrm>
            <a:off x="237294" y="1891683"/>
            <a:ext cx="11717412" cy="36770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F0BA5348-4E04-4A25-8025-C984E1B29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4883" y="0"/>
            <a:ext cx="1943049" cy="2262648"/>
          </a:xfrm>
          <a:prstGeom prst="rect">
            <a:avLst/>
          </a:prstGeom>
        </p:spPr>
      </p:pic>
      <p:sp>
        <p:nvSpPr>
          <p:cNvPr id="51" name="Text Box 10">
            <a:extLst>
              <a:ext uri="{FF2B5EF4-FFF2-40B4-BE49-F238E27FC236}">
                <a16:creationId xmlns:a16="http://schemas.microsoft.com/office/drawing/2014/main" id="{83AF2448-17B1-4F41-91DC-6D07609C8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352" y="1891683"/>
            <a:ext cx="1037705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F6EE47-99B8-6700-BEFD-1F03B737E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131" y="678625"/>
            <a:ext cx="730973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E01635F-ACE4-4107-B0A5-BFD0C0A87E49}"/>
              </a:ext>
            </a:extLst>
          </p:cNvPr>
          <p:cNvGrpSpPr/>
          <p:nvPr/>
        </p:nvGrpSpPr>
        <p:grpSpPr>
          <a:xfrm>
            <a:off x="2960323" y="827540"/>
            <a:ext cx="6718131" cy="923330"/>
            <a:chOff x="4835028" y="353121"/>
            <a:chExt cx="6718131" cy="9233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384A7D-147D-4DD0-8DD3-073A86FC061E}"/>
                </a:ext>
              </a:extLst>
            </p:cNvPr>
            <p:cNvSpPr/>
            <p:nvPr/>
          </p:nvSpPr>
          <p:spPr>
            <a:xfrm>
              <a:off x="4933333" y="353121"/>
              <a:ext cx="66198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 tích xung quanh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ACCB3A9-9616-40B2-9162-2FBD8A543929}"/>
                </a:ext>
              </a:extLst>
            </p:cNvPr>
            <p:cNvSpPr/>
            <p:nvPr/>
          </p:nvSpPr>
          <p:spPr>
            <a:xfrm>
              <a:off x="4835028" y="353121"/>
              <a:ext cx="66198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 tích xung quanh</a:t>
              </a:r>
            </a:p>
          </p:txBody>
        </p:sp>
      </p:grpSp>
      <p:sp>
        <p:nvSpPr>
          <p:cNvPr id="8" name="Text Box 11">
            <a:extLst>
              <a:ext uri="{FF2B5EF4-FFF2-40B4-BE49-F238E27FC236}">
                <a16:creationId xmlns:a16="http://schemas.microsoft.com/office/drawing/2014/main" id="{327A8063-A4C9-4187-93BD-DC6B3ABC7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72" y="2262648"/>
            <a:ext cx="547716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altLang="en-US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: </a:t>
            </a:r>
            <a:r>
              <a:rPr lang="en-US" altLang="en-US" sz="3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endParaRPr lang="en-US" altLang="en-US" sz="36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b : </a:t>
            </a:r>
            <a:r>
              <a:rPr lang="en-US" alt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endParaRPr lang="en-US" altLang="en-US" sz="36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h : </a:t>
            </a:r>
            <a:r>
              <a:rPr lang="en-US" altLang="en-US" sz="3600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36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US" altLang="en-US" sz="36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en-US" sz="3600" baseline="-25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xq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endParaRPr lang="en-US" alt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altLang="en-US" sz="3600" baseline="-25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3600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Chu vi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endParaRPr lang="en-US" alt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2B892441-DCF2-45E8-A349-6FFB278C0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329" y="1949216"/>
            <a:ext cx="6397723" cy="2739211"/>
          </a:xfrm>
          <a:custGeom>
            <a:avLst/>
            <a:gdLst>
              <a:gd name="connsiteX0" fmla="*/ 0 w 5897418"/>
              <a:gd name="connsiteY0" fmla="*/ 0 h 2739211"/>
              <a:gd name="connsiteX1" fmla="*/ 5897418 w 5897418"/>
              <a:gd name="connsiteY1" fmla="*/ 0 h 2739211"/>
              <a:gd name="connsiteX2" fmla="*/ 5897418 w 5897418"/>
              <a:gd name="connsiteY2" fmla="*/ 2739211 h 2739211"/>
              <a:gd name="connsiteX3" fmla="*/ 0 w 5897418"/>
              <a:gd name="connsiteY3" fmla="*/ 2739211 h 2739211"/>
              <a:gd name="connsiteX4" fmla="*/ 0 w 5897418"/>
              <a:gd name="connsiteY4" fmla="*/ 0 h 273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7418" h="2739211" fill="none" extrusionOk="0">
                <a:moveTo>
                  <a:pt x="0" y="0"/>
                </a:moveTo>
                <a:cubicBezTo>
                  <a:pt x="2283058" y="23925"/>
                  <a:pt x="4058562" y="-63769"/>
                  <a:pt x="5897418" y="0"/>
                </a:cubicBezTo>
                <a:cubicBezTo>
                  <a:pt x="5990445" y="343572"/>
                  <a:pt x="5821371" y="1734226"/>
                  <a:pt x="5897418" y="2739211"/>
                </a:cubicBezTo>
                <a:cubicBezTo>
                  <a:pt x="4071844" y="2904582"/>
                  <a:pt x="1002445" y="2635433"/>
                  <a:pt x="0" y="2739211"/>
                </a:cubicBezTo>
                <a:cubicBezTo>
                  <a:pt x="169207" y="2336695"/>
                  <a:pt x="94393" y="1262348"/>
                  <a:pt x="0" y="0"/>
                </a:cubicBezTo>
                <a:close/>
              </a:path>
              <a:path w="5897418" h="2739211" stroke="0" extrusionOk="0">
                <a:moveTo>
                  <a:pt x="0" y="0"/>
                </a:moveTo>
                <a:cubicBezTo>
                  <a:pt x="1650554" y="-90330"/>
                  <a:pt x="3517245" y="24700"/>
                  <a:pt x="5897418" y="0"/>
                </a:cubicBezTo>
                <a:cubicBezTo>
                  <a:pt x="6024616" y="1245212"/>
                  <a:pt x="6057870" y="2278820"/>
                  <a:pt x="5897418" y="2739211"/>
                </a:cubicBezTo>
                <a:cubicBezTo>
                  <a:pt x="3206133" y="2783833"/>
                  <a:pt x="1551139" y="2581117"/>
                  <a:pt x="0" y="2739211"/>
                </a:cubicBezTo>
                <a:cubicBezTo>
                  <a:pt x="126758" y="1684993"/>
                  <a:pt x="-71663" y="997147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9900"/>
            </a:solidFill>
            <a:prstDash val="sysDash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27766668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u="sng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en-US" sz="40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u="sng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en-US" sz="40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en-US" sz="4400" b="1" baseline="-25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xq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altLang="en-US" sz="4400" b="1" baseline="-25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4400" b="1" baseline="-25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</a:t>
            </a:r>
            <a:endParaRPr lang="en-US" alt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en-US" sz="4400" b="1" baseline="-25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xq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(a + b) 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</a:t>
            </a:r>
          </a:p>
        </p:txBody>
      </p:sp>
    </p:spTree>
    <p:extLst>
      <p:ext uri="{BB962C8B-B14F-4D97-AF65-F5344CB8AC3E}">
        <p14:creationId xmlns:p14="http://schemas.microsoft.com/office/powerpoint/2010/main" val="71392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E6BD16-9FDF-B30E-D4B6-6B67900BFC35}"/>
              </a:ext>
            </a:extLst>
          </p:cNvPr>
          <p:cNvSpPr/>
          <p:nvPr/>
        </p:nvSpPr>
        <p:spPr>
          <a:xfrm>
            <a:off x="467360" y="436880"/>
            <a:ext cx="11308080" cy="6035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3325549-6484-9D06-1ABE-FA0FB4EE0FD9}"/>
              </a:ext>
            </a:extLst>
          </p:cNvPr>
          <p:cNvSpPr txBox="1"/>
          <p:nvPr/>
        </p:nvSpPr>
        <p:spPr>
          <a:xfrm>
            <a:off x="1502796" y="636491"/>
            <a:ext cx="99754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 diện tích xung quanh của hình hộp chữ nhật có: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Chiều dài 7 dm, chiều rộng 5 dm và chiều cao 4 dm.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Chiều dài 6,5 cm, chiều rộng 3,5 cm và chiều cao 5 cm.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990160-F396-A2DE-E891-F569151DE57F}"/>
              </a:ext>
            </a:extLst>
          </p:cNvPr>
          <p:cNvSpPr/>
          <p:nvPr/>
        </p:nvSpPr>
        <p:spPr>
          <a:xfrm>
            <a:off x="707373" y="863864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3CFC1-C215-CEA7-907F-6F970FA8BE58}"/>
              </a:ext>
            </a:extLst>
          </p:cNvPr>
          <p:cNvSpPr txBox="1"/>
          <p:nvPr/>
        </p:nvSpPr>
        <p:spPr>
          <a:xfrm>
            <a:off x="1432560" y="2651760"/>
            <a:ext cx="10383520" cy="240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(7 + 5) × 2 × 4 = 96 (dm</a:t>
            </a:r>
            <a:r>
              <a:rPr lang="en-US" sz="3200" b="1" kern="1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)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(6,5 + 3,5) × 2 × 5 = 100 (cm</a:t>
            </a:r>
            <a:r>
              <a:rPr lang="en-US" sz="3200" b="1" kern="1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2051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E6BD16-9FDF-B30E-D4B6-6B67900BFC35}"/>
              </a:ext>
            </a:extLst>
          </p:cNvPr>
          <p:cNvSpPr/>
          <p:nvPr/>
        </p:nvSpPr>
        <p:spPr>
          <a:xfrm>
            <a:off x="467360" y="436880"/>
            <a:ext cx="11308080" cy="6035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3325549-6484-9D06-1ABE-FA0FB4EE0FD9}"/>
              </a:ext>
            </a:extLst>
          </p:cNvPr>
          <p:cNvSpPr txBox="1"/>
          <p:nvPr/>
        </p:nvSpPr>
        <p:spPr>
          <a:xfrm>
            <a:off x="1502796" y="636491"/>
            <a:ext cx="99754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bể bơi dạng hình hộp chữ nhật có chiều dài 10 m, chiều rộng 4 m và sâu 1,5 m. Người ta muốn ốp gạch men xung quanh thành bể bơi. Tính phần diện tích được ốp gạch men (diện tích mạch vữa không đáng kể).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990160-F396-A2DE-E891-F569151DE57F}"/>
              </a:ext>
            </a:extLst>
          </p:cNvPr>
          <p:cNvSpPr/>
          <p:nvPr/>
        </p:nvSpPr>
        <p:spPr>
          <a:xfrm>
            <a:off x="707373" y="863864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3CFC1-C215-CEA7-907F-6F970FA8BE58}"/>
              </a:ext>
            </a:extLst>
          </p:cNvPr>
          <p:cNvSpPr txBox="1"/>
          <p:nvPr/>
        </p:nvSpPr>
        <p:spPr>
          <a:xfrm>
            <a:off x="1432560" y="2651760"/>
            <a:ext cx="10383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Phần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tích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ốp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gạch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men là: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(10 + 4) x 2 x 1,5 = 42 (m</a:t>
            </a:r>
            <a:r>
              <a:rPr lang="en-US" sz="36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́: 42 m</a:t>
            </a:r>
            <a:r>
              <a:rPr lang="en-US" sz="36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摄图网699pic">
  <a:themeElements>
    <a:clrScheme name="自定义 254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B461"/>
      </a:accent1>
      <a:accent2>
        <a:srgbClr val="D57065"/>
      </a:accent2>
      <a:accent3>
        <a:srgbClr val="70AB43"/>
      </a:accent3>
      <a:accent4>
        <a:srgbClr val="D57065"/>
      </a:accent4>
      <a:accent5>
        <a:srgbClr val="DDB461"/>
      </a:accent5>
      <a:accent6>
        <a:srgbClr val="70AB43"/>
      </a:accent6>
      <a:hlink>
        <a:srgbClr val="DDB461"/>
      </a:hlink>
      <a:folHlink>
        <a:srgbClr val="D57065"/>
      </a:folHlink>
    </a:clrScheme>
    <a:fontScheme name="shqaw5vl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741</TotalTime>
  <Words>525</Words>
  <Application>Microsoft Office PowerPoint</Application>
  <PresentationFormat>Widescreen</PresentationFormat>
  <Paragraphs>61</Paragraphs>
  <Slides>11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微软雅黑</vt:lpstr>
      <vt:lpstr>Arial</vt:lpstr>
      <vt:lpstr>Cambria</vt:lpstr>
      <vt:lpstr>Cambria Math</vt:lpstr>
      <vt:lpstr>Times New Roman</vt:lpstr>
      <vt:lpstr>字魂58号-创中黑</vt:lpstr>
      <vt:lpstr>包图主题2</vt:lpstr>
      <vt:lpstr>摄图网699pic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Hoàng Việt Hùng .</cp:lastModifiedBy>
  <cp:revision>110</cp:revision>
  <dcterms:created xsi:type="dcterms:W3CDTF">2017-08-18T03:02:00Z</dcterms:created>
  <dcterms:modified xsi:type="dcterms:W3CDTF">2025-03-19T13:50:04Z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