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5" r:id="rId2"/>
    <p:sldId id="261" r:id="rId3"/>
    <p:sldId id="4411" r:id="rId4"/>
    <p:sldId id="257" r:id="rId5"/>
    <p:sldId id="276" r:id="rId6"/>
    <p:sldId id="262" r:id="rId7"/>
    <p:sldId id="263" r:id="rId8"/>
    <p:sldId id="264" r:id="rId9"/>
    <p:sldId id="4412" r:id="rId10"/>
    <p:sldId id="4418" r:id="rId11"/>
    <p:sldId id="4413" r:id="rId12"/>
    <p:sldId id="4414" r:id="rId13"/>
    <p:sldId id="280" r:id="rId14"/>
    <p:sldId id="4415" r:id="rId15"/>
    <p:sldId id="4416" r:id="rId16"/>
    <p:sldId id="4417" r:id="rId17"/>
    <p:sldId id="268"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82067"/>
    <a:srgbClr val="C8FCE6"/>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89" d="100"/>
          <a:sy n="89" d="100"/>
        </p:scale>
        <p:origin x="816"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21E3-6E13-4B4E-AE63-29875BA8E1D6}"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78A2-239F-4296-BFB6-A51A39C7B691}" type="slidenum">
              <a:rPr lang="en-US" smtClean="0"/>
              <a:t>‹#›</a:t>
            </a:fld>
            <a:endParaRPr lang="en-US"/>
          </a:p>
        </p:txBody>
      </p:sp>
    </p:spTree>
    <p:extLst>
      <p:ext uri="{BB962C8B-B14F-4D97-AF65-F5344CB8AC3E}">
        <p14:creationId xmlns:p14="http://schemas.microsoft.com/office/powerpoint/2010/main" val="12707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D78A2-239F-4296-BFB6-A51A39C7B691}" type="slidenum">
              <a:rPr lang="en-US" smtClean="0"/>
              <a:t>12</a:t>
            </a:fld>
            <a:endParaRPr lang="en-US"/>
          </a:p>
        </p:txBody>
      </p:sp>
    </p:spTree>
    <p:extLst>
      <p:ext uri="{BB962C8B-B14F-4D97-AF65-F5344CB8AC3E}">
        <p14:creationId xmlns:p14="http://schemas.microsoft.com/office/powerpoint/2010/main" val="37484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2025/3/20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2F235F6-600D-DED1-DFB1-96ACA7516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0976" y="349957"/>
            <a:ext cx="1626327" cy="16263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7.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D7ED77-9663-F7DB-4830-350072FC3D2A}"/>
              </a:ext>
            </a:extLst>
          </p:cNvPr>
          <p:cNvSpPr txBox="1"/>
          <p:nvPr/>
        </p:nvSpPr>
        <p:spPr>
          <a:xfrm>
            <a:off x="6657975" y="6212901"/>
            <a:ext cx="6285084" cy="369332"/>
          </a:xfrm>
          <a:prstGeom prst="rect">
            <a:avLst/>
          </a:prstGeom>
          <a:noFill/>
        </p:spPr>
        <p:txBody>
          <a:bodyPr wrap="square">
            <a:spAutoFit/>
          </a:bodyPr>
          <a:lstStyle/>
          <a:p>
            <a:r>
              <a:rPr lang="vi-VN" dirty="0"/>
              <a:t>"C:\Users\phanh\OneDrive\Máy tính\LTVC T3.xvl"</a:t>
            </a:r>
          </a:p>
        </p:txBody>
      </p:sp>
      <p:sp>
        <p:nvSpPr>
          <p:cNvPr id="4" name="TextBox 3">
            <a:extLst>
              <a:ext uri="{FF2B5EF4-FFF2-40B4-BE49-F238E27FC236}">
                <a16:creationId xmlns:a16="http://schemas.microsoft.com/office/drawing/2014/main" id="{8EF15FDF-2F04-41EB-6784-4332020F0464}"/>
              </a:ext>
            </a:extLst>
          </p:cNvPr>
          <p:cNvSpPr txBox="1"/>
          <p:nvPr/>
        </p:nvSpPr>
        <p:spPr>
          <a:xfrm>
            <a:off x="3287316" y="1644620"/>
            <a:ext cx="851390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Các bạn hãy thực hiện kéo thả nhé!</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pic>
        <p:nvPicPr>
          <p:cNvPr id="5" name="Picture 4">
            <a:extLst>
              <a:ext uri="{FF2B5EF4-FFF2-40B4-BE49-F238E27FC236}">
                <a16:creationId xmlns:a16="http://schemas.microsoft.com/office/drawing/2014/main" id="{CF5090CE-2E61-3CB2-1128-A10731C86B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808993" y="1818204"/>
            <a:ext cx="3724907" cy="4721861"/>
          </a:xfrm>
          <a:prstGeom prst="rect">
            <a:avLst/>
          </a:prstGeom>
        </p:spPr>
      </p:pic>
    </p:spTree>
    <p:extLst>
      <p:ext uri="{BB962C8B-B14F-4D97-AF65-F5344CB8AC3E}">
        <p14:creationId xmlns:p14="http://schemas.microsoft.com/office/powerpoint/2010/main" val="3494590180"/>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a16="http://schemas.microsoft.com/office/drawing/2014/main" id="{F172BB5B-16CD-B2F4-1F2E-E1F1B802C27E}"/>
              </a:ext>
            </a:extLst>
          </p:cNvPr>
          <p:cNvGrpSpPr/>
          <p:nvPr/>
        </p:nvGrpSpPr>
        <p:grpSpPr>
          <a:xfrm>
            <a:off x="2273874" y="233679"/>
            <a:ext cx="8841166" cy="2841289"/>
            <a:chOff x="1122333" y="3266422"/>
            <a:chExt cx="5177983" cy="904379"/>
          </a:xfrm>
        </p:grpSpPr>
        <p:sp>
          <p:nvSpPr>
            <p:cNvPr id="6" name="Speech Bubble: Rectangle with Corners Rounded 5">
              <a:extLst>
                <a:ext uri="{FF2B5EF4-FFF2-40B4-BE49-F238E27FC236}">
                  <a16:creationId xmlns:a16="http://schemas.microsoft.com/office/drawing/2014/main"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8" name="TextBox 7">
              <a:extLst>
                <a:ext uri="{FF2B5EF4-FFF2-40B4-BE49-F238E27FC236}">
                  <a16:creationId xmlns:a16="http://schemas.microsoft.com/office/drawing/2014/main" id="{69D9F7A6-38CC-35B7-E783-F1EC40C67D28}"/>
                </a:ext>
              </a:extLst>
            </p:cNvPr>
            <p:cNvSpPr txBox="1"/>
            <p:nvPr/>
          </p:nvSpPr>
          <p:spPr>
            <a:xfrm>
              <a:off x="1218166" y="3282639"/>
              <a:ext cx="4986316" cy="888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Viết đoạn văn (4 – 5 câu) giới thiệu về một phương tiện đi lại của người dân ở vùng sông nước, trong đó có sử dụng từ ngữ nối để liên kết câu.</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19843219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D0209-5BC2-A7B1-EF0D-33DE05CFB277}"/>
              </a:ext>
            </a:extLst>
          </p:cNvPr>
          <p:cNvSpPr txBox="1"/>
          <p:nvPr/>
        </p:nvSpPr>
        <p:spPr>
          <a:xfrm>
            <a:off x="1117600" y="1249680"/>
            <a:ext cx="10530114" cy="3785652"/>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Ví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dụ</a:t>
            </a:r>
            <a:r>
              <a:rPr lang="en-US"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Quê em ở vùng ven biển miền Trung. Vì vậy, cô bác ở quê thường đi đánh cá bằng thuyền. Mọi người đều coi thuyền là vật dụng gần gũi, gắn bó. Vào những buổi sớm mai, những chiếc thuyền lớn nhỏ đầy tôm cá cập bờ mang theo niềm vui của người dân miền biển.</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2313276"/>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id="{AFAAA6EB-1F70-67CD-25EA-FE41BD2B5AB2}"/>
              </a:ext>
            </a:extLst>
          </p:cNvPr>
          <p:cNvSpPr/>
          <p:nvPr/>
        </p:nvSpPr>
        <p:spPr>
          <a:xfrm>
            <a:off x="3592285" y="2285999"/>
            <a:ext cx="4517572" cy="4243913"/>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B46208E-43BF-7731-6ACE-DFF4E58B1161}"/>
              </a:ext>
            </a:extLst>
          </p:cNvPr>
          <p:cNvPicPr>
            <a:picLocks noChangeAspect="1"/>
          </p:cNvPicPr>
          <p:nvPr/>
        </p:nvPicPr>
        <p:blipFill>
          <a:blip r:embed="rId3"/>
          <a:stretch>
            <a:fillRect/>
          </a:stretch>
        </p:blipFill>
        <p:spPr>
          <a:xfrm>
            <a:off x="282547" y="619513"/>
            <a:ext cx="11126164" cy="2353260"/>
          </a:xfrm>
          <a:prstGeom prst="rect">
            <a:avLst/>
          </a:prstGeom>
        </p:spPr>
      </p:pic>
    </p:spTree>
    <p:extLst>
      <p:ext uri="{BB962C8B-B14F-4D97-AF65-F5344CB8AC3E}">
        <p14:creationId xmlns:p14="http://schemas.microsoft.com/office/powerpoint/2010/main" val="12548399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87479" y="1848564"/>
              <a:ext cx="1753365" cy="969497"/>
            </a:xfrm>
            <a:prstGeom prst="rect">
              <a:avLst/>
            </a:prstGeom>
            <a:noFill/>
          </p:spPr>
          <p:txBody>
            <a:bodyPr wrap="none" rtlCol="0">
              <a:spAutoFit/>
            </a:bodyPr>
            <a:lstStyle/>
            <a:p>
              <a:pPr defTabSz="609630">
                <a:defRPr/>
              </a:pPr>
              <a:r>
                <a:rPr lang="en-US" sz="3600" dirty="0" err="1">
                  <a:solidFill>
                    <a:srgbClr val="C00000"/>
                  </a:solidFill>
                  <a:latin typeface="#9Slide03 IcielUni Sans Heavy" panose="00000500000000000000" pitchFamily="2" charset="-93"/>
                </a:rPr>
                <a:t>Câu</a:t>
              </a:r>
              <a:r>
                <a:rPr lang="en-US" sz="3600" dirty="0">
                  <a:solidFill>
                    <a:srgbClr val="C00000"/>
                  </a:solidFill>
                  <a:latin typeface="#9Slide03 IcielUni Sans Heavy" panose="00000500000000000000" pitchFamily="2" charset="-93"/>
                </a:rPr>
                <a:t> 1</a:t>
              </a:r>
              <a:endParaRPr lang="vi-VN" sz="3600" dirty="0">
                <a:solidFill>
                  <a:srgbClr val="C00000"/>
                </a:solidFill>
                <a:latin typeface="#9Slide03 IcielUni Sans Heavy" panose="00000500000000000000" pitchFamily="2" charset="-93"/>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585200" cy="172720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bằng cách lặp từ ngữ.</a:t>
            </a:r>
          </a:p>
          <a:p>
            <a:pPr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 Lớp Minh có thêm học sinh mới. Đó là một bạn gái có cái tên rất ngộ: Thi Ca.</a:t>
            </a:r>
          </a:p>
        </p:txBody>
      </p:sp>
      <p:sp>
        <p:nvSpPr>
          <p:cNvPr id="10" name="TextBox 9">
            <a:extLst>
              <a:ext uri="{FF2B5EF4-FFF2-40B4-BE49-F238E27FC236}">
                <a16:creationId xmlns:a16="http://schemas.microsoft.com/office/drawing/2014/main" id="{35C91BD1-3C3A-FD25-7A45-4FC754CD9AF5}"/>
              </a:ext>
            </a:extLst>
          </p:cNvPr>
          <p:cNvSpPr txBox="1"/>
          <p:nvPr/>
        </p:nvSpPr>
        <p:spPr>
          <a:xfrm>
            <a:off x="2993572" y="2830286"/>
            <a:ext cx="7053943" cy="830997"/>
          </a:xfrm>
          <a:prstGeom prst="rect">
            <a:avLst/>
          </a:prstGeom>
          <a:noFill/>
        </p:spPr>
        <p:txBody>
          <a:bodyPr wrap="square" rtlCol="0">
            <a:spAutoFit/>
          </a:bodyPr>
          <a:lstStyle/>
          <a:p>
            <a:r>
              <a:rPr lang="en-US" sz="4800" dirty="0"/>
              <a:t>A. </a:t>
            </a:r>
            <a:r>
              <a:rPr lang="en-US" sz="4800" dirty="0" err="1"/>
              <a:t>Đúng</a:t>
            </a:r>
            <a:r>
              <a:rPr lang="en-US" sz="4800" dirty="0"/>
              <a:t>                   B. Sai </a:t>
            </a:r>
          </a:p>
        </p:txBody>
      </p:sp>
      <p:sp>
        <p:nvSpPr>
          <p:cNvPr id="11" name="Oval 10">
            <a:extLst>
              <a:ext uri="{FF2B5EF4-FFF2-40B4-BE49-F238E27FC236}">
                <a16:creationId xmlns:a16="http://schemas.microsoft.com/office/drawing/2014/main" id="{E6CE5798-B05C-EC48-3B2A-1B24AE3B13DD}"/>
              </a:ext>
            </a:extLst>
          </p:cNvPr>
          <p:cNvSpPr/>
          <p:nvPr/>
        </p:nvSpPr>
        <p:spPr>
          <a:xfrm>
            <a:off x="7391400" y="2862943"/>
            <a:ext cx="849086" cy="8055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5460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23760" y="1848564"/>
              <a:ext cx="1880804" cy="969497"/>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9Slide03 IcielUni Sans Heavy" panose="00000500000000000000" pitchFamily="2" charset="-93"/>
                  <a:ea typeface="+mn-ea"/>
                  <a:cs typeface="+mn-cs"/>
                </a:rPr>
                <a:t>Câu</a:t>
              </a:r>
              <a:r>
                <a:rPr kumimoji="0" lang="en-US"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rPr>
                <a:t> 2</a:t>
              </a:r>
              <a:endParaRPr kumimoji="0" lang="vi-VN"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955314" cy="2206172"/>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với nhau bằng cách nào? </a:t>
            </a:r>
          </a:p>
          <a:p>
            <a:pPr lvl="0" algn="just"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Cô giáo xếp Thi Ca ngồi ngay cạnh Minh. Minh tò mò ngó mái tóc xù lông nhím của bạn ấy, định bụng làm quen với “người hàng xóm mới” thật vui vẻ. </a:t>
            </a:r>
          </a:p>
        </p:txBody>
      </p:sp>
      <p:sp>
        <p:nvSpPr>
          <p:cNvPr id="2" name="TextBox 1">
            <a:extLst>
              <a:ext uri="{FF2B5EF4-FFF2-40B4-BE49-F238E27FC236}">
                <a16:creationId xmlns:a16="http://schemas.microsoft.com/office/drawing/2014/main" id="{930FFD44-A626-792A-211F-1DBBAA651A55}"/>
              </a:ext>
            </a:extLst>
          </p:cNvPr>
          <p:cNvSpPr txBox="1"/>
          <p:nvPr/>
        </p:nvSpPr>
        <p:spPr>
          <a:xfrm>
            <a:off x="696685" y="3341914"/>
            <a:ext cx="11157857" cy="2308324"/>
          </a:xfrm>
          <a:prstGeom prst="rect">
            <a:avLst/>
          </a:prstGeom>
          <a:noFill/>
        </p:spPr>
        <p:txBody>
          <a:bodyPr wrap="square" rtlCol="0">
            <a:spAutoFit/>
          </a:bodyPr>
          <a:lstStyle/>
          <a:p>
            <a:pPr marL="0" marR="0">
              <a:spcBef>
                <a:spcPts val="0"/>
              </a:spcBef>
              <a:spcAft>
                <a:spcPts val="0"/>
              </a:spcAft>
            </a:pPr>
            <a:r>
              <a:rPr lang="en-US" sz="3600" dirty="0">
                <a:effectLst/>
                <a:latin typeface="Cambria" panose="02040503050406030204" pitchFamily="18" charset="0"/>
                <a:ea typeface="Cambria" panose="02040503050406030204" pitchFamily="18" charset="0"/>
              </a:rPr>
              <a:t>A.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B.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nối</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C.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D.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p:txBody>
      </p:sp>
      <p:sp>
        <p:nvSpPr>
          <p:cNvPr id="3" name="Oval 2">
            <a:extLst>
              <a:ext uri="{FF2B5EF4-FFF2-40B4-BE49-F238E27FC236}">
                <a16:creationId xmlns:a16="http://schemas.microsoft.com/office/drawing/2014/main" id="{CD98F5BD-2F67-7EE4-BEEF-E3FB99941B1A}"/>
              </a:ext>
            </a:extLst>
          </p:cNvPr>
          <p:cNvSpPr/>
          <p:nvPr/>
        </p:nvSpPr>
        <p:spPr>
          <a:xfrm>
            <a:off x="598714" y="5040086"/>
            <a:ext cx="642258" cy="6422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0248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C3309-9BE5-F96E-4E97-B9AF44BD5198}"/>
              </a:ext>
            </a:extLst>
          </p:cNvPr>
          <p:cNvSpPr txBox="1"/>
          <p:nvPr/>
        </p:nvSpPr>
        <p:spPr>
          <a:xfrm>
            <a:off x="822960" y="965200"/>
            <a:ext cx="10596880" cy="5078313"/>
          </a:xfrm>
          <a:prstGeom prst="rect">
            <a:avLst/>
          </a:prstGeom>
          <a:noFill/>
        </p:spPr>
        <p:txBody>
          <a:bodyPr wrap="square" rtlCol="0">
            <a:spAutoFit/>
          </a:bodyP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Ngày xửa ngày xưa ở một nhà kia có hai anh em, cha mẹ mất sớm.</a:t>
            </a:r>
            <a:r>
              <a:rPr lang="vi-VN" sz="3600" b="0" i="0" baseline="30000" dirty="0">
                <a:solidFill>
                  <a:srgbClr val="000000"/>
                </a:solidFill>
                <a:effectLst/>
                <a:latin typeface="Cambria" panose="02040503050406030204" pitchFamily="18" charset="0"/>
                <a:ea typeface="Cambria" panose="02040503050406030204" pitchFamily="18" charset="0"/>
              </a:rPr>
              <a:t> (2)</a:t>
            </a:r>
            <a:r>
              <a:rPr lang="vi-VN" sz="3600" b="0"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Hai anh em</a:t>
            </a:r>
            <a:r>
              <a:rPr lang="vi-VN" sz="3600" b="0" i="0" dirty="0">
                <a:solidFill>
                  <a:srgbClr val="000000"/>
                </a:solidFill>
                <a:effectLst/>
                <a:latin typeface="Cambria" panose="02040503050406030204" pitchFamily="18" charset="0"/>
                <a:ea typeface="Cambria" panose="02040503050406030204" pitchFamily="18" charset="0"/>
              </a:rPr>
              <a:t> chăm lo làm lụng nên trong nhà cũng đủ ăn.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từ khi có vợ, người anh sinh ra lười biếng, bao nhiêu công việc khó nhọc đều trút cho vợ chồng người em.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Hai vợ chồng người em</a:t>
            </a:r>
            <a:r>
              <a:rPr lang="vi-VN" sz="3600" b="0" i="0" baseline="3000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thức khuya, dậy sớm, cố gắng làm lụng. </a:t>
            </a:r>
            <a:r>
              <a:rPr lang="vi-VN" sz="3600" b="0" i="0" baseline="30000" dirty="0">
                <a:solidFill>
                  <a:srgbClr val="000000"/>
                </a:solidFill>
                <a:effectLst/>
                <a:latin typeface="Cambria" panose="02040503050406030204" pitchFamily="18" charset="0"/>
                <a:ea typeface="Cambria" panose="02040503050406030204" pitchFamily="18" charset="0"/>
              </a:rPr>
              <a:t>(5) </a:t>
            </a:r>
            <a:r>
              <a:rPr lang="vi-VN" sz="3600" b="0" i="0" dirty="0">
                <a:solidFill>
                  <a:srgbClr val="000000"/>
                </a:solidFill>
                <a:effectLst/>
                <a:latin typeface="Cambria" panose="02040503050406030204" pitchFamily="18" charset="0"/>
                <a:ea typeface="Cambria" panose="02040503050406030204" pitchFamily="18" charset="0"/>
              </a:rPr>
              <a:t>Thấy thế, </a:t>
            </a:r>
            <a:r>
              <a:rPr lang="vi-VN" sz="3600" b="1" i="0" dirty="0">
                <a:solidFill>
                  <a:srgbClr val="000000"/>
                </a:solidFill>
                <a:effectLst/>
                <a:latin typeface="Cambria" panose="02040503050406030204" pitchFamily="18" charset="0"/>
                <a:ea typeface="Cambria" panose="02040503050406030204" pitchFamily="18" charset="0"/>
              </a:rPr>
              <a:t>người anh</a:t>
            </a:r>
            <a:r>
              <a:rPr lang="vi-VN" sz="3600" b="0" i="0" dirty="0">
                <a:solidFill>
                  <a:srgbClr val="000000"/>
                </a:solidFill>
                <a:effectLst/>
                <a:latin typeface="Cambria" panose="02040503050406030204" pitchFamily="18" charset="0"/>
                <a:ea typeface="Cambria" panose="02040503050406030204" pitchFamily="18" charset="0"/>
              </a:rPr>
              <a:t> sợ em tranh công, liền bàn với vợ cho hai vợ chồng người em ra ở riêng.</a:t>
            </a:r>
          </a:p>
          <a:p>
            <a:pPr algn="r"/>
            <a:r>
              <a:rPr lang="vi-VN" sz="3600" b="0" i="0" dirty="0">
                <a:solidFill>
                  <a:srgbClr val="000000"/>
                </a:solidFill>
                <a:effectLst/>
                <a:latin typeface="Cambria" panose="02040503050406030204" pitchFamily="18" charset="0"/>
                <a:ea typeface="Cambria" panose="02040503050406030204" pitchFamily="18" charset="0"/>
              </a:rPr>
              <a:t>(Truyện </a:t>
            </a:r>
            <a:r>
              <a:rPr lang="vi-VN" sz="3600" b="0" i="1" dirty="0">
                <a:solidFill>
                  <a:srgbClr val="000000"/>
                </a:solidFill>
                <a:effectLst/>
                <a:latin typeface="Cambria" panose="02040503050406030204" pitchFamily="18" charset="0"/>
                <a:ea typeface="Cambria" panose="02040503050406030204" pitchFamily="18" charset="0"/>
              </a:rPr>
              <a:t>Cây khế</a:t>
            </a:r>
            <a:r>
              <a:rPr lang="vi-VN"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688028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51699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Có</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mấy</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liên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kết</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trong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đoạn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văn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là</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những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nào</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a:t>
              </a: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969385" y="3282950"/>
            <a:ext cx="7663815" cy="2142489"/>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Có 3 cách liên kết câu: liên kết câu bằng cách lặp từ ngữ, liên kết câu bằng từ ngữ nối, liên kết câu bằng từ ngữ thay thế.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396241"/>
            <a:ext cx="7855646" cy="1310639"/>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606726"/>
            </a:xfrm>
            <a:prstGeom prst="rect">
              <a:avLst/>
            </a:prstGeom>
            <a:noFill/>
          </p:spPr>
          <p:txBody>
            <a:bodyPr wrap="square" rtlCol="0">
              <a:spAutoFit/>
            </a:bodyPr>
            <a:lstStyle/>
            <a:p>
              <a:pPr marL="0" marR="0" algn="just">
                <a:spcBef>
                  <a:spcPts val="0"/>
                </a:spcBef>
                <a:spcAft>
                  <a:spcPts val="0"/>
                </a:spcAft>
              </a:pP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liên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kết</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b="1" kern="100" dirty="0">
                <a:solidFill>
                  <a:srgbClr val="0F476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776345" y="2236470"/>
            <a:ext cx="7663815" cy="223393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sim </a:t>
            </a:r>
            <a:r>
              <a:rPr lang="en-US" sz="2800" b="1" i="1" dirty="0" err="1">
                <a:solidFill>
                  <a:srgbClr val="002060"/>
                </a:solidFill>
                <a:latin typeface="Cambria" panose="02040503050406030204" pitchFamily="18" charset="0"/>
                <a:ea typeface="Cambria" panose="02040503050406030204" pitchFamily="18" charset="0"/>
              </a:rPr>
              <a:t>giống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hệt</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một</a:t>
            </a:r>
            <a:r>
              <a:rPr lang="en-US" sz="2800" b="1" i="1" dirty="0">
                <a:solidFill>
                  <a:srgbClr val="002060"/>
                </a:solidFill>
                <a:latin typeface="Cambria" panose="02040503050406030204" pitchFamily="18" charset="0"/>
                <a:ea typeface="Cambria" panose="02040503050406030204" pitchFamily="18" charset="0"/>
              </a:rPr>
              <a:t> con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bé</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tí</a:t>
            </a:r>
            <a:r>
              <a:rPr lang="en-US" sz="2800" b="1" i="1" dirty="0">
                <a:solidFill>
                  <a:srgbClr val="002060"/>
                </a:solidFill>
                <a:latin typeface="Cambria" panose="02040503050406030204" pitchFamily="18" charset="0"/>
                <a:ea typeface="Cambria" panose="02040503050406030204" pitchFamily="18" charset="0"/>
              </a:rPr>
              <a:t> hon, </a:t>
            </a:r>
            <a:r>
              <a:rPr lang="en-US" sz="2800" b="1" i="1" dirty="0" err="1">
                <a:solidFill>
                  <a:srgbClr val="002060"/>
                </a:solidFill>
                <a:latin typeface="Cambria" panose="02040503050406030204" pitchFamily="18" charset="0"/>
                <a:ea typeface="Cambria" panose="02040503050406030204" pitchFamily="18" charset="0"/>
              </a:rPr>
              <a:t>béo</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múp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míp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nguyên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lông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tơ</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chỉ</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thiếu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chiếc</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khoáy</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sừng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tai </a:t>
            </a:r>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nó</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chính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đài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hoa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già</a:t>
            </a:r>
            <a:r>
              <a:rPr lang="en-US" sz="2800" b="1" i="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r"/>
            <a:r>
              <a:rPr lang="en-US" sz="2800" dirty="0">
                <a:solidFill>
                  <a:srgbClr val="002060"/>
                </a:solidFill>
                <a:latin typeface="Cambria" panose="02040503050406030204" pitchFamily="18" charset="0"/>
                <a:ea typeface="Cambria" panose="02040503050406030204" pitchFamily="18" charset="0"/>
              </a:rPr>
              <a:t>                            (Theo </a:t>
            </a:r>
            <a:r>
              <a:rPr lang="en-US" sz="2800" dirty="0" err="1">
                <a:solidFill>
                  <a:srgbClr val="002060"/>
                </a:solidFill>
                <a:latin typeface="Cambria" panose="02040503050406030204" pitchFamily="18" charset="0"/>
                <a:ea typeface="Cambria" panose="02040503050406030204" pitchFamily="18" charset="0"/>
              </a:rPr>
              <a:t>Băng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Sơn</a:t>
            </a:r>
            <a:r>
              <a:rPr lang="en-US" sz="2800" dirty="0">
                <a:solidFill>
                  <a:srgbClr val="002060"/>
                </a:solidFill>
                <a:latin typeface="Cambria" panose="02040503050406030204" pitchFamily="18" charset="0"/>
                <a:ea typeface="Cambria" panose="02040503050406030204" pitchFamily="18" charset="0"/>
              </a:rPr>
              <a:t>) </a:t>
            </a:r>
          </a:p>
        </p:txBody>
      </p:sp>
      <p:sp>
        <p:nvSpPr>
          <p:cNvPr id="3" name="TextBox 2">
            <a:extLst>
              <a:ext uri="{FF2B5EF4-FFF2-40B4-BE49-F238E27FC236}">
                <a16:creationId xmlns:a16="http://schemas.microsoft.com/office/drawing/2014/main" id="{32760842-BCAB-9EE2-3DC1-25CEA3D0B8A2}"/>
              </a:ext>
            </a:extLst>
          </p:cNvPr>
          <p:cNvSpPr txBox="1"/>
          <p:nvPr/>
        </p:nvSpPr>
        <p:spPr>
          <a:xfrm>
            <a:off x="4033520" y="4947920"/>
            <a:ext cx="771144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Liên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ngữ</a:t>
            </a:r>
            <a:r>
              <a:rPr lang="en-US" sz="40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777679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B06966D5-3C87-FA2D-89AE-B376B3F7B6B7}"/>
              </a:ext>
            </a:extLst>
          </p:cNvPr>
          <p:cNvPicPr>
            <a:picLocks noChangeAspect="1"/>
          </p:cNvPicPr>
          <p:nvPr/>
        </p:nvPicPr>
        <p:blipFill>
          <a:blip r:embed="rId11"/>
          <a:stretch>
            <a:fillRect/>
          </a:stretch>
        </p:blipFill>
        <p:spPr>
          <a:xfrm>
            <a:off x="1976774" y="2006518"/>
            <a:ext cx="8340051" cy="188992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Các câu trong những đoạn văn dưới đây liên kết với nhau bằng cách nào?</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1F074E8-EA9D-3F77-868E-7D006FCA7A7E}"/>
              </a:ext>
            </a:extLst>
          </p:cNvPr>
          <p:cNvPicPr>
            <a:picLocks noChangeAspect="1"/>
          </p:cNvPicPr>
          <p:nvPr/>
        </p:nvPicPr>
        <p:blipFill>
          <a:blip r:embed="rId2"/>
          <a:stretch>
            <a:fillRect/>
          </a:stretch>
        </p:blipFill>
        <p:spPr>
          <a:xfrm>
            <a:off x="2733040" y="1327744"/>
            <a:ext cx="7156767" cy="4366701"/>
          </a:xfrm>
          <a:prstGeom prst="rect">
            <a:avLst/>
          </a:prstGeom>
        </p:spPr>
      </p:pic>
      <p:pic>
        <p:nvPicPr>
          <p:cNvPr id="23" name="Picture 22">
            <a:extLst>
              <a:ext uri="{FF2B5EF4-FFF2-40B4-BE49-F238E27FC236}">
                <a16:creationId xmlns:a16="http://schemas.microsoft.com/office/drawing/2014/main" id="{2F35ACEC-E71A-5B6E-3A77-E4A4C54E233D}"/>
              </a:ext>
            </a:extLst>
          </p:cNvPr>
          <p:cNvPicPr>
            <a:picLocks noChangeAspect="1"/>
          </p:cNvPicPr>
          <p:nvPr/>
        </p:nvPicPr>
        <p:blipFill>
          <a:blip r:embed="rId3"/>
          <a:stretch>
            <a:fillRect/>
          </a:stretch>
        </p:blipFill>
        <p:spPr>
          <a:xfrm>
            <a:off x="2804160" y="5673165"/>
            <a:ext cx="6986587" cy="11712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1EBC0D-0819-46B3-BE18-3C3EF97B12FF}"/>
              </a:ext>
            </a:extLst>
          </p:cNvPr>
          <p:cNvSpPr txBox="1"/>
          <p:nvPr/>
        </p:nvSpPr>
        <p:spPr>
          <a:xfrm>
            <a:off x="855363" y="248190"/>
            <a:ext cx="10260311" cy="584775"/>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Hoàn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tập</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CB051B2-DEE1-2790-144F-B72C351A6F94}"/>
              </a:ext>
            </a:extLst>
          </p:cNvPr>
          <p:cNvPicPr>
            <a:picLocks noChangeAspect="1"/>
          </p:cNvPicPr>
          <p:nvPr/>
        </p:nvPicPr>
        <p:blipFill>
          <a:blip r:embed="rId2"/>
          <a:stretch>
            <a:fillRect/>
          </a:stretch>
        </p:blipFill>
        <p:spPr>
          <a:xfrm>
            <a:off x="2387917" y="1038542"/>
            <a:ext cx="7010083" cy="515704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4AFA7C-CF0F-439B-5203-633D843C3505}"/>
              </a:ext>
            </a:extLst>
          </p:cNvPr>
          <p:cNvPicPr>
            <a:picLocks noChangeAspect="1"/>
          </p:cNvPicPr>
          <p:nvPr/>
        </p:nvPicPr>
        <p:blipFill>
          <a:blip r:embed="rId2"/>
          <a:stretch>
            <a:fillRect/>
          </a:stretch>
        </p:blipFill>
        <p:spPr>
          <a:xfrm>
            <a:off x="1595437" y="388302"/>
            <a:ext cx="8381683" cy="6166076"/>
          </a:xfrm>
          <a:prstGeom prst="rect">
            <a:avLst/>
          </a:prstGeom>
        </p:spPr>
      </p:pic>
      <p:sp>
        <p:nvSpPr>
          <p:cNvPr id="3" name="TextBox 2">
            <a:extLst>
              <a:ext uri="{FF2B5EF4-FFF2-40B4-BE49-F238E27FC236}">
                <a16:creationId xmlns:a16="http://schemas.microsoft.com/office/drawing/2014/main" id="{5291A8DC-0316-D72D-542E-AE8388DD59DC}"/>
              </a:ext>
            </a:extLst>
          </p:cNvPr>
          <p:cNvSpPr txBox="1"/>
          <p:nvPr/>
        </p:nvSpPr>
        <p:spPr>
          <a:xfrm>
            <a:off x="3870960" y="1798320"/>
            <a:ext cx="2580640" cy="1318181"/>
          </a:xfrm>
          <a:prstGeom prst="rect">
            <a:avLst/>
          </a:prstGeom>
          <a:noFill/>
        </p:spPr>
        <p:txBody>
          <a:bodyPr wrap="square" rtlCol="0">
            <a:spAutoFit/>
          </a:bodyPr>
          <a:lstStyle/>
          <a:p>
            <a:pPr algn="just">
              <a:lnSpc>
                <a:spcPct val="150000"/>
              </a:lnSpc>
            </a:pPr>
            <a:r>
              <a:rPr lang="en-US" sz="2800" b="1" dirty="0">
                <a:solidFill>
                  <a:srgbClr val="FF0000"/>
                </a:solidFill>
              </a:rPr>
              <a:t>Liên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ngữ</a:t>
            </a:r>
            <a:r>
              <a:rPr lang="en-US" sz="2800" b="1" dirty="0">
                <a:solidFill>
                  <a:srgbClr val="FF0000"/>
                </a:solidFill>
              </a:rPr>
              <a:t> </a:t>
            </a:r>
            <a:r>
              <a:rPr lang="en-US" sz="2800" b="1" dirty="0" err="1">
                <a:solidFill>
                  <a:srgbClr val="FF0000"/>
                </a:solidFill>
              </a:rPr>
              <a:t>nối</a:t>
            </a:r>
            <a:endParaRPr lang="en-US" sz="2800" b="1" dirty="0">
              <a:solidFill>
                <a:srgbClr val="FF0000"/>
              </a:solidFill>
            </a:endParaRPr>
          </a:p>
        </p:txBody>
      </p:sp>
      <p:sp>
        <p:nvSpPr>
          <p:cNvPr id="5" name="TextBox 4">
            <a:extLst>
              <a:ext uri="{FF2B5EF4-FFF2-40B4-BE49-F238E27FC236}">
                <a16:creationId xmlns:a16="http://schemas.microsoft.com/office/drawing/2014/main" id="{D1DB5706-32C3-81FC-2F92-AC7AA680F08C}"/>
              </a:ext>
            </a:extLst>
          </p:cNvPr>
          <p:cNvSpPr txBox="1"/>
          <p:nvPr/>
        </p:nvSpPr>
        <p:spPr>
          <a:xfrm>
            <a:off x="6797040" y="17678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Thế</a:t>
            </a:r>
            <a:r>
              <a:rPr lang="en-US" sz="2800" b="1" dirty="0">
                <a:solidFill>
                  <a:srgbClr val="FF0000"/>
                </a:solidFill>
              </a:rPr>
              <a:t> </a:t>
            </a:r>
            <a:r>
              <a:rPr lang="en-US" sz="2800" b="1" dirty="0" err="1">
                <a:solidFill>
                  <a:srgbClr val="FF0000"/>
                </a:solidFill>
              </a:rPr>
              <a:t>mà</a:t>
            </a:r>
            <a:endParaRPr lang="en-US" sz="2800" b="1" dirty="0">
              <a:solidFill>
                <a:srgbClr val="FF0000"/>
              </a:solidFill>
            </a:endParaRPr>
          </a:p>
        </p:txBody>
      </p:sp>
      <p:sp>
        <p:nvSpPr>
          <p:cNvPr id="6" name="TextBox 5">
            <a:extLst>
              <a:ext uri="{FF2B5EF4-FFF2-40B4-BE49-F238E27FC236}">
                <a16:creationId xmlns:a16="http://schemas.microsoft.com/office/drawing/2014/main" id="{27081778-6038-369A-B564-3865AA984506}"/>
              </a:ext>
            </a:extLst>
          </p:cNvPr>
          <p:cNvSpPr txBox="1"/>
          <p:nvPr/>
        </p:nvSpPr>
        <p:spPr>
          <a:xfrm>
            <a:off x="3830320" y="3312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1" name="TextBox 10">
            <a:extLst>
              <a:ext uri="{FF2B5EF4-FFF2-40B4-BE49-F238E27FC236}">
                <a16:creationId xmlns:a16="http://schemas.microsoft.com/office/drawing/2014/main" id="{2F9798E2-9B88-D664-77B2-B44812E5DDF1}"/>
              </a:ext>
            </a:extLst>
          </p:cNvPr>
          <p:cNvSpPr txBox="1"/>
          <p:nvPr/>
        </p:nvSpPr>
        <p:spPr>
          <a:xfrm>
            <a:off x="3850640" y="4074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a:t>
            </a:r>
          </a:p>
        </p:txBody>
      </p:sp>
      <p:sp>
        <p:nvSpPr>
          <p:cNvPr id="14" name="TextBox 13">
            <a:extLst>
              <a:ext uri="{FF2B5EF4-FFF2-40B4-BE49-F238E27FC236}">
                <a16:creationId xmlns:a16="http://schemas.microsoft.com/office/drawing/2014/main" id="{5022AB8D-D8F7-70D2-4FBB-9AD355AF403E}"/>
              </a:ext>
            </a:extLst>
          </p:cNvPr>
          <p:cNvSpPr txBox="1"/>
          <p:nvPr/>
        </p:nvSpPr>
        <p:spPr>
          <a:xfrm>
            <a:off x="6532880" y="3454400"/>
            <a:ext cx="3362960" cy="461665"/>
          </a:xfrm>
          <a:prstGeom prst="rect">
            <a:avLst/>
          </a:prstGeom>
          <a:noFill/>
        </p:spPr>
        <p:txBody>
          <a:bodyPr wrap="square" rtlCol="0">
            <a:spAutoFit/>
          </a:bodyPr>
          <a:lstStyle/>
          <a:p>
            <a:pPr algn="just"/>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r>
              <a:rPr lang="en-US" sz="2400" b="1" dirty="0">
                <a:solidFill>
                  <a:srgbClr val="FF0000"/>
                </a:solidFill>
              </a:rPr>
              <a:t>, </a:t>
            </a:r>
            <a:r>
              <a:rPr lang="en-US" sz="2400" b="1" dirty="0" err="1">
                <a:solidFill>
                  <a:srgbClr val="FF0000"/>
                </a:solidFill>
              </a:rPr>
              <a:t>đười</a:t>
            </a:r>
            <a:r>
              <a:rPr lang="en-US" sz="2400" b="1" dirty="0">
                <a:solidFill>
                  <a:srgbClr val="FF0000"/>
                </a:solidFill>
              </a:rPr>
              <a:t> </a:t>
            </a:r>
            <a:r>
              <a:rPr lang="en-US" sz="2400" b="1" dirty="0" err="1">
                <a:solidFill>
                  <a:srgbClr val="FF0000"/>
                </a:solidFill>
              </a:rPr>
              <a:t>ươi</a:t>
            </a:r>
            <a:r>
              <a:rPr lang="en-US" sz="2400" b="1" dirty="0">
                <a:solidFill>
                  <a:srgbClr val="FF0000"/>
                </a:solidFill>
              </a:rPr>
              <a:t>, </a:t>
            </a:r>
            <a:r>
              <a:rPr lang="en-US" sz="2400" b="1" dirty="0" err="1">
                <a:solidFill>
                  <a:srgbClr val="FF0000"/>
                </a:solidFill>
              </a:rPr>
              <a:t>khỉ</a:t>
            </a:r>
            <a:endParaRPr lang="en-US" sz="2400" b="1" dirty="0">
              <a:solidFill>
                <a:srgbClr val="FF0000"/>
              </a:solidFill>
            </a:endParaRPr>
          </a:p>
        </p:txBody>
      </p:sp>
      <p:sp>
        <p:nvSpPr>
          <p:cNvPr id="15" name="TextBox 14">
            <a:extLst>
              <a:ext uri="{FF2B5EF4-FFF2-40B4-BE49-F238E27FC236}">
                <a16:creationId xmlns:a16="http://schemas.microsoft.com/office/drawing/2014/main" id="{1ECD0C49-51D4-6853-BE09-EBA82B574E8E}"/>
              </a:ext>
            </a:extLst>
          </p:cNvPr>
          <p:cNvSpPr txBox="1"/>
          <p:nvPr/>
        </p:nvSpPr>
        <p:spPr>
          <a:xfrm>
            <a:off x="6543040" y="3972560"/>
            <a:ext cx="3362960" cy="830997"/>
          </a:xfrm>
          <a:prstGeom prst="rect">
            <a:avLst/>
          </a:prstGeom>
          <a:noFill/>
        </p:spPr>
        <p:txBody>
          <a:bodyPr wrap="square" rtlCol="0">
            <a:spAutoFit/>
          </a:bodyPr>
          <a:lstStyle/>
          <a:p>
            <a:pPr algn="just"/>
            <a:r>
              <a:rPr lang="en-US" sz="2400" b="1" dirty="0">
                <a:solidFill>
                  <a:srgbClr val="FF0000"/>
                </a:solidFill>
              </a:rPr>
              <a:t>- Con </a:t>
            </a:r>
            <a:r>
              <a:rPr lang="en-US" sz="2400" b="1" dirty="0" err="1">
                <a:solidFill>
                  <a:srgbClr val="FF0000"/>
                </a:solidFill>
              </a:rPr>
              <a:t>thú</a:t>
            </a:r>
            <a:r>
              <a:rPr lang="en-US" sz="2400" b="1" dirty="0">
                <a:solidFill>
                  <a:srgbClr val="FF0000"/>
                </a:solidFill>
              </a:rPr>
              <a:t> </a:t>
            </a:r>
            <a:r>
              <a:rPr lang="en-US" sz="2400" b="1" dirty="0" err="1">
                <a:solidFill>
                  <a:srgbClr val="FF0000"/>
                </a:solidFill>
              </a:rPr>
              <a:t>dữ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endParaRPr lang="en-US" sz="2400" b="1" dirty="0">
              <a:solidFill>
                <a:srgbClr val="FF0000"/>
              </a:solidFill>
            </a:endParaRPr>
          </a:p>
        </p:txBody>
      </p:sp>
      <p:sp>
        <p:nvSpPr>
          <p:cNvPr id="16" name="TextBox 15">
            <a:extLst>
              <a:ext uri="{FF2B5EF4-FFF2-40B4-BE49-F238E27FC236}">
                <a16:creationId xmlns:a16="http://schemas.microsoft.com/office/drawing/2014/main" id="{890BB2DC-C318-2615-E8D2-CDE1EE25F290}"/>
              </a:ext>
            </a:extLst>
          </p:cNvPr>
          <p:cNvSpPr txBox="1"/>
          <p:nvPr/>
        </p:nvSpPr>
        <p:spPr>
          <a:xfrm>
            <a:off x="3840480" y="506984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7" name="TextBox 16">
            <a:extLst>
              <a:ext uri="{FF2B5EF4-FFF2-40B4-BE49-F238E27FC236}">
                <a16:creationId xmlns:a16="http://schemas.microsoft.com/office/drawing/2014/main" id="{80946C05-0902-0725-29B2-DF59DE3C006B}"/>
              </a:ext>
            </a:extLst>
          </p:cNvPr>
          <p:cNvSpPr txBox="1"/>
          <p:nvPr/>
        </p:nvSpPr>
        <p:spPr>
          <a:xfrm>
            <a:off x="6766560" y="48666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Nhà</a:t>
            </a:r>
            <a:r>
              <a:rPr lang="en-US" sz="2800" b="1" dirty="0">
                <a:solidFill>
                  <a:srgbClr val="FF0000"/>
                </a:solidFill>
              </a:rPr>
              <a:t> </a:t>
            </a:r>
            <a:r>
              <a:rPr lang="en-US" sz="2800" b="1" dirty="0" err="1">
                <a:solidFill>
                  <a:srgbClr val="FF0000"/>
                </a:solidFill>
              </a:rPr>
              <a:t>rông</a:t>
            </a:r>
            <a:endParaRPr lang="en-US" sz="2800" b="1"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Chọn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C451E7-1DC5-E9C4-73DB-58A5CF2DF197}"/>
              </a:ext>
            </a:extLst>
          </p:cNvPr>
          <p:cNvPicPr>
            <a:picLocks noChangeAspect="1"/>
          </p:cNvPicPr>
          <p:nvPr/>
        </p:nvPicPr>
        <p:blipFill>
          <a:blip r:embed="rId2"/>
          <a:stretch>
            <a:fillRect/>
          </a:stretch>
        </p:blipFill>
        <p:spPr>
          <a:xfrm>
            <a:off x="909637" y="1408747"/>
            <a:ext cx="10510203" cy="961644"/>
          </a:xfrm>
          <a:prstGeom prst="rect">
            <a:avLst/>
          </a:prstGeom>
        </p:spPr>
      </p:pic>
      <p:pic>
        <p:nvPicPr>
          <p:cNvPr id="7" name="Picture 6">
            <a:extLst>
              <a:ext uri="{FF2B5EF4-FFF2-40B4-BE49-F238E27FC236}">
                <a16:creationId xmlns:a16="http://schemas.microsoft.com/office/drawing/2014/main" id="{D745E520-C987-0C5E-7C72-209464F61962}"/>
              </a:ext>
            </a:extLst>
          </p:cNvPr>
          <p:cNvPicPr>
            <a:picLocks noChangeAspect="1"/>
          </p:cNvPicPr>
          <p:nvPr/>
        </p:nvPicPr>
        <p:blipFill>
          <a:blip r:embed="rId3"/>
          <a:stretch>
            <a:fillRect/>
          </a:stretch>
        </p:blipFill>
        <p:spPr>
          <a:xfrm>
            <a:off x="1178560" y="2570932"/>
            <a:ext cx="10514012" cy="3786370"/>
          </a:xfrm>
          <a:prstGeom prst="rect">
            <a:avLst/>
          </a:prstGeom>
        </p:spPr>
      </p:pic>
    </p:spTree>
    <p:extLst>
      <p:ext uri="{BB962C8B-B14F-4D97-AF65-F5344CB8AC3E}">
        <p14:creationId xmlns:p14="http://schemas.microsoft.com/office/powerpoint/2010/main" val="20502962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607</Words>
  <Application>Microsoft Office PowerPoint</Application>
  <PresentationFormat>Widescreen</PresentationFormat>
  <Paragraphs>35</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#9Slide03 IcielUni Sans Heavy</vt:lpstr>
      <vt:lpstr>Arial</vt:lpstr>
      <vt:lpstr>Calibri</vt:lpstr>
      <vt:lpstr>Cambria</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Huyền Trang</cp:lastModifiedBy>
  <cp:revision>89</cp:revision>
  <dcterms:created xsi:type="dcterms:W3CDTF">2023-07-22T16:47:00Z</dcterms:created>
  <dcterms:modified xsi:type="dcterms:W3CDTF">2025-03-20T01:14:34Z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