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59" r:id="rId2"/>
    <p:sldId id="360" r:id="rId3"/>
    <p:sldId id="271" r:id="rId4"/>
    <p:sldId id="258" r:id="rId5"/>
    <p:sldId id="362" r:id="rId6"/>
    <p:sldId id="353" r:id="rId7"/>
    <p:sldId id="260" r:id="rId8"/>
    <p:sldId id="342" r:id="rId9"/>
    <p:sldId id="354" r:id="rId10"/>
    <p:sldId id="363" r:id="rId11"/>
    <p:sldId id="263" r:id="rId12"/>
    <p:sldId id="364" r:id="rId13"/>
    <p:sldId id="365" r:id="rId14"/>
    <p:sldId id="366" r:id="rId15"/>
    <p:sldId id="358" r:id="rId16"/>
    <p:sldId id="329" r:id="rId17"/>
    <p:sldId id="320"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83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82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3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51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92260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2011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890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43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B497CC-AD7D-EA94-1EA2-258CCE16371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C298404D-EDD5-2B74-A447-D0EEEF4349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E2C7521-2C09-2A95-81C6-0DFA05B36248}"/>
              </a:ext>
            </a:extLst>
          </p:cNvPr>
          <p:cNvSpPr>
            <a:spLocks noGrp="1"/>
          </p:cNvSpPr>
          <p:nvPr>
            <p:ph type="dt" sz="half" idx="10"/>
          </p:nvPr>
        </p:nvSpPr>
        <p:spPr>
          <a:xfrm>
            <a:off x="838200" y="6356350"/>
            <a:ext cx="2743200" cy="365125"/>
          </a:xfrm>
          <a:prstGeom prst="rect">
            <a:avLst/>
          </a:prstGeom>
        </p:spPr>
        <p:txBody>
          <a:bodyPr/>
          <a:lstStyle/>
          <a:p>
            <a:fld id="{6FF37232-8B02-4A57-A2F0-E895E7CE7251}" type="datetimeFigureOut">
              <a:rPr lang="vi-VN" smtClean="0"/>
              <a:t>07/03/2025</a:t>
            </a:fld>
            <a:endParaRPr lang="vi-VN"/>
          </a:p>
        </p:txBody>
      </p:sp>
      <p:sp>
        <p:nvSpPr>
          <p:cNvPr id="5" name="Chỗ dành sẵn cho Chân trang 4">
            <a:extLst>
              <a:ext uri="{FF2B5EF4-FFF2-40B4-BE49-F238E27FC236}">
                <a16:creationId xmlns:a16="http://schemas.microsoft.com/office/drawing/2014/main" id="{0DD5E4C5-5578-AEB3-8CF1-141249B937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24DA3B7-6FA9-84BE-4D76-F9CD6946A782}"/>
              </a:ext>
            </a:extLst>
          </p:cNvPr>
          <p:cNvSpPr>
            <a:spLocks noGrp="1"/>
          </p:cNvSpPr>
          <p:nvPr>
            <p:ph type="sldNum" sz="quarter" idx="12"/>
          </p:nvPr>
        </p:nvSpPr>
        <p:spPr>
          <a:xfrm>
            <a:off x="8610600" y="6356350"/>
            <a:ext cx="2743200" cy="365125"/>
          </a:xfrm>
          <a:prstGeom prst="rect">
            <a:avLst/>
          </a:prstGeom>
        </p:spPr>
        <p:txBody>
          <a:bodyPr/>
          <a:lstStyle/>
          <a:p>
            <a:fld id="{6AC79E57-7E87-4041-901A-C383FD38DE91}" type="slidenum">
              <a:rPr lang="vi-VN" smtClean="0"/>
              <a:t>‹#›</a:t>
            </a:fld>
            <a:endParaRPr lang="vi-VN"/>
          </a:p>
        </p:txBody>
      </p:sp>
    </p:spTree>
    <p:extLst>
      <p:ext uri="{BB962C8B-B14F-4D97-AF65-F5344CB8AC3E}">
        <p14:creationId xmlns:p14="http://schemas.microsoft.com/office/powerpoint/2010/main" val="389332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28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FA38DCFE-5778-0F38-C989-21AD21AEDE4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spTree>
    <p:extLst>
      <p:ext uri="{BB962C8B-B14F-4D97-AF65-F5344CB8AC3E}">
        <p14:creationId xmlns:p14="http://schemas.microsoft.com/office/powerpoint/2010/main" val="3122130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7.wdp"/><Relationship Id="rId18" Type="http://schemas.openxmlformats.org/officeDocument/2006/relationships/image" Target="../media/image25.emf"/><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22.png"/><Relationship Id="rId17" Type="http://schemas.openxmlformats.org/officeDocument/2006/relationships/image" Target="../media/image24.png"/><Relationship Id="rId2" Type="http://schemas.openxmlformats.org/officeDocument/2006/relationships/image" Target="../media/image17.png"/><Relationship Id="rId16" Type="http://schemas.openxmlformats.org/officeDocument/2006/relationships/image" Target="../media/image14.png"/><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5" Type="http://schemas.microsoft.com/office/2007/relationships/hdphoto" Target="../media/hdphoto8.wdp"/><Relationship Id="rId10" Type="http://schemas.openxmlformats.org/officeDocument/2006/relationships/image" Target="../media/image12.png"/><Relationship Id="rId19" Type="http://schemas.openxmlformats.org/officeDocument/2006/relationships/image" Target="../media/image26.emf"/><Relationship Id="rId4" Type="http://schemas.openxmlformats.org/officeDocument/2006/relationships/image" Target="../media/image18.png"/><Relationship Id="rId9" Type="http://schemas.microsoft.com/office/2007/relationships/hdphoto" Target="../media/hdphoto6.wdp"/><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7.wdp"/><Relationship Id="rId18" Type="http://schemas.openxmlformats.org/officeDocument/2006/relationships/image" Target="../media/image25.emf"/><Relationship Id="rId3" Type="http://schemas.microsoft.com/office/2007/relationships/hdphoto" Target="../media/hdphoto4.wdp"/><Relationship Id="rId21" Type="http://schemas.openxmlformats.org/officeDocument/2006/relationships/image" Target="../media/image28.png"/><Relationship Id="rId7" Type="http://schemas.microsoft.com/office/2007/relationships/hdphoto" Target="../media/hdphoto5.wdp"/><Relationship Id="rId12" Type="http://schemas.openxmlformats.org/officeDocument/2006/relationships/image" Target="../media/image22.png"/><Relationship Id="rId17" Type="http://schemas.openxmlformats.org/officeDocument/2006/relationships/image" Target="../media/image24.png"/><Relationship Id="rId2" Type="http://schemas.openxmlformats.org/officeDocument/2006/relationships/image" Target="../media/image17.png"/><Relationship Id="rId16" Type="http://schemas.openxmlformats.org/officeDocument/2006/relationships/image" Target="../media/image14.png"/><Relationship Id="rId20"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5" Type="http://schemas.microsoft.com/office/2007/relationships/hdphoto" Target="../media/hdphoto8.wdp"/><Relationship Id="rId10" Type="http://schemas.openxmlformats.org/officeDocument/2006/relationships/image" Target="../media/image12.png"/><Relationship Id="rId19" Type="http://schemas.openxmlformats.org/officeDocument/2006/relationships/image" Target="../media/image26.emf"/><Relationship Id="rId4" Type="http://schemas.openxmlformats.org/officeDocument/2006/relationships/image" Target="../media/image18.png"/><Relationship Id="rId9" Type="http://schemas.microsoft.com/office/2007/relationships/hdphoto" Target="../media/hdphoto6.wdp"/><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descr="A red and green text on a black background&#10;&#10;Description automatically generated">
            <a:extLst>
              <a:ext uri="{FF2B5EF4-FFF2-40B4-BE49-F238E27FC236}">
                <a16:creationId xmlns:a16="http://schemas.microsoft.com/office/drawing/2014/main" id="{6A650518-45E5-E6F0-4D04-6657699C9F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7840" y="0"/>
            <a:ext cx="7200000" cy="5547841"/>
          </a:xfrm>
          <a:prstGeom prst="rect">
            <a:avLst/>
          </a:prstGeom>
        </p:spPr>
      </p:pic>
    </p:spTree>
    <p:extLst>
      <p:ext uri="{BB962C8B-B14F-4D97-AF65-F5344CB8AC3E}">
        <p14:creationId xmlns:p14="http://schemas.microsoft.com/office/powerpoint/2010/main" val="246270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8518CD7-E910-8D8C-D038-C01051290904}"/>
              </a:ext>
            </a:extLst>
          </p:cNvPr>
          <p:cNvPicPr>
            <a:picLocks noChangeAspect="1"/>
          </p:cNvPicPr>
          <p:nvPr/>
        </p:nvPicPr>
        <p:blipFill>
          <a:blip r:embed="rId3"/>
          <a:stretch>
            <a:fillRect/>
          </a:stretch>
        </p:blipFill>
        <p:spPr>
          <a:xfrm>
            <a:off x="447040" y="1730207"/>
            <a:ext cx="11308080" cy="2737833"/>
          </a:xfrm>
          <a:prstGeom prst="rect">
            <a:avLst/>
          </a:prstGeom>
        </p:spPr>
      </p:pic>
    </p:spTree>
    <p:extLst>
      <p:ext uri="{BB962C8B-B14F-4D97-AF65-F5344CB8AC3E}">
        <p14:creationId xmlns:p14="http://schemas.microsoft.com/office/powerpoint/2010/main" val="2575160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077218"/>
          </a:xfrm>
          <a:prstGeom prst="rect">
            <a:avLst/>
          </a:prstGeom>
          <a:noFill/>
        </p:spPr>
        <p:txBody>
          <a:bodyPr wrap="square">
            <a:spAutoFit/>
          </a:bodyPr>
          <a:lstStyle/>
          <a:p>
            <a:pPr algn="just"/>
            <a:r>
              <a:rPr lang="en-US" sz="3200" b="1" dirty="0">
                <a:solidFill>
                  <a:srgbClr val="002060"/>
                </a:solidFill>
                <a:latin typeface="Arial-Rounded-Bold"/>
              </a:rPr>
              <a:t>3. </a:t>
            </a:r>
            <a:r>
              <a:rPr lang="en-US" sz="3200" b="1" dirty="0" err="1">
                <a:solidFill>
                  <a:srgbClr val="002060"/>
                </a:solidFill>
                <a:latin typeface="Arial-Rounded-Bold"/>
              </a:rPr>
              <a:t>Tìm</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thay</a:t>
            </a:r>
            <a:r>
              <a:rPr lang="en-US" sz="3200" b="1" dirty="0">
                <a:solidFill>
                  <a:srgbClr val="002060"/>
                </a:solidFill>
                <a:latin typeface="Arial-Rounded-Bold"/>
              </a:rPr>
              <a:t> </a:t>
            </a:r>
            <a:r>
              <a:rPr lang="en-US" sz="3200" b="1" dirty="0" err="1">
                <a:solidFill>
                  <a:srgbClr val="002060"/>
                </a:solidFill>
                <a:latin typeface="Arial-Rounded-Bold"/>
              </a:rPr>
              <a:t>cho</a:t>
            </a:r>
            <a:r>
              <a:rPr lang="en-US" sz="3200" b="1" dirty="0">
                <a:solidFill>
                  <a:srgbClr val="002060"/>
                </a:solidFill>
                <a:latin typeface="Arial-Rounded-Bold"/>
              </a:rPr>
              <a:t> </a:t>
            </a:r>
            <a:r>
              <a:rPr lang="en-US" sz="3200" b="1" dirty="0" err="1">
                <a:solidFill>
                  <a:srgbClr val="002060"/>
                </a:solidFill>
                <a:latin typeface="Arial-Rounded-Bold"/>
              </a:rPr>
              <a:t>bông</a:t>
            </a:r>
            <a:r>
              <a:rPr lang="en-US" sz="3200" b="1" dirty="0">
                <a:solidFill>
                  <a:srgbClr val="002060"/>
                </a:solidFill>
                <a:latin typeface="Arial-Rounded-Bold"/>
              </a:rPr>
              <a:t> </a:t>
            </a:r>
            <a:r>
              <a:rPr lang="en-US" sz="3200" b="1" dirty="0" err="1">
                <a:solidFill>
                  <a:srgbClr val="002060"/>
                </a:solidFill>
                <a:latin typeface="Arial-Rounded-Bold"/>
              </a:rPr>
              <a:t>hoa</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tạo</a:t>
            </a:r>
            <a:r>
              <a:rPr lang="en-US" sz="3200" b="1" dirty="0">
                <a:solidFill>
                  <a:srgbClr val="002060"/>
                </a:solidFill>
                <a:latin typeface="Arial-Rounded-Bold"/>
              </a:rPr>
              <a:t> </a:t>
            </a:r>
            <a:r>
              <a:rPr lang="en-US" sz="3200" b="1" dirty="0" err="1">
                <a:solidFill>
                  <a:srgbClr val="002060"/>
                </a:solidFill>
                <a:latin typeface="Arial-Rounded-Bold"/>
              </a:rPr>
              <a:t>sự</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giữa</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1595021"/>
            <a:ext cx="10861040" cy="440120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ở miền Nam, khi Tết về, hoa mai khoe sắc.</a:t>
            </a:r>
          </a:p>
          <a:p>
            <a:pPr algn="just"/>
            <a:r>
              <a:rPr lang="vi-VN" sz="2800" b="0" i="0" dirty="0">
                <a:solidFill>
                  <a:srgbClr val="000000"/>
                </a:solidFill>
                <a:effectLst/>
                <a:latin typeface="Cambria" panose="02040503050406030204" pitchFamily="18" charset="0"/>
                <a:ea typeface="Cambria" panose="02040503050406030204" pitchFamily="18" charset="0"/>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mọi người còn mong muốn được thưởng thức ẩm thực Huế.</a:t>
            </a:r>
          </a:p>
          <a:p>
            <a:pPr algn="just"/>
            <a:r>
              <a:rPr lang="vi-VN" sz="2800" b="0" i="0" dirty="0">
                <a:solidFill>
                  <a:srgbClr val="000000"/>
                </a:solidFill>
                <a:effectLst/>
                <a:latin typeface="Cambria" panose="02040503050406030204" pitchFamily="18" charset="0"/>
                <a:ea typeface="Cambria" panose="02040503050406030204" pitchFamily="18" charset="0"/>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cốm còn là hình ảnh gợi liên tưởng đến mùa thu Hà Nội.</a:t>
            </a:r>
          </a:p>
          <a:p>
            <a:pPr algn="just"/>
            <a:r>
              <a:rPr lang="vi-VN" sz="2800" b="0" i="0" dirty="0">
                <a:solidFill>
                  <a:srgbClr val="000000"/>
                </a:solidFill>
                <a:effectLst/>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15679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89726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954941"/>
            <a:ext cx="108610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ở miền Nam, khi Tết về, hoa mai khoe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mọi người còn mong muốn được thưởng thức ẩm thực Huế.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cốm còn là hình ảnh gợi liên tưởng đến mùa thu Hà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du khách còn có thể thoả thích hái trái cây khi ghé thăm các miệt vườn.</a:t>
            </a:r>
          </a:p>
        </p:txBody>
      </p:sp>
      <p:sp>
        <p:nvSpPr>
          <p:cNvPr id="5" name="Rectangle 4">
            <a:extLst>
              <a:ext uri="{FF2B5EF4-FFF2-40B4-BE49-F238E27FC236}">
                <a16:creationId xmlns:a16="http://schemas.microsoft.com/office/drawing/2014/main" id="{99772BA7-20DA-38DC-AF07-816533A83570}"/>
              </a:ext>
            </a:extLst>
          </p:cNvPr>
          <p:cNvSpPr/>
          <p:nvPr/>
        </p:nvSpPr>
        <p:spPr>
          <a:xfrm>
            <a:off x="436880" y="589280"/>
            <a:ext cx="11358880" cy="5699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Ở miền Bắc, Tết đến, hoa đào nở rộ. </a:t>
            </a:r>
            <a:r>
              <a:rPr lang="vi-VN" sz="2800" b="1" dirty="0">
                <a:latin typeface="Cambria" panose="02040503050406030204" pitchFamily="18" charset="0"/>
                <a:ea typeface="Cambria" panose="02040503050406030204" pitchFamily="18" charset="0"/>
              </a:rPr>
              <a:t>Còn</a:t>
            </a:r>
            <a:r>
              <a:rPr lang="vi-VN" sz="2800" dirty="0">
                <a:latin typeface="Cambria" panose="02040503050406030204" pitchFamily="18" charset="0"/>
                <a:ea typeface="Cambria" panose="02040503050406030204" pitchFamily="18" charset="0"/>
              </a:rPr>
              <a:t> ở miền Nam, khi Tết về, hoa mai khoe sắc.</a:t>
            </a:r>
          </a:p>
          <a:p>
            <a:pPr algn="just"/>
            <a:r>
              <a:rPr lang="vi-VN" sz="2800" dirty="0">
                <a:latin typeface="Cambria" panose="02040503050406030204" pitchFamily="18" charset="0"/>
                <a:ea typeface="Cambria" panose="02040503050406030204" pitchFamily="18" charset="0"/>
              </a:rPr>
              <a:t>b. Đến Huế, du khách thích được ngắm cảnh trên sông Hương. </a:t>
            </a:r>
            <a:r>
              <a:rPr lang="vi-VN" sz="2800" b="1" dirty="0">
                <a:latin typeface="Cambria" panose="02040503050406030204" pitchFamily="18" charset="0"/>
                <a:ea typeface="Cambria" panose="02040503050406030204" pitchFamily="18" charset="0"/>
              </a:rPr>
              <a:t>Ngoài ra</a:t>
            </a:r>
            <a:r>
              <a:rPr lang="vi-VN" sz="2800" dirty="0">
                <a:latin typeface="Cambria" panose="02040503050406030204" pitchFamily="18" charset="0"/>
                <a:ea typeface="Cambria" panose="02040503050406030204" pitchFamily="18" charset="0"/>
              </a:rPr>
              <a:t>, mọi người còn mong muốn được thưởng thức ẩm thực Huế.</a:t>
            </a:r>
          </a:p>
          <a:p>
            <a:pPr algn="just"/>
            <a:r>
              <a:rPr lang="vi-VN" sz="2800" dirty="0">
                <a:latin typeface="Cambria" panose="02040503050406030204" pitchFamily="18" charset="0"/>
                <a:ea typeface="Cambria" panose="02040503050406030204" pitchFamily="18" charset="0"/>
              </a:rPr>
              <a:t>c. Nhiều người thích cốm làng Vòng vì nhiều lí do. Thứ nhất, cốm ở đây rất ngon. </a:t>
            </a:r>
            <a:r>
              <a:rPr lang="vi-VN" sz="2800" b="1" dirty="0">
                <a:latin typeface="Cambria" panose="02040503050406030204" pitchFamily="18" charset="0"/>
                <a:ea typeface="Cambria" panose="02040503050406030204" pitchFamily="18" charset="0"/>
              </a:rPr>
              <a:t>Thứ hai</a:t>
            </a:r>
            <a:r>
              <a:rPr lang="vi-VN" sz="2800" dirty="0">
                <a:latin typeface="Cambria" panose="02040503050406030204" pitchFamily="18" charset="0"/>
                <a:ea typeface="Cambria" panose="02040503050406030204" pitchFamily="18" charset="0"/>
              </a:rPr>
              <a:t>, cốm còn là hình ảnh gợi liên tưởng đến mùa thu Hà Nội.</a:t>
            </a:r>
          </a:p>
          <a:p>
            <a:pPr algn="just"/>
            <a:r>
              <a:rPr lang="vi-VN" sz="2800" dirty="0">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lang="vi-VN" sz="2800" b="1" dirty="0">
                <a:latin typeface="Cambria" panose="02040503050406030204" pitchFamily="18" charset="0"/>
                <a:ea typeface="Cambria" panose="02040503050406030204" pitchFamily="18" charset="0"/>
              </a:rPr>
              <a:t>Không chỉ vậy</a:t>
            </a:r>
            <a:r>
              <a:rPr lang="vi-VN" sz="2800" dirty="0">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9171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569660"/>
          </a:xfrm>
          <a:prstGeom prst="rect">
            <a:avLst/>
          </a:prstGeom>
          <a:noFill/>
        </p:spPr>
        <p:txBody>
          <a:bodyPr wrap="square">
            <a:spAutoFit/>
          </a:bodyPr>
          <a:lstStyle/>
          <a:p>
            <a:pPr lvl="0" algn="just"/>
            <a:r>
              <a:rPr lang="en-US" sz="3200" b="1" dirty="0">
                <a:solidFill>
                  <a:srgbClr val="002060"/>
                </a:solidFill>
                <a:latin typeface="Arial-Rounded-Bold"/>
              </a:rPr>
              <a:t>4. </a:t>
            </a:r>
            <a:r>
              <a:rPr lang="en-US" sz="3200" b="1" dirty="0" err="1">
                <a:solidFill>
                  <a:srgbClr val="002060"/>
                </a:solidFill>
                <a:latin typeface="Arial-Rounded-Bold"/>
              </a:rPr>
              <a:t>Viết</a:t>
            </a:r>
            <a:r>
              <a:rPr lang="en-US" sz="3200" b="1" dirty="0">
                <a:solidFill>
                  <a:srgbClr val="002060"/>
                </a:solidFill>
                <a:latin typeface="Arial-Rounded-Bold"/>
              </a:rPr>
              <a:t> </a:t>
            </a:r>
            <a:r>
              <a:rPr lang="en-US" sz="3200" b="1" dirty="0" err="1">
                <a:solidFill>
                  <a:srgbClr val="002060"/>
                </a:solidFill>
                <a:latin typeface="Arial-Rounded-Bold"/>
              </a:rPr>
              <a:t>đoạn</a:t>
            </a:r>
            <a:r>
              <a:rPr lang="en-US" sz="3200" b="1" dirty="0">
                <a:solidFill>
                  <a:srgbClr val="002060"/>
                </a:solidFill>
                <a:latin typeface="Arial-Rounded-Bold"/>
              </a:rPr>
              <a:t> </a:t>
            </a:r>
            <a:r>
              <a:rPr lang="en-US" sz="3200" b="1" dirty="0" err="1">
                <a:solidFill>
                  <a:srgbClr val="002060"/>
                </a:solidFill>
                <a:latin typeface="Arial-Rounded-Bold"/>
              </a:rPr>
              <a:t>văn</a:t>
            </a:r>
            <a:r>
              <a:rPr lang="en-US" sz="3200" b="1" dirty="0">
                <a:solidFill>
                  <a:srgbClr val="002060"/>
                </a:solidFill>
                <a:latin typeface="Arial-Rounded-Bold"/>
              </a:rPr>
              <a:t> (3 – 5 </a:t>
            </a:r>
            <a:r>
              <a:rPr lang="en-US" sz="3200" b="1" dirty="0" err="1">
                <a:solidFill>
                  <a:srgbClr val="002060"/>
                </a:solidFill>
                <a:latin typeface="Arial-Rounded-Bold"/>
              </a:rPr>
              <a:t>câu</a:t>
            </a:r>
            <a:r>
              <a:rPr lang="en-US" sz="3200" b="1" dirty="0">
                <a:solidFill>
                  <a:srgbClr val="002060"/>
                </a:solidFill>
                <a:latin typeface="Arial-Rounded-Bold"/>
              </a:rPr>
              <a:t>) </a:t>
            </a:r>
            <a:r>
              <a:rPr lang="en-US" sz="3200" b="1" dirty="0" err="1">
                <a:solidFill>
                  <a:srgbClr val="002060"/>
                </a:solidFill>
                <a:latin typeface="Arial-Rounded-Bold"/>
              </a:rPr>
              <a:t>về</a:t>
            </a:r>
            <a:r>
              <a:rPr lang="en-US" sz="3200" b="1" dirty="0">
                <a:solidFill>
                  <a:srgbClr val="002060"/>
                </a:solidFill>
                <a:latin typeface="Arial-Rounded-Bold"/>
              </a:rPr>
              <a:t> </a:t>
            </a:r>
            <a:r>
              <a:rPr lang="en-US" sz="3200" b="1" dirty="0" err="1">
                <a:solidFill>
                  <a:srgbClr val="002060"/>
                </a:solidFill>
                <a:latin typeface="Arial-Rounded-Bold"/>
              </a:rPr>
              <a:t>một</a:t>
            </a:r>
            <a:r>
              <a:rPr lang="en-US" sz="3200" b="1" dirty="0">
                <a:solidFill>
                  <a:srgbClr val="002060"/>
                </a:solidFill>
                <a:latin typeface="Arial-Rounded-Bold"/>
              </a:rPr>
              <a:t> </a:t>
            </a:r>
            <a:r>
              <a:rPr lang="en-US" sz="3200" b="1" dirty="0" err="1">
                <a:solidFill>
                  <a:srgbClr val="002060"/>
                </a:solidFill>
                <a:latin typeface="Arial-Rounded-Bold"/>
              </a:rPr>
              <a:t>địa</a:t>
            </a:r>
            <a:r>
              <a:rPr lang="en-US" sz="3200" b="1" dirty="0">
                <a:solidFill>
                  <a:srgbClr val="002060"/>
                </a:solidFill>
                <a:latin typeface="Arial-Rounded-Bold"/>
              </a:rPr>
              <a:t> </a:t>
            </a:r>
            <a:r>
              <a:rPr lang="en-US" sz="3200" b="1" dirty="0" err="1">
                <a:solidFill>
                  <a:srgbClr val="002060"/>
                </a:solidFill>
                <a:latin typeface="Arial-Rounded-Bold"/>
              </a:rPr>
              <a:t>điểm</a:t>
            </a:r>
            <a:r>
              <a:rPr lang="en-US" sz="3200" b="1" dirty="0">
                <a:solidFill>
                  <a:srgbClr val="002060"/>
                </a:solidFill>
                <a:latin typeface="Arial-Rounded-Bold"/>
              </a:rPr>
              <a:t> du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hoặc</a:t>
            </a:r>
            <a:r>
              <a:rPr lang="en-US" sz="3200" b="1" dirty="0">
                <a:solidFill>
                  <a:srgbClr val="002060"/>
                </a:solidFill>
                <a:latin typeface="Arial-Rounded-Bold"/>
              </a:rPr>
              <a:t> </a:t>
            </a:r>
            <a:r>
              <a:rPr lang="en-US" sz="3200" b="1" dirty="0" err="1">
                <a:solidFill>
                  <a:srgbClr val="002060"/>
                </a:solidFill>
                <a:latin typeface="Arial-Rounded-Bold"/>
              </a:rPr>
              <a:t>khu</a:t>
            </a:r>
            <a:r>
              <a:rPr lang="en-US" sz="3200" b="1" dirty="0">
                <a:solidFill>
                  <a:srgbClr val="002060"/>
                </a:solidFill>
                <a:latin typeface="Arial-Rounded-Bold"/>
              </a:rPr>
              <a:t> di </a:t>
            </a:r>
            <a:r>
              <a:rPr lang="en-US" sz="3200" b="1" dirty="0" err="1">
                <a:solidFill>
                  <a:srgbClr val="002060"/>
                </a:solidFill>
                <a:latin typeface="Arial-Rounded-Bold"/>
              </a:rPr>
              <a:t>tích</a:t>
            </a:r>
            <a:r>
              <a:rPr lang="en-US" sz="3200" b="1" dirty="0">
                <a:solidFill>
                  <a:srgbClr val="002060"/>
                </a:solidFill>
                <a:latin typeface="Arial-Rounded-Bold"/>
              </a:rPr>
              <a:t>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mà</a:t>
            </a:r>
            <a:r>
              <a:rPr lang="en-US" sz="3200" b="1" dirty="0">
                <a:solidFill>
                  <a:srgbClr val="002060"/>
                </a:solidFill>
                <a:latin typeface="Arial-Rounded-Bold"/>
              </a:rPr>
              <a:t> </a:t>
            </a:r>
            <a:r>
              <a:rPr lang="en-US" sz="3200" b="1" dirty="0" err="1">
                <a:solidFill>
                  <a:srgbClr val="002060"/>
                </a:solidFill>
                <a:latin typeface="Arial-Rounded-Bold"/>
              </a:rPr>
              <a:t>em</a:t>
            </a:r>
            <a:r>
              <a:rPr lang="en-US" sz="3200" b="1" dirty="0">
                <a:solidFill>
                  <a:srgbClr val="002060"/>
                </a:solidFill>
                <a:latin typeface="Arial-Rounded-Bold"/>
              </a:rPr>
              <a:t> </a:t>
            </a:r>
            <a:r>
              <a:rPr lang="en-US" sz="3200" b="1" dirty="0" err="1">
                <a:solidFill>
                  <a:srgbClr val="002060"/>
                </a:solidFill>
                <a:latin typeface="Arial-Rounded-Bold"/>
              </a:rPr>
              <a:t>biết</a:t>
            </a:r>
            <a:r>
              <a:rPr lang="en-US" sz="3200" b="1" dirty="0">
                <a:solidFill>
                  <a:srgbClr val="002060"/>
                </a:solidFill>
                <a:latin typeface="Arial-Rounded-Bold"/>
              </a:rPr>
              <a:t>, </a:t>
            </a:r>
            <a:r>
              <a:rPr lang="en-US" sz="3200" b="1" dirty="0" err="1">
                <a:solidFill>
                  <a:srgbClr val="002060"/>
                </a:solidFill>
                <a:latin typeface="Arial-Rounded-Bold"/>
              </a:rPr>
              <a:t>trong</a:t>
            </a:r>
            <a:r>
              <a:rPr lang="en-US" sz="3200" b="1" dirty="0">
                <a:solidFill>
                  <a:srgbClr val="002060"/>
                </a:solidFill>
                <a:latin typeface="Arial-Rounded-Bold"/>
              </a:rPr>
              <a:t> </a:t>
            </a:r>
            <a:r>
              <a:rPr lang="en-US" sz="3200" b="1" dirty="0" err="1">
                <a:solidFill>
                  <a:srgbClr val="002060"/>
                </a:solidFill>
                <a:latin typeface="Arial-Rounded-Bold"/>
              </a:rPr>
              <a:t>đó</a:t>
            </a:r>
            <a:r>
              <a:rPr lang="en-US" sz="3200" b="1" dirty="0">
                <a:solidFill>
                  <a:srgbClr val="002060"/>
                </a:solidFill>
                <a:latin typeface="Arial-Rounded-Bold"/>
              </a:rPr>
              <a:t> </a:t>
            </a:r>
            <a:r>
              <a:rPr lang="en-US" sz="3200" b="1" dirty="0" err="1">
                <a:solidFill>
                  <a:srgbClr val="002060"/>
                </a:solidFill>
                <a:latin typeface="Arial-Rounded-Bold"/>
              </a:rPr>
              <a:t>có</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dụng</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CA5A6950-8501-9201-F6B3-376467AC164B}"/>
              </a:ext>
            </a:extLst>
          </p:cNvPr>
          <p:cNvPicPr>
            <a:picLocks noChangeAspect="1"/>
          </p:cNvPicPr>
          <p:nvPr/>
        </p:nvPicPr>
        <p:blipFill>
          <a:blip r:embed="rId3"/>
          <a:stretch>
            <a:fillRect/>
          </a:stretch>
        </p:blipFill>
        <p:spPr>
          <a:xfrm>
            <a:off x="822960" y="2069194"/>
            <a:ext cx="10637520" cy="4041762"/>
          </a:xfrm>
          <a:prstGeom prst="rect">
            <a:avLst/>
          </a:prstGeom>
        </p:spPr>
      </p:pic>
    </p:spTree>
    <p:extLst>
      <p:ext uri="{BB962C8B-B14F-4D97-AF65-F5344CB8AC3E}">
        <p14:creationId xmlns:p14="http://schemas.microsoft.com/office/powerpoint/2010/main" val="7814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bầu trời, cối xay gió, cây cối, mây&#10;&#10;Mô tả được tạo tự động">
            <a:extLst>
              <a:ext uri="{FF2B5EF4-FFF2-40B4-BE49-F238E27FC236}">
                <a16:creationId xmlns:a16="http://schemas.microsoft.com/office/drawing/2014/main" id="{6F784640-A296-94AC-E20D-D7D4A1F41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7" name="Rectangle: Rounded Corners 7">
            <a:extLst>
              <a:ext uri="{FF2B5EF4-FFF2-40B4-BE49-F238E27FC236}">
                <a16:creationId xmlns:a16="http://schemas.microsoft.com/office/drawing/2014/main" id="{F7013049-0F35-9761-228A-BFFF84889B25}"/>
              </a:ext>
            </a:extLst>
          </p:cNvPr>
          <p:cNvSpPr/>
          <p:nvPr/>
        </p:nvSpPr>
        <p:spPr>
          <a:xfrm>
            <a:off x="274321" y="180975"/>
            <a:ext cx="11754066" cy="6428169"/>
          </a:xfrm>
          <a:custGeom>
            <a:avLst/>
            <a:gdLst>
              <a:gd name="connsiteX0" fmla="*/ 0 w 11754066"/>
              <a:gd name="connsiteY0" fmla="*/ 639153 h 6428169"/>
              <a:gd name="connsiteX1" fmla="*/ 639153 w 11754066"/>
              <a:gd name="connsiteY1" fmla="*/ 0 h 6428169"/>
              <a:gd name="connsiteX2" fmla="*/ 11114913 w 11754066"/>
              <a:gd name="connsiteY2" fmla="*/ 0 h 6428169"/>
              <a:gd name="connsiteX3" fmla="*/ 11754066 w 11754066"/>
              <a:gd name="connsiteY3" fmla="*/ 639153 h 6428169"/>
              <a:gd name="connsiteX4" fmla="*/ 11754066 w 11754066"/>
              <a:gd name="connsiteY4" fmla="*/ 5789016 h 6428169"/>
              <a:gd name="connsiteX5" fmla="*/ 11114913 w 11754066"/>
              <a:gd name="connsiteY5" fmla="*/ 6428169 h 6428169"/>
              <a:gd name="connsiteX6" fmla="*/ 639153 w 11754066"/>
              <a:gd name="connsiteY6" fmla="*/ 6428169 h 6428169"/>
              <a:gd name="connsiteX7" fmla="*/ 0 w 11754066"/>
              <a:gd name="connsiteY7" fmla="*/ 5789016 h 6428169"/>
              <a:gd name="connsiteX8" fmla="*/ 0 w 11754066"/>
              <a:gd name="connsiteY8" fmla="*/ 639153 h 64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4066" h="6428169" fill="none" extrusionOk="0">
                <a:moveTo>
                  <a:pt x="0" y="639153"/>
                </a:moveTo>
                <a:cubicBezTo>
                  <a:pt x="-49430" y="278164"/>
                  <a:pt x="296202" y="8213"/>
                  <a:pt x="639153" y="0"/>
                </a:cubicBezTo>
                <a:cubicBezTo>
                  <a:pt x="4275710" y="130954"/>
                  <a:pt x="5918937" y="43574"/>
                  <a:pt x="11114913" y="0"/>
                </a:cubicBezTo>
                <a:cubicBezTo>
                  <a:pt x="11484039" y="24849"/>
                  <a:pt x="11758167" y="291182"/>
                  <a:pt x="11754066" y="639153"/>
                </a:cubicBezTo>
                <a:cubicBezTo>
                  <a:pt x="11603627" y="2173699"/>
                  <a:pt x="11839945" y="3796800"/>
                  <a:pt x="11754066" y="5789016"/>
                </a:cubicBezTo>
                <a:cubicBezTo>
                  <a:pt x="11723871" y="6146968"/>
                  <a:pt x="11424939" y="6398522"/>
                  <a:pt x="11114913" y="6428169"/>
                </a:cubicBezTo>
                <a:cubicBezTo>
                  <a:pt x="9296797" y="6583366"/>
                  <a:pt x="2021114" y="6591189"/>
                  <a:pt x="639153" y="6428169"/>
                </a:cubicBezTo>
                <a:cubicBezTo>
                  <a:pt x="289805" y="6378848"/>
                  <a:pt x="-54209" y="6173663"/>
                  <a:pt x="0" y="5789016"/>
                </a:cubicBezTo>
                <a:cubicBezTo>
                  <a:pt x="64656" y="3496118"/>
                  <a:pt x="-17807" y="2059126"/>
                  <a:pt x="0" y="639153"/>
                </a:cubicBezTo>
                <a:close/>
              </a:path>
              <a:path w="11754066" h="6428169" stroke="0" extrusionOk="0">
                <a:moveTo>
                  <a:pt x="0" y="639153"/>
                </a:moveTo>
                <a:cubicBezTo>
                  <a:pt x="-36943" y="263371"/>
                  <a:pt x="265341" y="7813"/>
                  <a:pt x="639153" y="0"/>
                </a:cubicBezTo>
                <a:cubicBezTo>
                  <a:pt x="3526256" y="132882"/>
                  <a:pt x="9537861" y="-84951"/>
                  <a:pt x="11114913" y="0"/>
                </a:cubicBezTo>
                <a:cubicBezTo>
                  <a:pt x="11446755" y="20656"/>
                  <a:pt x="11743831" y="342731"/>
                  <a:pt x="11754066" y="639153"/>
                </a:cubicBezTo>
                <a:cubicBezTo>
                  <a:pt x="11774253" y="3114585"/>
                  <a:pt x="11906546" y="3862670"/>
                  <a:pt x="11754066" y="5789016"/>
                </a:cubicBezTo>
                <a:cubicBezTo>
                  <a:pt x="11802487" y="6147754"/>
                  <a:pt x="11476695" y="6410084"/>
                  <a:pt x="11114913" y="6428169"/>
                </a:cubicBezTo>
                <a:cubicBezTo>
                  <a:pt x="9708429" y="6515808"/>
                  <a:pt x="2210521" y="6355490"/>
                  <a:pt x="639153" y="6428169"/>
                </a:cubicBezTo>
                <a:cubicBezTo>
                  <a:pt x="281178" y="6380671"/>
                  <a:pt x="-29926" y="6183598"/>
                  <a:pt x="0" y="5789016"/>
                </a:cubicBezTo>
                <a:cubicBezTo>
                  <a:pt x="-38581" y="3874350"/>
                  <a:pt x="63341" y="1440364"/>
                  <a:pt x="0" y="639153"/>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18">
            <a:extLst>
              <a:ext uri="{FF2B5EF4-FFF2-40B4-BE49-F238E27FC236}">
                <a16:creationId xmlns:a16="http://schemas.microsoft.com/office/drawing/2014/main" id="{7F30156C-960B-DEBE-01BC-C62D0F36AA3B}"/>
              </a:ext>
            </a:extLst>
          </p:cNvPr>
          <p:cNvSpPr/>
          <p:nvPr/>
        </p:nvSpPr>
        <p:spPr>
          <a:xfrm>
            <a:off x="470243" y="471374"/>
            <a:ext cx="2336019" cy="88068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6">
            <a:extLst>
              <a:ext uri="{FF2B5EF4-FFF2-40B4-BE49-F238E27FC236}">
                <a16:creationId xmlns:a16="http://schemas.microsoft.com/office/drawing/2014/main" id="{86EC8CE6-02CE-1DEC-13D6-F4D3EDC02F81}"/>
              </a:ext>
            </a:extLst>
          </p:cNvPr>
          <p:cNvSpPr txBox="1"/>
          <p:nvPr/>
        </p:nvSpPr>
        <p:spPr>
          <a:xfrm>
            <a:off x="-990170" y="546192"/>
            <a:ext cx="5256844"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MẪU</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9" name="Hình ảnh 8" descr="Ảnh có chứa hình vẽ, minh họa, phim hoạt hình, tác phẩm nghệ thuật&#10;&#10;Mô tả được tạo tự động">
            <a:extLst>
              <a:ext uri="{FF2B5EF4-FFF2-40B4-BE49-F238E27FC236}">
                <a16:creationId xmlns:a16="http://schemas.microsoft.com/office/drawing/2014/main" id="{9C064C04-0377-0F78-7529-DD6C2CFF6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94" y="1848532"/>
            <a:ext cx="4861980" cy="4861980"/>
          </a:xfrm>
          <a:prstGeom prst="rect">
            <a:avLst/>
          </a:prstGeom>
        </p:spPr>
      </p:pic>
      <p:sp>
        <p:nvSpPr>
          <p:cNvPr id="19" name="TextBox 6">
            <a:extLst>
              <a:ext uri="{FF2B5EF4-FFF2-40B4-BE49-F238E27FC236}">
                <a16:creationId xmlns:a16="http://schemas.microsoft.com/office/drawing/2014/main" id="{71F204D2-B85F-5F4E-F308-A1C2E3B731F5}"/>
              </a:ext>
            </a:extLst>
          </p:cNvPr>
          <p:cNvSpPr txBox="1"/>
          <p:nvPr/>
        </p:nvSpPr>
        <p:spPr>
          <a:xfrm>
            <a:off x="3002184" y="561908"/>
            <a:ext cx="8719573" cy="5632311"/>
          </a:xfrm>
          <a:prstGeom prst="rect">
            <a:avLst/>
          </a:prstGeom>
          <a:noFill/>
        </p:spPr>
        <p:txBody>
          <a:bodyPr wrap="square">
            <a:spAutoFit/>
          </a:bodyPr>
          <a:lstStyle/>
          <a:p>
            <a:pPr lvl="0" algn="just" eaLnBrk="0" fontAlgn="base" hangingPunct="0">
              <a:spcBef>
                <a:spcPct val="0"/>
              </a:spcBef>
              <a:spcAft>
                <a:spcPct val="0"/>
              </a:spcAft>
            </a:pPr>
            <a:r>
              <a:rPr lang="en-US" altLang="en-US" sz="3600" b="1" dirty="0">
                <a:solidFill>
                  <a:prstClr val="black"/>
                </a:solidFill>
                <a:latin typeface="Calibri" panose="020F0502020204030204" pitchFamily="34" charset="0"/>
                <a:cs typeface="Calibri" panose="020F0502020204030204" pitchFamily="34" charset="0"/>
              </a:rPr>
              <a:t>   </a:t>
            </a:r>
            <a:r>
              <a:rPr lang="vi-VN" altLang="en-US" sz="3600" b="1" dirty="0">
                <a:solidFill>
                  <a:prstClr val="black"/>
                </a:solidFill>
                <a:latin typeface="Calibri" panose="020F0502020204030204" pitchFamily="34" charset="0"/>
                <a:cs typeface="Calibri" panose="020F0502020204030204" pitchFamily="34" charset="0"/>
              </a:rPr>
              <a:t>Khu di tích lịch sử em từng ghé thăm gần đây là Nhà tù Hoả Lò. Đây là nơi giam giữ và cầm tù những chiến sĩ cách mạng nổi tiếng của dân tộc, những người có mong muốn giải phóng áp bức bóc lột, cứu lấy tự do dân tộc Việt Nam như: Phan Bội Châu, Lương Văn Can, Hồ Tùng Mậu, Nguyễn Lương Bằng. Vì thế, để hiểu được những gian khổ người lính cách mạng xưa phải chịu, các bạn hãy ghé thăm đến Nhà tù Hoả Lò. </a:t>
            </a:r>
            <a:endParaRPr kumimoji="0" lang="vi-VN"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611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4269063"/>
          </a:xfrm>
          <a:custGeom>
            <a:avLst/>
            <a:gdLst>
              <a:gd name="connsiteX0" fmla="*/ 0 w 6539697"/>
              <a:gd name="connsiteY0" fmla="*/ 711525 h 4269063"/>
              <a:gd name="connsiteX1" fmla="*/ 711525 w 6539697"/>
              <a:gd name="connsiteY1" fmla="*/ 0 h 4269063"/>
              <a:gd name="connsiteX2" fmla="*/ 1089950 w 6539697"/>
              <a:gd name="connsiteY2" fmla="*/ 0 h 4269063"/>
              <a:gd name="connsiteX3" fmla="*/ 1089950 w 6539697"/>
              <a:gd name="connsiteY3" fmla="*/ 0 h 4269063"/>
              <a:gd name="connsiteX4" fmla="*/ 2724874 w 6539697"/>
              <a:gd name="connsiteY4" fmla="*/ 0 h 4269063"/>
              <a:gd name="connsiteX5" fmla="*/ 5828172 w 6539697"/>
              <a:gd name="connsiteY5" fmla="*/ 0 h 4269063"/>
              <a:gd name="connsiteX6" fmla="*/ 6539697 w 6539697"/>
              <a:gd name="connsiteY6" fmla="*/ 711525 h 4269063"/>
              <a:gd name="connsiteX7" fmla="*/ 6539697 w 6539697"/>
              <a:gd name="connsiteY7" fmla="*/ 711511 h 4269063"/>
              <a:gd name="connsiteX8" fmla="*/ 6539697 w 6539697"/>
              <a:gd name="connsiteY8" fmla="*/ 711511 h 4269063"/>
              <a:gd name="connsiteX9" fmla="*/ 6539697 w 6539697"/>
              <a:gd name="connsiteY9" fmla="*/ 1778776 h 4269063"/>
              <a:gd name="connsiteX10" fmla="*/ 6539697 w 6539697"/>
              <a:gd name="connsiteY10" fmla="*/ 3557538 h 4269063"/>
              <a:gd name="connsiteX11" fmla="*/ 5828172 w 6539697"/>
              <a:gd name="connsiteY11" fmla="*/ 4269063 h 4269063"/>
              <a:gd name="connsiteX12" fmla="*/ 2724874 w 6539697"/>
              <a:gd name="connsiteY12" fmla="*/ 4269063 h 4269063"/>
              <a:gd name="connsiteX13" fmla="*/ 1089950 w 6539697"/>
              <a:gd name="connsiteY13" fmla="*/ 4269063 h 4269063"/>
              <a:gd name="connsiteX14" fmla="*/ 1089950 w 6539697"/>
              <a:gd name="connsiteY14" fmla="*/ 4269063 h 4269063"/>
              <a:gd name="connsiteX15" fmla="*/ 711525 w 6539697"/>
              <a:gd name="connsiteY15" fmla="*/ 4269063 h 4269063"/>
              <a:gd name="connsiteX16" fmla="*/ 0 w 6539697"/>
              <a:gd name="connsiteY16" fmla="*/ 3557538 h 4269063"/>
              <a:gd name="connsiteX17" fmla="*/ 0 w 6539697"/>
              <a:gd name="connsiteY17" fmla="*/ 1778776 h 4269063"/>
              <a:gd name="connsiteX18" fmla="*/ -986252 w 6539697"/>
              <a:gd name="connsiteY18" fmla="*/ 1968038 h 4269063"/>
              <a:gd name="connsiteX19" fmla="*/ 0 w 6539697"/>
              <a:gd name="connsiteY19" fmla="*/ 711511 h 4269063"/>
              <a:gd name="connsiteX20" fmla="*/ 0 w 6539697"/>
              <a:gd name="connsiteY20" fmla="*/ 711525 h 426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4269063" fill="none" extrusionOk="0">
                <a:moveTo>
                  <a:pt x="0" y="711525"/>
                </a:moveTo>
                <a:cubicBezTo>
                  <a:pt x="-14388" y="309779"/>
                  <a:pt x="358785" y="62093"/>
                  <a:pt x="711525" y="0"/>
                </a:cubicBezTo>
                <a:cubicBezTo>
                  <a:pt x="758005" y="-32033"/>
                  <a:pt x="1020117" y="-4727"/>
                  <a:pt x="1089950" y="0"/>
                </a:cubicBezTo>
                <a:lnTo>
                  <a:pt x="1089950" y="0"/>
                </a:lnTo>
                <a:cubicBezTo>
                  <a:pt x="1435945" y="-37825"/>
                  <a:pt x="2552848" y="103416"/>
                  <a:pt x="2724874" y="0"/>
                </a:cubicBezTo>
                <a:cubicBezTo>
                  <a:pt x="3795735" y="-167629"/>
                  <a:pt x="5496103" y="-24710"/>
                  <a:pt x="5828172" y="0"/>
                </a:cubicBezTo>
                <a:cubicBezTo>
                  <a:pt x="6279637" y="-14233"/>
                  <a:pt x="6539297" y="367413"/>
                  <a:pt x="6539697" y="711525"/>
                </a:cubicBezTo>
                <a:cubicBezTo>
                  <a:pt x="6539698" y="711519"/>
                  <a:pt x="6539696" y="711515"/>
                  <a:pt x="6539697" y="711511"/>
                </a:cubicBezTo>
                <a:lnTo>
                  <a:pt x="6539697" y="711511"/>
                </a:lnTo>
                <a:cubicBezTo>
                  <a:pt x="6535114" y="872901"/>
                  <a:pt x="6487971" y="1525198"/>
                  <a:pt x="6539697" y="1778776"/>
                </a:cubicBezTo>
                <a:cubicBezTo>
                  <a:pt x="6496623" y="2395768"/>
                  <a:pt x="6620048" y="2966800"/>
                  <a:pt x="6539697" y="3557538"/>
                </a:cubicBezTo>
                <a:cubicBezTo>
                  <a:pt x="6520351" y="3901326"/>
                  <a:pt x="6226842" y="4262965"/>
                  <a:pt x="5828172" y="4269063"/>
                </a:cubicBezTo>
                <a:cubicBezTo>
                  <a:pt x="4483351" y="4269932"/>
                  <a:pt x="3716509" y="4371623"/>
                  <a:pt x="2724874" y="4269063"/>
                </a:cubicBezTo>
                <a:cubicBezTo>
                  <a:pt x="2441434" y="4228945"/>
                  <a:pt x="1780404" y="4353932"/>
                  <a:pt x="1089950" y="4269063"/>
                </a:cubicBezTo>
                <a:lnTo>
                  <a:pt x="1089950" y="4269063"/>
                </a:lnTo>
                <a:cubicBezTo>
                  <a:pt x="990793" y="4278921"/>
                  <a:pt x="804563" y="4269099"/>
                  <a:pt x="711525" y="4269063"/>
                </a:cubicBezTo>
                <a:cubicBezTo>
                  <a:pt x="290395" y="4250764"/>
                  <a:pt x="4840" y="3948318"/>
                  <a:pt x="0" y="3557538"/>
                </a:cubicBezTo>
                <a:cubicBezTo>
                  <a:pt x="40373" y="3328583"/>
                  <a:pt x="29145" y="2020627"/>
                  <a:pt x="0" y="1778776"/>
                </a:cubicBezTo>
                <a:cubicBezTo>
                  <a:pt x="-464352" y="1840012"/>
                  <a:pt x="-793979" y="1927984"/>
                  <a:pt x="-986252" y="1968038"/>
                </a:cubicBezTo>
                <a:cubicBezTo>
                  <a:pt x="-730661" y="1586013"/>
                  <a:pt x="-478593" y="1223068"/>
                  <a:pt x="0" y="711511"/>
                </a:cubicBezTo>
                <a:cubicBezTo>
                  <a:pt x="-1" y="711518"/>
                  <a:pt x="0" y="711522"/>
                  <a:pt x="0" y="711525"/>
                </a:cubicBezTo>
                <a:close/>
              </a:path>
              <a:path w="6539697" h="4269063" stroke="0" extrusionOk="0">
                <a:moveTo>
                  <a:pt x="0" y="711525"/>
                </a:moveTo>
                <a:cubicBezTo>
                  <a:pt x="-23061" y="357996"/>
                  <a:pt x="363643" y="-30488"/>
                  <a:pt x="711525" y="0"/>
                </a:cubicBezTo>
                <a:cubicBezTo>
                  <a:pt x="847253" y="1761"/>
                  <a:pt x="1044298" y="-15021"/>
                  <a:pt x="1089950" y="0"/>
                </a:cubicBezTo>
                <a:lnTo>
                  <a:pt x="1089950" y="0"/>
                </a:lnTo>
                <a:cubicBezTo>
                  <a:pt x="1612570" y="-115022"/>
                  <a:pt x="2202136" y="-4817"/>
                  <a:pt x="2724874" y="0"/>
                </a:cubicBezTo>
                <a:cubicBezTo>
                  <a:pt x="4169999" y="-134364"/>
                  <a:pt x="5405560" y="130381"/>
                  <a:pt x="5828172" y="0"/>
                </a:cubicBezTo>
                <a:cubicBezTo>
                  <a:pt x="6204515" y="-39176"/>
                  <a:pt x="6595972" y="274937"/>
                  <a:pt x="6539697" y="711525"/>
                </a:cubicBezTo>
                <a:cubicBezTo>
                  <a:pt x="6539697" y="711522"/>
                  <a:pt x="6539698" y="711517"/>
                  <a:pt x="6539697" y="711511"/>
                </a:cubicBezTo>
                <a:lnTo>
                  <a:pt x="6539697" y="711511"/>
                </a:lnTo>
                <a:cubicBezTo>
                  <a:pt x="6588888" y="968561"/>
                  <a:pt x="6614572" y="1281757"/>
                  <a:pt x="6539697" y="1778776"/>
                </a:cubicBezTo>
                <a:cubicBezTo>
                  <a:pt x="6398782" y="2629541"/>
                  <a:pt x="6532151" y="2984748"/>
                  <a:pt x="6539697" y="3557538"/>
                </a:cubicBezTo>
                <a:cubicBezTo>
                  <a:pt x="6540545" y="3943511"/>
                  <a:pt x="6256346" y="4267919"/>
                  <a:pt x="5828172" y="4269063"/>
                </a:cubicBezTo>
                <a:cubicBezTo>
                  <a:pt x="4533932" y="4100028"/>
                  <a:pt x="3288223" y="4322363"/>
                  <a:pt x="2724874" y="4269063"/>
                </a:cubicBezTo>
                <a:cubicBezTo>
                  <a:pt x="2003713" y="4415078"/>
                  <a:pt x="1534469" y="4281577"/>
                  <a:pt x="1089950" y="4269063"/>
                </a:cubicBezTo>
                <a:lnTo>
                  <a:pt x="1089950" y="4269063"/>
                </a:lnTo>
                <a:cubicBezTo>
                  <a:pt x="909779" y="4257774"/>
                  <a:pt x="759834" y="4302812"/>
                  <a:pt x="711525" y="4269063"/>
                </a:cubicBezTo>
                <a:cubicBezTo>
                  <a:pt x="253129" y="4283617"/>
                  <a:pt x="45375" y="3915035"/>
                  <a:pt x="0" y="3557538"/>
                </a:cubicBezTo>
                <a:cubicBezTo>
                  <a:pt x="-142246" y="3266502"/>
                  <a:pt x="55695" y="2525332"/>
                  <a:pt x="0" y="1778776"/>
                </a:cubicBezTo>
                <a:cubicBezTo>
                  <a:pt x="-200454" y="1725729"/>
                  <a:pt x="-563630" y="1856911"/>
                  <a:pt x="-986252" y="1968038"/>
                </a:cubicBezTo>
                <a:cubicBezTo>
                  <a:pt x="-706324" y="1663027"/>
                  <a:pt x="-442829" y="1113722"/>
                  <a:pt x="0" y="711511"/>
                </a:cubicBezTo>
                <a:cubicBezTo>
                  <a:pt x="-1" y="711515"/>
                  <a:pt x="1" y="711524"/>
                  <a:pt x="0" y="711525"/>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CẢM XÚC SAU BÀI</a:t>
            </a:r>
            <a:r>
              <a:rPr kumimoji="0" lang="en-US" sz="80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HỌC</a:t>
            </a:r>
            <a:endPar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1333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66667E-6 -2.96296E-6 L -1.66667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2.91667E-6 1.85185E-6 L 2.91667E-6 -0.07222 " pathEditMode="relative" rAng="0" ptsTypes="AA">
                                      <p:cBhvr>
                                        <p:cTn id="12" dur="250" accel="50000" decel="50000" autoRev="1" fill="hold">
                                          <p:stCondLst>
                                            <p:cond delay="0"/>
                                          </p:stCondLst>
                                        </p:cTn>
                                        <p:tgtEl>
                                          <p:spTgt spid="22">
                                            <p:txEl>
                                              <p:pRg st="1" end="1"/>
                                            </p:txEl>
                                          </p:spTgt>
                                        </p:tgtEl>
                                        <p:attrNameLst>
                                          <p:attrName>ppt_x</p:attrName>
                                          <p:attrName>ppt_y</p:attrName>
                                        </p:attrNameLst>
                                      </p:cBhvr>
                                      <p:rCtr x="0" y="-3611"/>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26" name="组合 69">
            <a:extLst>
              <a:ext uri="{FF2B5EF4-FFF2-40B4-BE49-F238E27FC236}">
                <a16:creationId xmlns:a16="http://schemas.microsoft.com/office/drawing/2014/main"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8675642" y="3004145"/>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1243591" y="3081162"/>
            <a:ext cx="1975893" cy="2921023"/>
          </a:xfrm>
          <a:prstGeom prst="rect">
            <a:avLst/>
          </a:prstGeom>
        </p:spPr>
      </p:pic>
      <p:pic>
        <p:nvPicPr>
          <p:cNvPr id="2" name="Picture 1">
            <a:extLst>
              <a:ext uri="{FF2B5EF4-FFF2-40B4-BE49-F238E27FC236}">
                <a16:creationId xmlns:a16="http://schemas.microsoft.com/office/drawing/2014/main" id="{FE5851CB-3FF2-90B1-09C3-2B6B0AA13C27}"/>
              </a:ext>
            </a:extLst>
          </p:cNvPr>
          <p:cNvPicPr>
            <a:picLocks noChangeAspect="1"/>
          </p:cNvPicPr>
          <p:nvPr/>
        </p:nvPicPr>
        <p:blipFill>
          <a:blip r:embed="rId20"/>
          <a:stretch>
            <a:fillRect/>
          </a:stretch>
        </p:blipFill>
        <p:spPr>
          <a:xfrm>
            <a:off x="1992029" y="104443"/>
            <a:ext cx="8004742" cy="4718713"/>
          </a:xfrm>
          <a:prstGeom prst="rect">
            <a:avLst/>
          </a:prstGeom>
        </p:spPr>
      </p:pic>
    </p:spTree>
    <p:extLst>
      <p:ext uri="{BB962C8B-B14F-4D97-AF65-F5344CB8AC3E}">
        <p14:creationId xmlns:p14="http://schemas.microsoft.com/office/powerpoint/2010/main" val="129401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
                                        </p:tgtEl>
                                        <p:attrNameLst>
                                          <p:attrName>r</p:attrName>
                                        </p:attrNameLst>
                                      </p:cBhvr>
                                    </p:animRot>
                                    <p:animRot by="-240000">
                                      <p:cBhvr>
                                        <p:cTn id="11" dur="200" fill="hold">
                                          <p:stCondLst>
                                            <p:cond delay="200"/>
                                          </p:stCondLst>
                                        </p:cTn>
                                        <p:tgtEl>
                                          <p:spTgt spid="26"/>
                                        </p:tgtEl>
                                        <p:attrNameLst>
                                          <p:attrName>r</p:attrName>
                                        </p:attrNameLst>
                                      </p:cBhvr>
                                    </p:animRot>
                                    <p:animRot by="240000">
                                      <p:cBhvr>
                                        <p:cTn id="12" dur="200" fill="hold">
                                          <p:stCondLst>
                                            <p:cond delay="400"/>
                                          </p:stCondLst>
                                        </p:cTn>
                                        <p:tgtEl>
                                          <p:spTgt spid="26"/>
                                        </p:tgtEl>
                                        <p:attrNameLst>
                                          <p:attrName>r</p:attrName>
                                        </p:attrNameLst>
                                      </p:cBhvr>
                                    </p:animRot>
                                    <p:animRot by="-240000">
                                      <p:cBhvr>
                                        <p:cTn id="13" dur="200" fill="hold">
                                          <p:stCondLst>
                                            <p:cond delay="600"/>
                                          </p:stCondLst>
                                        </p:cTn>
                                        <p:tgtEl>
                                          <p:spTgt spid="26"/>
                                        </p:tgtEl>
                                        <p:attrNameLst>
                                          <p:attrName>r</p:attrName>
                                        </p:attrNameLst>
                                      </p:cBhvr>
                                    </p:animRot>
                                    <p:animRot by="120000">
                                      <p:cBhvr>
                                        <p:cTn id="14" dur="200" fill="hold">
                                          <p:stCondLst>
                                            <p:cond delay="800"/>
                                          </p:stCondLst>
                                        </p:cTn>
                                        <p:tgtEl>
                                          <p:spTgt spid="26"/>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749"/>
                                        </p:tgtEl>
                                        <p:attrNameLst>
                                          <p:attrName>style.visibility</p:attrName>
                                        </p:attrNameLst>
                                      </p:cBhvr>
                                      <p:to>
                                        <p:strVal val="visible"/>
                                      </p:to>
                                    </p:set>
                                    <p:animEffect transition="in" filter="fade">
                                      <p:cBhvr>
                                        <p:cTn id="17" dur="500"/>
                                        <p:tgtEl>
                                          <p:spTgt spid="749"/>
                                        </p:tgtEl>
                                      </p:cBhvr>
                                    </p:animEffect>
                                  </p:childTnLst>
                                </p:cTn>
                              </p:par>
                              <p:par>
                                <p:cTn id="18" presetID="10" presetClass="entr" presetSubtype="0" fill="hold" nodeType="withEffect">
                                  <p:stCondLst>
                                    <p:cond delay="0"/>
                                  </p:stCondLst>
                                  <p:childTnLst>
                                    <p:set>
                                      <p:cBhvr>
                                        <p:cTn id="19" dur="1" fill="hold">
                                          <p:stCondLst>
                                            <p:cond delay="0"/>
                                          </p:stCondLst>
                                        </p:cTn>
                                        <p:tgtEl>
                                          <p:spTgt spid="745"/>
                                        </p:tgtEl>
                                        <p:attrNameLst>
                                          <p:attrName>style.visibility</p:attrName>
                                        </p:attrNameLst>
                                      </p:cBhvr>
                                      <p:to>
                                        <p:strVal val="visible"/>
                                      </p:to>
                                    </p:set>
                                    <p:animEffect transition="in" filter="fade">
                                      <p:cBhvr>
                                        <p:cTn id="20" dur="500"/>
                                        <p:tgtEl>
                                          <p:spTgt spid="745"/>
                                        </p:tgtEl>
                                      </p:cBhvr>
                                    </p:animEffect>
                                  </p:childTnLst>
                                </p:cTn>
                              </p:par>
                              <p:par>
                                <p:cTn id="21" presetID="10" presetClass="entr" presetSubtype="0" fill="hold" nodeType="withEffect">
                                  <p:stCondLst>
                                    <p:cond delay="0"/>
                                  </p:stCondLst>
                                  <p:childTnLst>
                                    <p:set>
                                      <p:cBhvr>
                                        <p:cTn id="22" dur="1" fill="hold">
                                          <p:stCondLst>
                                            <p:cond delay="0"/>
                                          </p:stCondLst>
                                        </p:cTn>
                                        <p:tgtEl>
                                          <p:spTgt spid="748"/>
                                        </p:tgtEl>
                                        <p:attrNameLst>
                                          <p:attrName>style.visibility</p:attrName>
                                        </p:attrNameLst>
                                      </p:cBhvr>
                                      <p:to>
                                        <p:strVal val="visible"/>
                                      </p:to>
                                    </p:set>
                                    <p:animEffect transition="in" filter="fade">
                                      <p:cBhvr>
                                        <p:cTn id="23" dur="500"/>
                                        <p:tgtEl>
                                          <p:spTgt spid="748"/>
                                        </p:tgtEl>
                                      </p:cBhvr>
                                    </p:animEffect>
                                  </p:childTnLst>
                                </p:cTn>
                              </p:par>
                              <p:par>
                                <p:cTn id="24" presetID="10" presetClass="entr" presetSubtype="0" fill="hold" nodeType="withEffect">
                                  <p:stCondLst>
                                    <p:cond delay="0"/>
                                  </p:stCondLst>
                                  <p:childTnLst>
                                    <p:set>
                                      <p:cBhvr>
                                        <p:cTn id="25" dur="1" fill="hold">
                                          <p:stCondLst>
                                            <p:cond delay="0"/>
                                          </p:stCondLst>
                                        </p:cTn>
                                        <p:tgtEl>
                                          <p:spTgt spid="747"/>
                                        </p:tgtEl>
                                        <p:attrNameLst>
                                          <p:attrName>style.visibility</p:attrName>
                                        </p:attrNameLst>
                                      </p:cBhvr>
                                      <p:to>
                                        <p:strVal val="visible"/>
                                      </p:to>
                                    </p:set>
                                    <p:animEffect transition="in" filter="fade">
                                      <p:cBhvr>
                                        <p:cTn id="26" dur="500"/>
                                        <p:tgtEl>
                                          <p:spTgt spid="74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07738FDE-2923-D5C8-B835-B910CADC4F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29603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420149" y="3253554"/>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6244" y="526394"/>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34" name="任意多边形: 形状 59">
            <a:extLst>
              <a:ext uri="{FF2B5EF4-FFF2-40B4-BE49-F238E27FC236}">
                <a16:creationId xmlns:a16="http://schemas.microsoft.com/office/drawing/2014/main" id="{178BF963-E750-0A01-9359-3640B6BC35D8}"/>
              </a:ext>
            </a:extLst>
          </p:cNvPr>
          <p:cNvSpPr/>
          <p:nvPr/>
        </p:nvSpPr>
        <p:spPr>
          <a:xfrm>
            <a:off x="1706880" y="239439"/>
            <a:ext cx="8667093" cy="4769703"/>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5" name="文本框 21">
            <a:extLst>
              <a:ext uri="{FF2B5EF4-FFF2-40B4-BE49-F238E27FC236}">
                <a16:creationId xmlns:a16="http://schemas.microsoft.com/office/drawing/2014/main" id="{61140438-D033-A23B-1ED5-5EDD3B9CA589}"/>
              </a:ext>
            </a:extLst>
          </p:cNvPr>
          <p:cNvSpPr txBox="1"/>
          <p:nvPr/>
        </p:nvSpPr>
        <p:spPr>
          <a:xfrm>
            <a:off x="2696288" y="571699"/>
            <a:ext cx="67994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spc="0" normalizeH="0" baseline="0" noProof="0" dirty="0" err="1">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Thứ</a:t>
            </a:r>
            <a:r>
              <a:rPr kumimoji="0" lang="en-US" altLang="zh-CN" sz="3600" b="1" i="1"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Ba </a:t>
            </a:r>
            <a:r>
              <a:rPr kumimoji="0" lang="en-US" altLang="zh-CN" sz="3600" b="1" i="1" u="none" strike="noStrike" kern="1200" cap="none" spc="0" normalizeH="0" baseline="0" noProof="0" dirty="0" err="1">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ngày</a:t>
            </a:r>
            <a:r>
              <a:rPr kumimoji="0" lang="en-US" altLang="zh-CN" sz="3600" b="1" i="1"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4 </a:t>
            </a:r>
            <a:r>
              <a:rPr kumimoji="0" lang="en-US" altLang="zh-CN" sz="3600" b="1" i="1" u="none" strike="noStrike" kern="1200" cap="none" spc="0" normalizeH="0" baseline="0" noProof="0" dirty="0" err="1">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tháng</a:t>
            </a:r>
            <a:r>
              <a:rPr kumimoji="0" lang="en-US" altLang="zh-CN" sz="3600" b="1" i="1"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3 </a:t>
            </a:r>
            <a:r>
              <a:rPr kumimoji="0" lang="en-US" altLang="zh-CN" sz="3600" b="1" i="1" u="none" strike="noStrike" kern="1200" cap="none" spc="0" normalizeH="0" baseline="0" noProof="0" dirty="0" err="1">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năm</a:t>
            </a:r>
            <a:r>
              <a:rPr kumimoji="0" lang="en-US" altLang="zh-CN" sz="3600" b="1" i="1"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2025</a:t>
            </a:r>
            <a:endParaRPr kumimoji="0" lang="zh-CN" altLang="en-US" sz="3600" b="1" i="1" u="none" strike="noStrike" kern="1200" cap="none" spc="0" normalizeH="0" baseline="0" noProof="0" dirty="0">
              <a:ln w="12700">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6" name="组合 69">
            <a:extLst>
              <a:ext uri="{FF2B5EF4-FFF2-40B4-BE49-F238E27FC236}">
                <a16:creationId xmlns:a16="http://schemas.microsoft.com/office/drawing/2014/main" id="{7B9ED8BC-E0CC-8A0B-2531-BCA96E30799D}"/>
              </a:ext>
            </a:extLst>
          </p:cNvPr>
          <p:cNvGrpSpPr/>
          <p:nvPr/>
        </p:nvGrpSpPr>
        <p:grpSpPr>
          <a:xfrm>
            <a:off x="4010417" y="4123823"/>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9869204" y="3799848"/>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26691" y="3753958"/>
            <a:ext cx="1975893" cy="2921023"/>
          </a:xfrm>
          <a:prstGeom prst="rect">
            <a:avLst/>
          </a:prstGeom>
        </p:spPr>
      </p:pic>
      <p:pic>
        <p:nvPicPr>
          <p:cNvPr id="4" name="Picture 3">
            <a:extLst>
              <a:ext uri="{FF2B5EF4-FFF2-40B4-BE49-F238E27FC236}">
                <a16:creationId xmlns:a16="http://schemas.microsoft.com/office/drawing/2014/main" id="{AEE0DD69-7CE3-7FE1-60A9-AA0028709423}"/>
              </a:ext>
            </a:extLst>
          </p:cNvPr>
          <p:cNvPicPr>
            <a:picLocks noChangeAspect="1"/>
          </p:cNvPicPr>
          <p:nvPr/>
        </p:nvPicPr>
        <p:blipFill>
          <a:blip r:embed="rId20"/>
          <a:stretch>
            <a:fillRect/>
          </a:stretch>
        </p:blipFill>
        <p:spPr>
          <a:xfrm>
            <a:off x="4347330" y="1066738"/>
            <a:ext cx="3090940" cy="1432684"/>
          </a:xfrm>
          <a:prstGeom prst="rect">
            <a:avLst/>
          </a:prstGeom>
        </p:spPr>
      </p:pic>
      <p:pic>
        <p:nvPicPr>
          <p:cNvPr id="5" name="Picture 4">
            <a:extLst>
              <a:ext uri="{FF2B5EF4-FFF2-40B4-BE49-F238E27FC236}">
                <a16:creationId xmlns:a16="http://schemas.microsoft.com/office/drawing/2014/main" id="{EEEDC938-2D20-AA64-2739-37B0CE22A09E}"/>
              </a:ext>
            </a:extLst>
          </p:cNvPr>
          <p:cNvPicPr>
            <a:picLocks noChangeAspect="1"/>
          </p:cNvPicPr>
          <p:nvPr/>
        </p:nvPicPr>
        <p:blipFill>
          <a:blip r:embed="rId21"/>
          <a:stretch>
            <a:fillRect/>
          </a:stretch>
        </p:blipFill>
        <p:spPr>
          <a:xfrm>
            <a:off x="2067007" y="2214598"/>
            <a:ext cx="8029128" cy="1615580"/>
          </a:xfrm>
          <a:prstGeom prst="rect">
            <a:avLst/>
          </a:prstGeom>
        </p:spPr>
      </p:pic>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Rectangle: Rounded Corners 18">
            <a:extLst>
              <a:ext uri="{FF2B5EF4-FFF2-40B4-BE49-F238E27FC236}">
                <a16:creationId xmlns:a16="http://schemas.microsoft.com/office/drawing/2014/main" id="{7E864079-D988-2634-3B6E-EA4F29129A93}"/>
              </a:ext>
            </a:extLst>
          </p:cNvPr>
          <p:cNvSpPr/>
          <p:nvPr/>
        </p:nvSpPr>
        <p:spPr>
          <a:xfrm>
            <a:off x="915833" y="267567"/>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6">
            <a:extLst>
              <a:ext uri="{FF2B5EF4-FFF2-40B4-BE49-F238E27FC236}">
                <a16:creationId xmlns:a16="http://schemas.microsoft.com/office/drawing/2014/main" id="{27C68C32-8844-B671-D998-3C6833B644B7}"/>
              </a:ext>
            </a:extLst>
          </p:cNvPr>
          <p:cNvSpPr txBox="1"/>
          <p:nvPr/>
        </p:nvSpPr>
        <p:spPr>
          <a:xfrm>
            <a:off x="1107440" y="355341"/>
            <a:ext cx="10758385" cy="707886"/>
          </a:xfrm>
          <a:prstGeom prst="rect">
            <a:avLst/>
          </a:prstGeom>
          <a:noFill/>
        </p:spPr>
        <p:txBody>
          <a:bodyPr wrap="square">
            <a:spAutoFit/>
          </a:bodyPr>
          <a:lstStyle/>
          <a:p>
            <a:pPr lvl="0" eaLnBrk="0" fontAlgn="base" hangingPunct="0">
              <a:spcBef>
                <a:spcPct val="0"/>
              </a:spcBef>
              <a:spcAft>
                <a:spcPct val="0"/>
              </a:spcAft>
            </a:pPr>
            <a:r>
              <a:rPr lang="en-US" altLang="en-US" sz="4000" b="1" dirty="0">
                <a:solidFill>
                  <a:srgbClr val="FF0C56"/>
                </a:solidFill>
                <a:latin typeface="Calibri" panose="020F0502020204030204" pitchFamily="34" charset="0"/>
                <a:cs typeface="Calibri" panose="020F0502020204030204" pitchFamily="34" charset="0"/>
              </a:rPr>
              <a:t>1. </a:t>
            </a:r>
            <a:r>
              <a:rPr lang="vi-VN" altLang="en-US" sz="4000" b="1" dirty="0">
                <a:solidFill>
                  <a:srgbClr val="FF0C56"/>
                </a:solidFill>
                <a:latin typeface="Calibri" panose="020F0502020204030204" pitchFamily="34" charset="0"/>
                <a:cs typeface="Calibri" panose="020F0502020204030204" pitchFamily="34" charset="0"/>
              </a:rPr>
              <a:t>Đọc đoạn văn dưới đây và thực hiện yêu cầu.</a:t>
            </a:r>
            <a:endParaRPr lang="en-US" altLang="en-US" sz="4000" b="1" dirty="0">
              <a:solidFill>
                <a:srgbClr val="FF0C56"/>
              </a:solidFill>
              <a:latin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id="{499F324E-3375-6391-3CF7-02090742A780}"/>
              </a:ext>
            </a:extLst>
          </p:cNvPr>
          <p:cNvSpPr txBox="1"/>
          <p:nvPr/>
        </p:nvSpPr>
        <p:spPr>
          <a:xfrm>
            <a:off x="810855" y="1225097"/>
            <a:ext cx="10651569" cy="3970318"/>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6" name="TextBox 5">
            <a:extLst>
              <a:ext uri="{FF2B5EF4-FFF2-40B4-BE49-F238E27FC236}">
                <a16:creationId xmlns:a16="http://schemas.microsoft.com/office/drawing/2014/main" id="{50DCEE86-0286-FA57-F991-8527ACD5D5F3}"/>
              </a:ext>
            </a:extLst>
          </p:cNvPr>
          <p:cNvSpPr txBox="1"/>
          <p:nvPr/>
        </p:nvSpPr>
        <p:spPr>
          <a:xfrm>
            <a:off x="782320" y="5130800"/>
            <a:ext cx="9977120" cy="1077218"/>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a. </a:t>
            </a:r>
            <a:r>
              <a:rPr lang="en-US" sz="3200" b="0" i="1" dirty="0" err="1">
                <a:solidFill>
                  <a:srgbClr val="000000"/>
                </a:solidFill>
                <a:effectLst/>
                <a:latin typeface="Cambria" panose="02040503050406030204" pitchFamily="18" charset="0"/>
                <a:ea typeface="Cambria" panose="02040503050406030204" pitchFamily="18" charset="0"/>
              </a:rPr>
              <a:t>Nhận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xét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về</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vị</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trí</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in </a:t>
            </a:r>
            <a:r>
              <a:rPr lang="en-US" sz="3200" b="0" i="1" dirty="0" err="1">
                <a:solidFill>
                  <a:srgbClr val="000000"/>
                </a:solidFill>
                <a:effectLst/>
                <a:latin typeface="Cambria" panose="02040503050406030204" pitchFamily="18" charset="0"/>
                <a:ea typeface="Cambria" panose="02040503050406030204" pitchFamily="18" charset="0"/>
              </a:rPr>
              <a:t>đậm</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câu</a:t>
            </a:r>
            <a:r>
              <a:rPr lang="en-US" sz="3200" b="0" i="1" dirty="0">
                <a:solidFill>
                  <a:srgbClr val="000000"/>
                </a:solidFill>
                <a:effectLst/>
                <a:latin typeface="Cambria" panose="02040503050406030204" pitchFamily="18" charset="0"/>
                <a:ea typeface="Cambria" panose="02040503050406030204" pitchFamily="18" charset="0"/>
              </a:rPr>
              <a:t>.</a:t>
            </a:r>
          </a:p>
          <a:p>
            <a:pPr algn="just"/>
            <a:r>
              <a:rPr lang="en-US" sz="3200" b="0" i="1" dirty="0">
                <a:solidFill>
                  <a:srgbClr val="000000"/>
                </a:solidFill>
                <a:effectLst/>
                <a:latin typeface="Cambria" panose="02040503050406030204" pitchFamily="18" charset="0"/>
                <a:ea typeface="Cambria" panose="02040503050406030204" pitchFamily="18" charset="0"/>
              </a:rPr>
              <a:t>b. </a:t>
            </a:r>
            <a:r>
              <a:rPr lang="en-US" sz="3200" b="0" i="1" dirty="0" err="1">
                <a:solidFill>
                  <a:srgbClr val="000000"/>
                </a:solidFill>
                <a:effectLst/>
                <a:latin typeface="Cambria" panose="02040503050406030204" pitchFamily="18" charset="0"/>
                <a:ea typeface="Cambria" panose="02040503050406030204" pitchFamily="18" charset="0"/>
              </a:rPr>
              <a:t>Nêu</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dụng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những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đó</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đoạn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văn</a:t>
            </a:r>
            <a:r>
              <a:rPr lang="en-US" sz="3200" b="0" i="1"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613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down)">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517844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4">
            <a:extLst>
              <a:ext uri="{FF2B5EF4-FFF2-40B4-BE49-F238E27FC236}">
                <a16:creationId xmlns:a16="http://schemas.microsoft.com/office/drawing/2014/main" id="{B1DCBCB3-6236-82C2-5794-EFE8BEB023B8}"/>
              </a:ext>
            </a:extLst>
          </p:cNvPr>
          <p:cNvSpPr txBox="1"/>
          <p:nvPr/>
        </p:nvSpPr>
        <p:spPr>
          <a:xfrm>
            <a:off x="680721" y="554537"/>
            <a:ext cx="11135360" cy="3539430"/>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4" name="Rectangle: Rounded Corners 18">
            <a:extLst>
              <a:ext uri="{FF2B5EF4-FFF2-40B4-BE49-F238E27FC236}">
                <a16:creationId xmlns:a16="http://schemas.microsoft.com/office/drawing/2014/main" id="{6BBB7EC4-E9EB-E52E-2B57-E349FC869884}"/>
              </a:ext>
            </a:extLst>
          </p:cNvPr>
          <p:cNvSpPr/>
          <p:nvPr/>
        </p:nvSpPr>
        <p:spPr>
          <a:xfrm>
            <a:off x="966630" y="4163124"/>
            <a:ext cx="11044241"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in </a:t>
            </a:r>
            <a:r>
              <a:rPr lang="en-US" sz="4000" b="1" dirty="0" err="1">
                <a:solidFill>
                  <a:schemeClr val="tx1"/>
                </a:solidFill>
                <a:latin typeface="Calibri" panose="020F0502020204030204" pitchFamily="34" charset="0"/>
                <a:cs typeface="Calibri" panose="020F0502020204030204" pitchFamily="34" charset="0"/>
              </a:rPr>
              <a:t>đậm</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đều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đứng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đầu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5" name="Rectangle: Rounded Corners 18">
            <a:extLst>
              <a:ext uri="{FF2B5EF4-FFF2-40B4-BE49-F238E27FC236}">
                <a16:creationId xmlns:a16="http://schemas.microsoft.com/office/drawing/2014/main" id="{BD126438-FAEC-D31E-1126-A6AF38CC27FC}"/>
              </a:ext>
            </a:extLst>
          </p:cNvPr>
          <p:cNvSpPr/>
          <p:nvPr/>
        </p:nvSpPr>
        <p:spPr>
          <a:xfrm>
            <a:off x="956470" y="5321364"/>
            <a:ext cx="11044241" cy="1130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chemeClr val="tx1"/>
                </a:solidFill>
                <a:latin typeface="Calibri" panose="020F0502020204030204" pitchFamily="34" charset="0"/>
                <a:cs typeface="Calibri" panose="020F0502020204030204" pitchFamily="34" charset="0"/>
              </a:rPr>
              <a:t>Tác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dụng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của</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những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ngữ</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này</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Nối</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42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4" name="Hộp Văn bản 3">
            <a:extLst>
              <a:ext uri="{FF2B5EF4-FFF2-40B4-BE49-F238E27FC236}">
                <a16:creationId xmlns:a16="http://schemas.microsoft.com/office/drawing/2014/main" id="{BF6CD3E7-FDAF-E407-3318-61F9ED2E50BA}"/>
              </a:ext>
            </a:extLst>
          </p:cNvPr>
          <p:cNvSpPr txBox="1"/>
          <p:nvPr/>
        </p:nvSpPr>
        <p:spPr>
          <a:xfrm>
            <a:off x="559042" y="208016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19" name="Rectangle: Rounded Corners 18">
            <a:extLst>
              <a:ext uri="{FF2B5EF4-FFF2-40B4-BE49-F238E27FC236}">
                <a16:creationId xmlns:a16="http://schemas.microsoft.com/office/drawing/2014/main" id="{CBB0F07C-F63B-8448-B6B0-8C9AF61A0682}"/>
              </a:ext>
            </a:extLst>
          </p:cNvPr>
          <p:cNvSpPr/>
          <p:nvPr/>
        </p:nvSpPr>
        <p:spPr>
          <a:xfrm>
            <a:off x="470243" y="413803"/>
            <a:ext cx="11251513" cy="119985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6">
            <a:extLst>
              <a:ext uri="{FF2B5EF4-FFF2-40B4-BE49-F238E27FC236}">
                <a16:creationId xmlns:a16="http://schemas.microsoft.com/office/drawing/2014/main" id="{1AAEE2C7-ECB0-0C85-7E7B-874BDB8C17F0}"/>
              </a:ext>
            </a:extLst>
          </p:cNvPr>
          <p:cNvSpPr txBox="1"/>
          <p:nvPr/>
        </p:nvSpPr>
        <p:spPr>
          <a:xfrm>
            <a:off x="904008" y="446101"/>
            <a:ext cx="10617432" cy="954107"/>
          </a:xfrm>
          <a:prstGeom prst="rect">
            <a:avLst/>
          </a:prstGeom>
          <a:noFill/>
        </p:spPr>
        <p:txBody>
          <a:bodyPr wrap="square">
            <a:spAutoFit/>
          </a:bodyPr>
          <a:lstStyle/>
          <a:p>
            <a:pPr lvl="0" eaLnBrk="0" fontAlgn="base" hangingPunct="0">
              <a:spcBef>
                <a:spcPct val="0"/>
              </a:spcBef>
              <a:spcAft>
                <a:spcPct val="0"/>
              </a:spcAft>
            </a:pPr>
            <a:r>
              <a:rPr lang="en-US" sz="2800" b="1" dirty="0">
                <a:solidFill>
                  <a:srgbClr val="000000"/>
                </a:solidFill>
                <a:latin typeface="Cambria" panose="02040503050406030204" pitchFamily="18" charset="0"/>
                <a:ea typeface="Cambria" panose="02040503050406030204" pitchFamily="18" charset="0"/>
              </a:rPr>
              <a:t>2. </a:t>
            </a:r>
            <a:r>
              <a:rPr lang="en-US" sz="2800" b="1" dirty="0" err="1">
                <a:solidFill>
                  <a:srgbClr val="000000"/>
                </a:solidFill>
                <a:latin typeface="Cambria" panose="02040503050406030204" pitchFamily="18" charset="0"/>
                <a:ea typeface="Cambria" panose="02040503050406030204" pitchFamily="18" charset="0"/>
              </a:rPr>
              <a:t>Chọn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từ</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ngữ</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cuối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cùng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tiếp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đó</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đầu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thay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bông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để</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sự</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giữa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trong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đoạn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văn</a:t>
            </a:r>
            <a:r>
              <a:rPr lang="en-US" sz="2800" b="1" dirty="0">
                <a:solidFill>
                  <a:srgbClr val="000000"/>
                </a:solidFill>
                <a:latin typeface="Cambria" panose="02040503050406030204" pitchFamily="18" charset="0"/>
                <a:ea typeface="Cambria" panose="02040503050406030204" pitchFamily="18" charset="0"/>
              </a:rPr>
              <a:t>.</a:t>
            </a:r>
            <a:endParaRPr kumimoji="0" lang="en-US" altLang="en-US" sz="2800" b="0" i="0" u="none" strike="noStrike" cap="none" normalizeH="0" baseline="0" dirty="0">
              <a:ln>
                <a:noFill/>
              </a:ln>
              <a:solidFill>
                <a:srgbClr val="FF0C56"/>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90112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256116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Hộp Văn bản 3">
            <a:extLst>
              <a:ext uri="{FF2B5EF4-FFF2-40B4-BE49-F238E27FC236}">
                <a16:creationId xmlns:a16="http://schemas.microsoft.com/office/drawing/2014/main" id="{5851F86D-DE75-F9B3-6129-CB25E83D6367}"/>
              </a:ext>
            </a:extLst>
          </p:cNvPr>
          <p:cNvSpPr txBox="1"/>
          <p:nvPr/>
        </p:nvSpPr>
        <p:spPr>
          <a:xfrm>
            <a:off x="548882" y="159248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5" name="Rectangle 4">
            <a:extLst>
              <a:ext uri="{FF2B5EF4-FFF2-40B4-BE49-F238E27FC236}">
                <a16:creationId xmlns:a16="http://schemas.microsoft.com/office/drawing/2014/main" id="{65F73863-8E18-B607-5E98-E58339FB3FE2}"/>
              </a:ext>
            </a:extLst>
          </p:cNvPr>
          <p:cNvSpPr/>
          <p:nvPr/>
        </p:nvSpPr>
        <p:spPr>
          <a:xfrm>
            <a:off x="436880" y="1381760"/>
            <a:ext cx="11358880" cy="3352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Đầu tiên</a:t>
            </a:r>
            <a:r>
              <a:rPr lang="vi-VN" sz="3200" b="0" i="0" dirty="0">
                <a:solidFill>
                  <a:srgbClr val="000000"/>
                </a:solidFill>
                <a:effectLst/>
                <a:latin typeface="Cambria" panose="02040503050406030204" pitchFamily="18" charset="0"/>
                <a:ea typeface="Cambria" panose="02040503050406030204" pitchFamily="18" charset="0"/>
              </a:rPr>
              <a:t>, 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lang="vi-VN" sz="3200" b="1" i="0" dirty="0">
                <a:solidFill>
                  <a:srgbClr val="000000"/>
                </a:solidFill>
                <a:effectLst/>
                <a:latin typeface="Cambria" panose="02040503050406030204" pitchFamily="18" charset="0"/>
                <a:ea typeface="Cambria" panose="02040503050406030204" pitchFamily="18" charset="0"/>
              </a:rPr>
              <a:t>Tiếp theo</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Sau đó</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Cuối cùng</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Tree>
    <p:extLst>
      <p:ext uri="{BB962C8B-B14F-4D97-AF65-F5344CB8AC3E}">
        <p14:creationId xmlns:p14="http://schemas.microsoft.com/office/powerpoint/2010/main" val="156788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398</TotalTime>
  <Words>1276</Words>
  <Application>Microsoft Office PowerPoint</Application>
  <PresentationFormat>Màn hình rộng</PresentationFormat>
  <Paragraphs>41</Paragraphs>
  <Slides>17</Slides>
  <Notes>0</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17</vt:i4>
      </vt:variant>
    </vt:vector>
  </HeadingPairs>
  <TitlesOfParts>
    <vt:vector size="26" baseType="lpstr">
      <vt:lpstr>Arial</vt:lpstr>
      <vt:lpstr>Arial-Rounded-Bold</vt:lpstr>
      <vt:lpstr>Calibri</vt:lpstr>
      <vt:lpstr>Cambria</vt:lpstr>
      <vt:lpstr>Times New Roman</vt:lpstr>
      <vt:lpstr>UTM Cookies</vt:lpstr>
      <vt:lpstr>Wingdings-Regular</vt:lpstr>
      <vt:lpstr>思源黑体 CN Bold</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WINDOWS</cp:lastModifiedBy>
  <cp:revision>55</cp:revision>
  <dcterms:created xsi:type="dcterms:W3CDTF">2023-07-25T03:49:14Z</dcterms:created>
  <dcterms:modified xsi:type="dcterms:W3CDTF">2025-03-07T08:02:31Z</dcterms:modified>
  <cp:category>9Slide.vn</cp:category>
</cp:coreProperties>
</file>