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60" r:id="rId3"/>
    <p:sldId id="258" r:id="rId4"/>
    <p:sldId id="259" r:id="rId5"/>
    <p:sldId id="328" r:id="rId6"/>
    <p:sldId id="261" r:id="rId7"/>
    <p:sldId id="280" r:id="rId8"/>
    <p:sldId id="290" r:id="rId9"/>
    <p:sldId id="304" r:id="rId10"/>
    <p:sldId id="324" r:id="rId11"/>
    <p:sldId id="325" r:id="rId12"/>
    <p:sldId id="327" r:id="rId13"/>
    <p:sldId id="3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038" autoAdjust="0"/>
  </p:normalViewPr>
  <p:slideViewPr>
    <p:cSldViewPr snapToGrid="0">
      <p:cViewPr varScale="1">
        <p:scale>
          <a:sx n="43" d="100"/>
          <a:sy n="43" d="100"/>
        </p:scale>
        <p:origin x="66"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1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22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062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18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72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848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40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32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1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869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35014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3" Type="http://schemas.microsoft.com/office/2007/relationships/media" Target="../media/media2.mp3"/><Relationship Id="rId21" Type="http://schemas.openxmlformats.org/officeDocument/2006/relationships/image" Target="../media/image26.png"/><Relationship Id="rId34" Type="http://schemas.openxmlformats.org/officeDocument/2006/relationships/image" Target="../media/image39.svg"/><Relationship Id="rId7" Type="http://schemas.openxmlformats.org/officeDocument/2006/relationships/image" Target="../media/image12.svg"/><Relationship Id="rId12" Type="http://schemas.openxmlformats.org/officeDocument/2006/relationships/image" Target="../media/image17.svg"/><Relationship Id="rId17" Type="http://schemas.openxmlformats.org/officeDocument/2006/relationships/image" Target="../media/image22.svg"/><Relationship Id="rId25" Type="http://schemas.openxmlformats.org/officeDocument/2006/relationships/image" Target="../media/image30.svg"/><Relationship Id="rId33" Type="http://schemas.openxmlformats.org/officeDocument/2006/relationships/image" Target="../media/image38.png"/><Relationship Id="rId38" Type="http://schemas.openxmlformats.org/officeDocument/2006/relationships/image" Target="../media/image43.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svg"/><Relationship Id="rId37" Type="http://schemas.openxmlformats.org/officeDocument/2006/relationships/image" Target="../media/image42.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20.png"/><Relationship Id="rId23" Type="http://schemas.openxmlformats.org/officeDocument/2006/relationships/image" Target="../media/image28.svg"/><Relationship Id="rId28" Type="http://schemas.openxmlformats.org/officeDocument/2006/relationships/image" Target="../media/image33.png"/><Relationship Id="rId36" Type="http://schemas.openxmlformats.org/officeDocument/2006/relationships/image" Target="../media/image41.svg"/><Relationship Id="rId10" Type="http://schemas.openxmlformats.org/officeDocument/2006/relationships/image" Target="../media/image15.png"/><Relationship Id="rId19" Type="http://schemas.openxmlformats.org/officeDocument/2006/relationships/image" Target="../media/image24.svg"/><Relationship Id="rId31"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3" Type="http://schemas.microsoft.com/office/2007/relationships/media" Target="../media/media2.mp3"/><Relationship Id="rId21" Type="http://schemas.openxmlformats.org/officeDocument/2006/relationships/image" Target="../media/image26.png"/><Relationship Id="rId34" Type="http://schemas.openxmlformats.org/officeDocument/2006/relationships/image" Target="../media/image39.svg"/><Relationship Id="rId7" Type="http://schemas.openxmlformats.org/officeDocument/2006/relationships/image" Target="../media/image12.svg"/><Relationship Id="rId12" Type="http://schemas.openxmlformats.org/officeDocument/2006/relationships/image" Target="../media/image17.svg"/><Relationship Id="rId17" Type="http://schemas.openxmlformats.org/officeDocument/2006/relationships/image" Target="../media/image22.svg"/><Relationship Id="rId25" Type="http://schemas.openxmlformats.org/officeDocument/2006/relationships/image" Target="../media/image30.svg"/><Relationship Id="rId33" Type="http://schemas.openxmlformats.org/officeDocument/2006/relationships/image" Target="../media/image38.png"/><Relationship Id="rId38" Type="http://schemas.openxmlformats.org/officeDocument/2006/relationships/image" Target="../media/image43.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svg"/><Relationship Id="rId37" Type="http://schemas.openxmlformats.org/officeDocument/2006/relationships/image" Target="../media/image42.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20.png"/><Relationship Id="rId23" Type="http://schemas.openxmlformats.org/officeDocument/2006/relationships/image" Target="../media/image28.svg"/><Relationship Id="rId28" Type="http://schemas.openxmlformats.org/officeDocument/2006/relationships/image" Target="../media/image33.png"/><Relationship Id="rId36" Type="http://schemas.openxmlformats.org/officeDocument/2006/relationships/image" Target="../media/image41.svg"/><Relationship Id="rId10" Type="http://schemas.openxmlformats.org/officeDocument/2006/relationships/image" Target="../media/image15.png"/><Relationship Id="rId19" Type="http://schemas.openxmlformats.org/officeDocument/2006/relationships/image" Target="../media/image24.svg"/><Relationship Id="rId31"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3" Type="http://schemas.microsoft.com/office/2007/relationships/media" Target="../media/media2.mp3"/><Relationship Id="rId21" Type="http://schemas.openxmlformats.org/officeDocument/2006/relationships/image" Target="../media/image26.png"/><Relationship Id="rId34" Type="http://schemas.openxmlformats.org/officeDocument/2006/relationships/image" Target="../media/image39.svg"/><Relationship Id="rId7" Type="http://schemas.openxmlformats.org/officeDocument/2006/relationships/image" Target="../media/image12.svg"/><Relationship Id="rId12" Type="http://schemas.openxmlformats.org/officeDocument/2006/relationships/image" Target="../media/image17.svg"/><Relationship Id="rId17" Type="http://schemas.openxmlformats.org/officeDocument/2006/relationships/image" Target="../media/image22.svg"/><Relationship Id="rId25" Type="http://schemas.openxmlformats.org/officeDocument/2006/relationships/image" Target="../media/image30.svg"/><Relationship Id="rId33" Type="http://schemas.openxmlformats.org/officeDocument/2006/relationships/image" Target="../media/image38.png"/><Relationship Id="rId38" Type="http://schemas.openxmlformats.org/officeDocument/2006/relationships/image" Target="../media/image43.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svg"/><Relationship Id="rId37" Type="http://schemas.openxmlformats.org/officeDocument/2006/relationships/image" Target="../media/image42.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20.png"/><Relationship Id="rId23" Type="http://schemas.openxmlformats.org/officeDocument/2006/relationships/image" Target="../media/image28.svg"/><Relationship Id="rId28" Type="http://schemas.openxmlformats.org/officeDocument/2006/relationships/image" Target="../media/image33.png"/><Relationship Id="rId36" Type="http://schemas.openxmlformats.org/officeDocument/2006/relationships/image" Target="../media/image41.svg"/><Relationship Id="rId10" Type="http://schemas.openxmlformats.org/officeDocument/2006/relationships/image" Target="../media/image15.png"/><Relationship Id="rId19" Type="http://schemas.openxmlformats.org/officeDocument/2006/relationships/image" Target="../media/image24.svg"/><Relationship Id="rId31"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3" Type="http://schemas.microsoft.com/office/2007/relationships/media" Target="../media/media2.mp3"/><Relationship Id="rId21" Type="http://schemas.openxmlformats.org/officeDocument/2006/relationships/image" Target="../media/image26.png"/><Relationship Id="rId34" Type="http://schemas.openxmlformats.org/officeDocument/2006/relationships/image" Target="../media/image39.svg"/><Relationship Id="rId7" Type="http://schemas.openxmlformats.org/officeDocument/2006/relationships/image" Target="../media/image12.svg"/><Relationship Id="rId12" Type="http://schemas.openxmlformats.org/officeDocument/2006/relationships/image" Target="../media/image17.svg"/><Relationship Id="rId17" Type="http://schemas.openxmlformats.org/officeDocument/2006/relationships/image" Target="../media/image22.svg"/><Relationship Id="rId25" Type="http://schemas.openxmlformats.org/officeDocument/2006/relationships/image" Target="../media/image30.svg"/><Relationship Id="rId33" Type="http://schemas.openxmlformats.org/officeDocument/2006/relationships/image" Target="../media/image38.png"/><Relationship Id="rId38" Type="http://schemas.openxmlformats.org/officeDocument/2006/relationships/image" Target="../media/image43.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svg"/><Relationship Id="rId37" Type="http://schemas.openxmlformats.org/officeDocument/2006/relationships/image" Target="../media/image42.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20.png"/><Relationship Id="rId23" Type="http://schemas.openxmlformats.org/officeDocument/2006/relationships/image" Target="../media/image28.svg"/><Relationship Id="rId28" Type="http://schemas.openxmlformats.org/officeDocument/2006/relationships/image" Target="../media/image33.png"/><Relationship Id="rId36" Type="http://schemas.openxmlformats.org/officeDocument/2006/relationships/image" Target="../media/image41.svg"/><Relationship Id="rId10" Type="http://schemas.openxmlformats.org/officeDocument/2006/relationships/image" Target="../media/image15.png"/><Relationship Id="rId19" Type="http://schemas.openxmlformats.org/officeDocument/2006/relationships/image" Target="../media/image24.svg"/><Relationship Id="rId31"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gif"/><Relationship Id="rId11" Type="http://schemas.openxmlformats.org/officeDocument/2006/relationships/image" Target="../media/image53.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4.svg"/><Relationship Id="rId9"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31" name="Picture 30"/>
          <p:cNvPicPr>
            <a:picLocks noChangeAspect="1"/>
          </p:cNvPicPr>
          <p:nvPr/>
        </p:nvPicPr>
        <p:blipFill>
          <a:blip r:embed="rId10"/>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71164"/>
            <a:ext cx="11265833" cy="1815882"/>
            <a:chOff x="1183342" y="1322064"/>
            <a:chExt cx="10665010"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971307" y="1322064"/>
              <a:ext cx="987704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thợ mộc có một khối gỗ dạng hình hộp chữ nhật với kích thước như hình vẽ dưới đây. Bác cắt đi một phần gỗ có dạng hình lập phương cạnh 2 dm để làm đế đỡ chậu cây và phần còn lại dùng làm ghế. Tính thể tích phần khối gỗ dùng làm ghế.</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3" name="Picture 2">
            <a:extLst>
              <a:ext uri="{FF2B5EF4-FFF2-40B4-BE49-F238E27FC236}">
                <a16:creationId xmlns:a16="http://schemas.microsoft.com/office/drawing/2014/main" id="{D3D8F582-5756-E183-A062-14BB5CBB8A76}"/>
              </a:ext>
            </a:extLst>
          </p:cNvPr>
          <p:cNvPicPr>
            <a:picLocks noChangeAspect="1"/>
          </p:cNvPicPr>
          <p:nvPr/>
        </p:nvPicPr>
        <p:blipFill>
          <a:blip r:embed="rId2"/>
          <a:stretch>
            <a:fillRect/>
          </a:stretch>
        </p:blipFill>
        <p:spPr>
          <a:xfrm>
            <a:off x="6116319" y="2415223"/>
            <a:ext cx="5333365" cy="2349400"/>
          </a:xfrm>
          <a:prstGeom prst="rect">
            <a:avLst/>
          </a:prstGeom>
        </p:spPr>
      </p:pic>
      <p:sp>
        <p:nvSpPr>
          <p:cNvPr id="4" name="TextBox 3">
            <a:extLst>
              <a:ext uri="{FF2B5EF4-FFF2-40B4-BE49-F238E27FC236}">
                <a16:creationId xmlns:a16="http://schemas.microsoft.com/office/drawing/2014/main" id="{9632EE0F-D7EC-FDA1-9E0A-BAA8F49BAADC}"/>
              </a:ext>
            </a:extLst>
          </p:cNvPr>
          <p:cNvSpPr txBox="1"/>
          <p:nvPr/>
        </p:nvSpPr>
        <p:spPr>
          <a:xfrm>
            <a:off x="558800" y="2905760"/>
            <a:ext cx="6471920" cy="3539430"/>
          </a:xfrm>
          <a:prstGeom prst="rect">
            <a:avLst/>
          </a:prstGeom>
          <a:noFill/>
        </p:spPr>
        <p:txBody>
          <a:bodyPr wrap="square" rtlCol="0">
            <a:spAutoFit/>
          </a:bodyPr>
          <a:lstStyle/>
          <a:p>
            <a:pPr algn="ctr"/>
            <a:r>
              <a:rPr lang="en-US" sz="2800" b="1" i="0" dirty="0" err="1">
                <a:solidFill>
                  <a:srgbClr val="FF0066"/>
                </a:solidFill>
                <a:effectLst/>
                <a:latin typeface="Cambria" panose="02040503050406030204" pitchFamily="18" charset="0"/>
                <a:ea typeface="Cambria" panose="02040503050406030204" pitchFamily="18" charset="0"/>
              </a:rPr>
              <a:t>Bài</a:t>
            </a:r>
            <a:r>
              <a:rPr lang="en-US" sz="2800" b="1" i="0" dirty="0">
                <a:solidFill>
                  <a:srgbClr val="FF0066"/>
                </a:solidFill>
                <a:effectLst/>
                <a:latin typeface="Cambria" panose="02040503050406030204" pitchFamily="18" charset="0"/>
                <a:ea typeface="Cambria" panose="02040503050406030204" pitchFamily="18" charset="0"/>
              </a:rPr>
              <a:t> </a:t>
            </a:r>
            <a:r>
              <a:rPr lang="en-US" sz="2800" b="1" i="0" dirty="0" err="1">
                <a:solidFill>
                  <a:srgbClr val="FF0066"/>
                </a:solidFill>
                <a:effectLst/>
                <a:latin typeface="Cambria" panose="02040503050406030204" pitchFamily="18" charset="0"/>
                <a:ea typeface="Cambria" panose="02040503050406030204" pitchFamily="18" charset="0"/>
              </a:rPr>
              <a:t>giải</a:t>
            </a:r>
            <a:r>
              <a:rPr lang="en-US" sz="2800" b="1" i="0" dirty="0">
                <a:solidFill>
                  <a:srgbClr val="FF0066"/>
                </a:solidFill>
                <a:effectLst/>
                <a:latin typeface="Cambria" panose="02040503050406030204" pitchFamily="18" charset="0"/>
                <a:ea typeface="Cambria" panose="02040503050406030204" pitchFamily="18" charset="0"/>
              </a:rPr>
              <a:t>:</a:t>
            </a:r>
            <a:endParaRPr lang="en-US" sz="2800" b="0" i="0" dirty="0">
              <a:solidFill>
                <a:srgbClr val="FF0066"/>
              </a:solidFill>
              <a:effectLst/>
              <a:latin typeface="Cambria" panose="02040503050406030204" pitchFamily="18" charset="0"/>
              <a:ea typeface="Cambria" panose="02040503050406030204" pitchFamily="18" charset="0"/>
            </a:endParaRP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ban </a:t>
            </a:r>
            <a:r>
              <a:rPr lang="en-US" sz="2800" b="0" i="0" dirty="0" err="1">
                <a:solidFill>
                  <a:srgbClr val="FF0066"/>
                </a:solidFill>
                <a:effectLst/>
                <a:latin typeface="Cambria" panose="02040503050406030204" pitchFamily="18" charset="0"/>
                <a:ea typeface="Cambria" panose="02040503050406030204" pitchFamily="18" charset="0"/>
              </a:rPr>
              <a:t>đầu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5 × 3 × 3 = 45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đế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đỡ</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chậu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2 × 2 × 2 = 8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phần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dùng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45 – 8 = 37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r"/>
            <a:r>
              <a:rPr lang="en-US" sz="2800" b="0" i="0" dirty="0" err="1">
                <a:solidFill>
                  <a:srgbClr val="FF0066"/>
                </a:solidFill>
                <a:effectLst/>
                <a:latin typeface="Cambria" panose="02040503050406030204" pitchFamily="18" charset="0"/>
                <a:ea typeface="Cambria" panose="02040503050406030204" pitchFamily="18" charset="0"/>
              </a:rPr>
              <a:t>Đáp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số</a:t>
            </a:r>
            <a:r>
              <a:rPr lang="en-US" sz="2800" b="0" i="0" dirty="0">
                <a:solidFill>
                  <a:srgbClr val="FF0066"/>
                </a:solidFill>
                <a:effectLst/>
                <a:latin typeface="Cambria" panose="02040503050406030204" pitchFamily="18" charset="0"/>
                <a:ea typeface="Cambria" panose="02040503050406030204" pitchFamily="18" charset="0"/>
              </a:rPr>
              <a:t>: 37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769441"/>
            <a:chOff x="1183342" y="1342384"/>
            <a:chExt cx="10693866" cy="769441"/>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5" name="Picture 4">
            <a:extLst>
              <a:ext uri="{FF2B5EF4-FFF2-40B4-BE49-F238E27FC236}">
                <a16:creationId xmlns:a16="http://schemas.microsoft.com/office/drawing/2014/main" id="{454A2C9C-0C0A-59F5-37F2-6620860F9176}"/>
              </a:ext>
            </a:extLst>
          </p:cNvPr>
          <p:cNvPicPr>
            <a:picLocks noChangeAspect="1"/>
          </p:cNvPicPr>
          <p:nvPr/>
        </p:nvPicPr>
        <p:blipFill>
          <a:blip r:embed="rId2"/>
          <a:stretch>
            <a:fillRect/>
          </a:stretch>
        </p:blipFill>
        <p:spPr>
          <a:xfrm>
            <a:off x="5188902" y="625157"/>
            <a:ext cx="6467475" cy="3514725"/>
          </a:xfrm>
          <a:prstGeom prst="rect">
            <a:avLst/>
          </a:prstGeom>
        </p:spPr>
      </p:pic>
      <p:sp>
        <p:nvSpPr>
          <p:cNvPr id="6" name="TextBox 5">
            <a:extLst>
              <a:ext uri="{FF2B5EF4-FFF2-40B4-BE49-F238E27FC236}">
                <a16:creationId xmlns:a16="http://schemas.microsoft.com/office/drawing/2014/main" id="{B1483C5C-031A-5239-D0AA-AC25A55468E6}"/>
              </a:ext>
            </a:extLst>
          </p:cNvPr>
          <p:cNvSpPr txBox="1"/>
          <p:nvPr/>
        </p:nvSpPr>
        <p:spPr>
          <a:xfrm>
            <a:off x="579120" y="4480560"/>
            <a:ext cx="10627360" cy="1305037"/>
          </a:xfrm>
          <a:prstGeom prst="rect">
            <a:avLst/>
          </a:prstGeom>
          <a:noFill/>
        </p:spPr>
        <p:txBody>
          <a:bodyPr wrap="square" rtlCol="0">
            <a:spAutoFit/>
          </a:bodyPr>
          <a:lstStyle/>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Khi đặt hộp đứng như hình 1, phần nước có chiều cao là 8 cm.</a:t>
            </a:r>
          </a:p>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Vậy khi xoay hộp đó như hình 2 thì phần nước có chiều cao là</a:t>
            </a:r>
            <a:r>
              <a:rPr lang="en-US" sz="2800" b="0" i="0" dirty="0">
                <a:solidFill>
                  <a:srgbClr val="000000"/>
                </a:solidFill>
                <a:effectLst/>
                <a:latin typeface="Cambria" panose="02040503050406030204" pitchFamily="18" charset="0"/>
                <a:ea typeface="Cambria" panose="02040503050406030204" pitchFamily="18" charset="0"/>
              </a:rPr>
              <a:t>         cm.</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ECBC87E-A20D-FCB6-A095-2D8582F57CCF}"/>
              </a:ext>
            </a:extLst>
          </p:cNvPr>
          <p:cNvSpPr/>
          <p:nvPr/>
        </p:nvSpPr>
        <p:spPr>
          <a:xfrm>
            <a:off x="9997440" y="5354320"/>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8" name="TextBox 7">
            <a:extLst>
              <a:ext uri="{FF2B5EF4-FFF2-40B4-BE49-F238E27FC236}">
                <a16:creationId xmlns:a16="http://schemas.microsoft.com/office/drawing/2014/main" id="{086A1063-B46C-E9DF-B8B5-8CAD4DCE34BC}"/>
              </a:ext>
            </a:extLst>
          </p:cNvPr>
          <p:cNvSpPr txBox="1"/>
          <p:nvPr/>
        </p:nvSpPr>
        <p:spPr>
          <a:xfrm>
            <a:off x="508000" y="1493520"/>
            <a:ext cx="4714240" cy="3153877"/>
          </a:xfrm>
          <a:prstGeom prst="rect">
            <a:avLst/>
          </a:prstGeom>
          <a:noFill/>
        </p:spPr>
        <p:txBody>
          <a:bodyPr wrap="square" rtlCol="0">
            <a:spAutoFit/>
          </a:bodyPr>
          <a:lstStyle/>
          <a:p>
            <a:pPr marL="0" marR="0" algn="just">
              <a:lnSpc>
                <a:spcPct val="120000"/>
              </a:lnSpc>
              <a:spcBef>
                <a:spcPts val="0"/>
              </a:spcBef>
              <a:spcAft>
                <a:spcPts val="0"/>
              </a:spcAft>
            </a:pP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Ở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2 ta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mực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xoay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đó</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như</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2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thì</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8: 2 = 4 cm</a:t>
            </a:r>
            <a:endParaRPr lang="en-US" sz="24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down)">
                                      <p:cBhvr>
                                        <p:cTn id="2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srgbClr val="4F81BD">
                    <a:lumMod val="50000"/>
                  </a:srgbClr>
                </a:solidFill>
                <a:latin typeface="Cambria" panose="02040503050406030204" pitchFamily="18" charset="0"/>
                <a:ea typeface="Cambria" panose="02040503050406030204" pitchFamily="18" charset="0"/>
              </a:rPr>
              <a:t>S </a:t>
            </a:r>
            <a:r>
              <a:rPr lang="en-US" sz="4400" dirty="0" err="1">
                <a:solidFill>
                  <a:srgbClr val="4F81BD">
                    <a:lumMod val="50000"/>
                  </a:srgbClr>
                </a:solidFill>
                <a:latin typeface="Cambria" panose="02040503050406030204" pitchFamily="18" charset="0"/>
                <a:ea typeface="Cambria" panose="02040503050406030204" pitchFamily="18" charset="0"/>
              </a:rPr>
              <a:t>toàn</a:t>
            </a:r>
            <a:r>
              <a:rPr lang="en-US" sz="4400" dirty="0">
                <a:solidFill>
                  <a:srgbClr val="4F81BD">
                    <a:lumMod val="50000"/>
                  </a:srgbClr>
                </a:solidFill>
                <a:latin typeface="Cambria" panose="02040503050406030204" pitchFamily="18" charset="0"/>
                <a:ea typeface="Cambria" panose="02040503050406030204" pitchFamily="18" charset="0"/>
              </a:rPr>
              <a:t> </a:t>
            </a:r>
            <a:r>
              <a:rPr lang="en-US" sz="4400" dirty="0" err="1">
                <a:solidFill>
                  <a:srgbClr val="4F81BD">
                    <a:lumMod val="50000"/>
                  </a:srgbClr>
                </a:solidFill>
                <a:latin typeface="Cambria" panose="02040503050406030204" pitchFamily="18" charset="0"/>
                <a:ea typeface="Cambria" panose="02040503050406030204" pitchFamily="18" charset="0"/>
              </a:rPr>
              <a:t>phần</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của hình lập phương có cạnh: a = 5 cm </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14303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150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6" y="139902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A</a:t>
            </a:r>
          </a:p>
        </p:txBody>
      </p:sp>
      <p:sp>
        <p:nvSpPr>
          <p:cNvPr id="53" name="Rounded Rectangle 52"/>
          <p:cNvSpPr/>
          <p:nvPr/>
        </p:nvSpPr>
        <p:spPr>
          <a:xfrm>
            <a:off x="5700216" y="264868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135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69731" y="261732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B</a:t>
            </a:r>
          </a:p>
        </p:txBody>
      </p:sp>
      <p:sp>
        <p:nvSpPr>
          <p:cNvPr id="55" name="Rounded Rectangle 54"/>
          <p:cNvSpPr/>
          <p:nvPr/>
        </p:nvSpPr>
        <p:spPr>
          <a:xfrm>
            <a:off x="5682470" y="3759692"/>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985" y="3728322"/>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829069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hộp chữ nhật có kích thước: a = </a:t>
            </a:r>
            <a:r>
              <a:rPr lang="en-US" sz="4400">
                <a:solidFill>
                  <a:srgbClr val="4F81BD">
                    <a:lumMod val="50000"/>
                  </a:srgbClr>
                </a:solidFill>
                <a:latin typeface="Cambria" panose="02040503050406030204" pitchFamily="18" charset="0"/>
                <a:ea typeface="Cambria" panose="02040503050406030204" pitchFamily="18" charset="0"/>
              </a:rPr>
              <a:t>1</a:t>
            </a:r>
            <a:r>
              <a:rPr lang="vi-VN" sz="4400">
                <a:solidFill>
                  <a:srgbClr val="4F81BD">
                    <a:lumMod val="50000"/>
                  </a:srgbClr>
                </a:solidFill>
                <a:latin typeface="Cambria" panose="02040503050406030204" pitchFamily="18" charset="0"/>
                <a:ea typeface="Cambria" panose="02040503050406030204" pitchFamily="18" charset="0"/>
              </a:rPr>
              <a:t>5 </a:t>
            </a:r>
            <a:r>
              <a:rPr lang="vi-VN" sz="4400" dirty="0">
                <a:solidFill>
                  <a:srgbClr val="4F81BD">
                    <a:lumMod val="50000"/>
                  </a:srgbClr>
                </a:solidFill>
                <a:latin typeface="Cambria" panose="02040503050406030204" pitchFamily="18" charset="0"/>
                <a:ea typeface="Cambria" panose="02040503050406030204" pitchFamily="18" charset="0"/>
              </a:rPr>
              <a:t>cm, b</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5</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 c</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2</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380591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150 cm</a:t>
            </a:r>
            <a:r>
              <a:rPr lang="nl-NL" sz="48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377454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155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69050" y="2634175"/>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38565" y="260280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160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403685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3 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20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42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9891566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a:t>
            </a:r>
            <a:r>
              <a:rPr lang="en-US" sz="4400" dirty="0">
                <a:solidFill>
                  <a:srgbClr val="4F81BD">
                    <a:lumMod val="50000"/>
                  </a:srgbClr>
                </a:solidFill>
                <a:latin typeface="Cambria" panose="02040503050406030204" pitchFamily="18" charset="0"/>
                <a:ea typeface="Cambria" panose="02040503050406030204" pitchFamily="18" charset="0"/>
              </a:rPr>
              <a:t>5</a:t>
            </a:r>
            <a:r>
              <a:rPr lang="vi-VN" sz="4400" dirty="0">
                <a:solidFill>
                  <a:srgbClr val="4F81BD">
                    <a:lumMod val="50000"/>
                  </a:srgbClr>
                </a:solidFill>
                <a:latin typeface="Cambria" panose="02040503050406030204" pitchFamily="18" charset="0"/>
                <a:ea typeface="Cambria" panose="02040503050406030204" pitchFamily="18" charset="0"/>
              </a:rPr>
              <a:t> </a:t>
            </a:r>
            <a:r>
              <a:rPr lang="en-US" sz="4400" dirty="0">
                <a:solidFill>
                  <a:srgbClr val="4F81BD">
                    <a:lumMod val="50000"/>
                  </a:srgbClr>
                </a:solidFill>
                <a:latin typeface="Cambria" panose="02040503050406030204" pitchFamily="18" charset="0"/>
                <a:ea typeface="Cambria" panose="02040503050406030204" pitchFamily="18" charset="0"/>
              </a:rPr>
              <a:t>d</a:t>
            </a:r>
            <a:r>
              <a:rPr lang="vi-VN" sz="4400" dirty="0">
                <a:solidFill>
                  <a:srgbClr val="4F81BD">
                    <a:lumMod val="50000"/>
                  </a:srgbClr>
                </a:solidFill>
                <a:latin typeface="Cambria" panose="02040503050406030204" pitchFamily="18" charset="0"/>
                <a:ea typeface="Cambria" panose="02040503050406030204" pitchFamily="18" charset="0"/>
              </a:rPr>
              <a:t>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dm</a:t>
            </a:r>
            <a:r>
              <a:rPr lang="nl-NL" sz="28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dm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dm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155240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10" name="Picture 9">
            <a:extLst>
              <a:ext uri="{FF2B5EF4-FFF2-40B4-BE49-F238E27FC236}">
                <a16:creationId xmlns:a16="http://schemas.microsoft.com/office/drawing/2014/main" id="{FC515DAB-96EA-C6E5-62F4-4F6D427B0256}"/>
              </a:ext>
            </a:extLst>
          </p:cNvPr>
          <p:cNvPicPr>
            <a:picLocks noChangeAspect="1"/>
          </p:cNvPicPr>
          <p:nvPr/>
        </p:nvPicPr>
        <p:blipFill>
          <a:blip r:embed="rId13"/>
          <a:stretch>
            <a:fillRect/>
          </a:stretch>
        </p:blipFill>
        <p:spPr>
          <a:xfrm>
            <a:off x="4819776" y="3704285"/>
            <a:ext cx="2938527" cy="1176630"/>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Mai có hình khai triển như hình bên.</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43227EF-DD64-1300-B0F6-C1F09F3D13C4}"/>
              </a:ext>
            </a:extLst>
          </p:cNvPr>
          <p:cNvPicPr>
            <a:picLocks noChangeAspect="1"/>
          </p:cNvPicPr>
          <p:nvPr/>
        </p:nvPicPr>
        <p:blipFill>
          <a:blip r:embed="rId2"/>
          <a:stretch>
            <a:fillRect/>
          </a:stretch>
        </p:blipFill>
        <p:spPr>
          <a:xfrm>
            <a:off x="7524740" y="1434464"/>
            <a:ext cx="3885258" cy="2853055"/>
          </a:xfrm>
          <a:prstGeom prst="rect">
            <a:avLst/>
          </a:prstGeom>
        </p:spPr>
      </p:pic>
      <p:pic>
        <p:nvPicPr>
          <p:cNvPr id="6" name="Picture 5">
            <a:extLst>
              <a:ext uri="{FF2B5EF4-FFF2-40B4-BE49-F238E27FC236}">
                <a16:creationId xmlns:a16="http://schemas.microsoft.com/office/drawing/2014/main" id="{D6ADFF3B-C823-D74C-684D-26CF30B54140}"/>
              </a:ext>
            </a:extLst>
          </p:cNvPr>
          <p:cNvPicPr>
            <a:picLocks noChangeAspect="1"/>
          </p:cNvPicPr>
          <p:nvPr/>
        </p:nvPicPr>
        <p:blipFill>
          <a:blip r:embed="rId3"/>
          <a:stretch>
            <a:fillRect/>
          </a:stretch>
        </p:blipFill>
        <p:spPr>
          <a:xfrm>
            <a:off x="804544" y="4339589"/>
            <a:ext cx="9822815" cy="1734817"/>
          </a:xfrm>
          <a:prstGeom prst="rect">
            <a:avLst/>
          </a:prstGeom>
        </p:spPr>
      </p:pic>
      <p:sp>
        <p:nvSpPr>
          <p:cNvPr id="12" name="Oval 11">
            <a:extLst>
              <a:ext uri="{FF2B5EF4-FFF2-40B4-BE49-F238E27FC236}">
                <a16:creationId xmlns:a16="http://schemas.microsoft.com/office/drawing/2014/main" id="{FA8F6557-992B-59E5-B033-2DE62D6581F4}"/>
              </a:ext>
            </a:extLst>
          </p:cNvPr>
          <p:cNvSpPr/>
          <p:nvPr/>
        </p:nvSpPr>
        <p:spPr>
          <a:xfrm>
            <a:off x="3352800" y="55473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1664397"/>
            <a:chOff x="1183342" y="1369567"/>
            <a:chExt cx="10414938" cy="1664397"/>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Chú Nhân vừa hoàn thành mô hình quả bóng bằng các miếng gỗ. Chú muốn làm một chiếc hộp hình lập phương bằng nhựa cứng cạnh 2,5 dm để bảo quản quả bóng. Tính diện tích nhựa cứng mà chú cần dùng để làm chiếc hộp đó.</a:t>
              </a:r>
              <a:endParaRPr lang="en-US" sz="2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5" name="Picture 4">
            <a:extLst>
              <a:ext uri="{FF2B5EF4-FFF2-40B4-BE49-F238E27FC236}">
                <a16:creationId xmlns:a16="http://schemas.microsoft.com/office/drawing/2014/main" id="{14FE6BD5-04D8-259E-55C7-52D79894C4EE}"/>
              </a:ext>
            </a:extLst>
          </p:cNvPr>
          <p:cNvPicPr>
            <a:picLocks noChangeAspect="1"/>
          </p:cNvPicPr>
          <p:nvPr/>
        </p:nvPicPr>
        <p:blipFill>
          <a:blip r:embed="rId2"/>
          <a:stretch>
            <a:fillRect/>
          </a:stretch>
        </p:blipFill>
        <p:spPr>
          <a:xfrm>
            <a:off x="5716270" y="2157412"/>
            <a:ext cx="5981700" cy="3457575"/>
          </a:xfrm>
          <a:prstGeom prst="rect">
            <a:avLst/>
          </a:prstGeom>
        </p:spPr>
      </p:pic>
      <p:sp>
        <p:nvSpPr>
          <p:cNvPr id="6" name="TextBox 5">
            <a:extLst>
              <a:ext uri="{FF2B5EF4-FFF2-40B4-BE49-F238E27FC236}">
                <a16:creationId xmlns:a16="http://schemas.microsoft.com/office/drawing/2014/main" id="{23F60AA4-4311-B359-FD28-3C208CA7363E}"/>
              </a:ext>
            </a:extLst>
          </p:cNvPr>
          <p:cNvSpPr txBox="1"/>
          <p:nvPr/>
        </p:nvSpPr>
        <p:spPr>
          <a:xfrm>
            <a:off x="396240" y="3535680"/>
            <a:ext cx="6004560" cy="2554545"/>
          </a:xfrm>
          <a:prstGeom prst="rect">
            <a:avLst/>
          </a:prstGeom>
          <a:noFill/>
        </p:spPr>
        <p:txBody>
          <a:bodyPr wrap="square" rtlCol="0">
            <a:spAutoFit/>
          </a:bodyPr>
          <a:lstStyle/>
          <a:p>
            <a:pPr algn="ctr"/>
            <a:r>
              <a:rPr lang="en-US" sz="3200" b="1" i="0" dirty="0" err="1">
                <a:solidFill>
                  <a:srgbClr val="FF0066"/>
                </a:solidFill>
                <a:effectLst/>
                <a:latin typeface="Cambria" panose="02040503050406030204" pitchFamily="18" charset="0"/>
                <a:ea typeface="Cambria" panose="02040503050406030204" pitchFamily="18" charset="0"/>
              </a:rPr>
              <a:t>Bài</a:t>
            </a:r>
            <a:r>
              <a:rPr lang="en-US" sz="3200" b="1" i="0" dirty="0">
                <a:solidFill>
                  <a:srgbClr val="FF0066"/>
                </a:solidFill>
                <a:effectLst/>
                <a:latin typeface="Cambria" panose="02040503050406030204" pitchFamily="18" charset="0"/>
                <a:ea typeface="Cambria" panose="02040503050406030204" pitchFamily="18" charset="0"/>
              </a:rPr>
              <a:t> </a:t>
            </a:r>
            <a:r>
              <a:rPr lang="en-US" sz="3200" b="1" i="0" dirty="0" err="1">
                <a:solidFill>
                  <a:srgbClr val="FF0066"/>
                </a:solidFill>
                <a:effectLst/>
                <a:latin typeface="Cambria" panose="02040503050406030204" pitchFamily="18" charset="0"/>
                <a:ea typeface="Cambria" panose="02040503050406030204" pitchFamily="18" charset="0"/>
              </a:rPr>
              <a:t>giải</a:t>
            </a:r>
            <a:r>
              <a:rPr lang="en-US" sz="3200" b="1" i="0" dirty="0">
                <a:solidFill>
                  <a:srgbClr val="FF0066"/>
                </a:solidFill>
                <a:effectLst/>
                <a:latin typeface="Cambria" panose="02040503050406030204" pitchFamily="18" charset="0"/>
                <a:ea typeface="Cambria" panose="02040503050406030204" pitchFamily="18" charset="0"/>
              </a:rPr>
              <a:t>:</a:t>
            </a:r>
            <a:endParaRPr lang="en-US" sz="3200" b="0" i="0" dirty="0">
              <a:solidFill>
                <a:srgbClr val="FF0066"/>
              </a:solidFill>
              <a:effectLst/>
              <a:latin typeface="Cambria" panose="02040503050406030204" pitchFamily="18" charset="0"/>
              <a:ea typeface="Cambria" panose="02040503050406030204" pitchFamily="18" charset="0"/>
            </a:endParaRPr>
          </a:p>
          <a:p>
            <a:pPr algn="ctr"/>
            <a:r>
              <a:rPr lang="en-US" sz="3200" b="0" i="0" dirty="0" err="1">
                <a:solidFill>
                  <a:srgbClr val="FF0066"/>
                </a:solidFill>
                <a:effectLst/>
                <a:latin typeface="Cambria" panose="02040503050406030204" pitchFamily="18" charset="0"/>
                <a:ea typeface="Cambria" panose="02040503050406030204" pitchFamily="18" charset="0"/>
              </a:rPr>
              <a:t>Diện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tích</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nhựa</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cứng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mà</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chú</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cần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dùng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để</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làm</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chiếc</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hộp</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đó</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a:t>
            </a:r>
            <a:r>
              <a:rPr lang="en-US" sz="3200" b="0" i="0" dirty="0">
                <a:solidFill>
                  <a:srgbClr val="FF0066"/>
                </a:solidFill>
                <a:effectLst/>
                <a:latin typeface="Cambria" panose="02040503050406030204" pitchFamily="18" charset="0"/>
                <a:ea typeface="Cambria" panose="02040503050406030204" pitchFamily="18" charset="0"/>
              </a:rPr>
              <a:t>:</a:t>
            </a:r>
          </a:p>
          <a:p>
            <a:pPr algn="ctr"/>
            <a:r>
              <a:rPr lang="en-US" sz="3200" b="0" i="0" dirty="0">
                <a:solidFill>
                  <a:srgbClr val="FF0066"/>
                </a:solidFill>
                <a:effectLst/>
                <a:latin typeface="Cambria" panose="02040503050406030204" pitchFamily="18" charset="0"/>
                <a:ea typeface="Cambria" panose="02040503050406030204" pitchFamily="18" charset="0"/>
              </a:rPr>
              <a:t>2,5 × 2,5 × 6 = 37,5 (dm</a:t>
            </a:r>
            <a:r>
              <a:rPr lang="en-US" sz="3200" b="0" i="0" baseline="30000" dirty="0">
                <a:solidFill>
                  <a:srgbClr val="FF0066"/>
                </a:solidFill>
                <a:effectLst/>
                <a:latin typeface="Cambria" panose="02040503050406030204" pitchFamily="18" charset="0"/>
                <a:ea typeface="Cambria" panose="02040503050406030204" pitchFamily="18" charset="0"/>
              </a:rPr>
              <a:t>2</a:t>
            </a:r>
            <a:r>
              <a:rPr lang="en-US" sz="3200" b="0" i="0" dirty="0">
                <a:solidFill>
                  <a:srgbClr val="FF0066"/>
                </a:solidFill>
                <a:effectLst/>
                <a:latin typeface="Cambria" panose="02040503050406030204" pitchFamily="18" charset="0"/>
                <a:ea typeface="Cambria" panose="02040503050406030204" pitchFamily="18" charset="0"/>
              </a:rPr>
              <a:t>)</a:t>
            </a:r>
          </a:p>
          <a:p>
            <a:pPr algn="r"/>
            <a:r>
              <a:rPr lang="en-US" sz="3200" b="0" i="0" dirty="0" err="1">
                <a:solidFill>
                  <a:srgbClr val="FF0066"/>
                </a:solidFill>
                <a:effectLst/>
                <a:latin typeface="Cambria" panose="02040503050406030204" pitchFamily="18" charset="0"/>
                <a:ea typeface="Cambria" panose="02040503050406030204" pitchFamily="18" charset="0"/>
              </a:rPr>
              <a:t>Đáp</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số</a:t>
            </a:r>
            <a:r>
              <a:rPr lang="en-US" sz="3200" b="0" i="0" dirty="0">
                <a:solidFill>
                  <a:srgbClr val="FF0066"/>
                </a:solidFill>
                <a:effectLst/>
                <a:latin typeface="Cambria" panose="02040503050406030204" pitchFamily="18" charset="0"/>
                <a:ea typeface="Cambria" panose="02040503050406030204" pitchFamily="18" charset="0"/>
              </a:rPr>
              <a:t>: 37,5 dm</a:t>
            </a:r>
            <a:r>
              <a:rPr lang="en-US" sz="3200" b="0" i="0" baseline="30000" dirty="0">
                <a:solidFill>
                  <a:srgbClr val="FF0066"/>
                </a:solidFill>
                <a:effectLst/>
                <a:latin typeface="Cambria" panose="02040503050406030204" pitchFamily="18" charset="0"/>
                <a:ea typeface="Cambria" panose="02040503050406030204" pitchFamily="18" charset="0"/>
              </a:rPr>
              <a:t>2</a:t>
            </a:r>
            <a:r>
              <a:rPr lang="en-US" sz="32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436</Words>
  <Application>Microsoft Office PowerPoint</Application>
  <PresentationFormat>Màn hình rộng</PresentationFormat>
  <Paragraphs>65</Paragraphs>
  <Slides>12</Slides>
  <Notes>0</Notes>
  <HiddenSlides>0</HiddenSlides>
  <MMClips>16</MMClips>
  <ScaleCrop>false</ScaleCrop>
  <HeadingPairs>
    <vt:vector size="6" baseType="variant">
      <vt:variant>
        <vt:lpstr>Phông được Dùng</vt:lpstr>
      </vt:variant>
      <vt:variant>
        <vt:i4>3</vt:i4>
      </vt:variant>
      <vt:variant>
        <vt:lpstr>Chủ đề</vt:lpstr>
      </vt:variant>
      <vt:variant>
        <vt:i4>2</vt:i4>
      </vt:variant>
      <vt:variant>
        <vt:lpstr>Tiêu đề Bản chiếu</vt:lpstr>
      </vt:variant>
      <vt:variant>
        <vt:i4>12</vt:i4>
      </vt:variant>
    </vt:vector>
  </HeadingPairs>
  <TitlesOfParts>
    <vt:vector size="17" baseType="lpstr">
      <vt:lpstr>Arial</vt:lpstr>
      <vt:lpstr>Calibri</vt:lpstr>
      <vt:lpstr>Cambria</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47</cp:revision>
  <dcterms:created xsi:type="dcterms:W3CDTF">2024-05-17T09:13:47Z</dcterms:created>
  <dcterms:modified xsi:type="dcterms:W3CDTF">2025-03-15T11:37:02Z</dcterms:modified>
</cp:coreProperties>
</file>