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61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12" y="-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03CE00-6AFB-4246-89A4-95DD51BB2458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C15A4B-4924-4AD0-88D8-654F9001323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20456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2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35933354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3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787317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Nhấn vào các ô số để đến câu hỏi</a:t>
            </a:r>
          </a:p>
          <a:p>
            <a:r>
              <a:rPr lang="vi-VN" dirty="0"/>
              <a:t>Nhấn vào gấu để đến slide tiếp theo</a:t>
            </a:r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4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7263629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5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10478424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S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1C872B7-3D7B-48A6-B03E-073DFD660032}" type="slidenum">
              <a:rPr lang="en-SG" smtClean="0"/>
              <a:t>18</a:t>
            </a:fld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6042268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79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7154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9397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43137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2535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3066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8885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1909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8425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34368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9600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D205B6-2DAA-4EAD-B125-50C474C8B171}" type="datetimeFigureOut">
              <a:rPr lang="en-US" smtClean="0"/>
              <a:t>3/20/2025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B170C5-76CE-4541-930F-5BF79A6BBD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6831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gif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.gif"/><Relationship Id="rId5" Type="http://schemas.openxmlformats.org/officeDocument/2006/relationships/image" Target="../media/image3.gi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5" Type="http://schemas.microsoft.com/office/2007/relationships/media" Target="../media/media4.mp3"/><Relationship Id="rId10" Type="http://schemas.openxmlformats.org/officeDocument/2006/relationships/image" Target="../media/image13.png"/><Relationship Id="rId4" Type="http://schemas.openxmlformats.org/officeDocument/2006/relationships/audio" Target="../media/media3.mp3"/><Relationship Id="rId9" Type="http://schemas.openxmlformats.org/officeDocument/2006/relationships/image" Target="../media/image37.gi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gif"/><Relationship Id="rId3" Type="http://schemas.openxmlformats.org/officeDocument/2006/relationships/image" Target="../media/image43.jpeg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My%20Documents\Gao%20an%20dien%20tu\Gao%20an%20dien%20tu\Giao%20an%20-%20Thao\Dau%20chan%20phia%20truoc%20.mp3.MP3" TargetMode="External"/><Relationship Id="rId6" Type="http://schemas.openxmlformats.org/officeDocument/2006/relationships/image" Target="../media/image44.gif"/><Relationship Id="rId5" Type="http://schemas.openxmlformats.org/officeDocument/2006/relationships/image" Target="../media/image4.gif"/><Relationship Id="rId4" Type="http://schemas.openxmlformats.org/officeDocument/2006/relationships/image" Target="../media/image1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audio" Target="../media/audio1.wav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slide" Target="slide5.xml"/><Relationship Id="rId18" Type="http://schemas.openxmlformats.org/officeDocument/2006/relationships/image" Target="../media/image22.png"/><Relationship Id="rId3" Type="http://schemas.openxmlformats.org/officeDocument/2006/relationships/audio" Target="../media/audio2.wav"/><Relationship Id="rId7" Type="http://schemas.openxmlformats.org/officeDocument/2006/relationships/slide" Target="slide3.xml"/><Relationship Id="rId12" Type="http://schemas.openxmlformats.org/officeDocument/2006/relationships/image" Target="../media/image18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slide" Target="slide23.xml"/><Relationship Id="rId5" Type="http://schemas.openxmlformats.org/officeDocument/2006/relationships/slide" Target="slide1.xml"/><Relationship Id="rId15" Type="http://schemas.openxmlformats.org/officeDocument/2006/relationships/slide" Target="slide6.xml"/><Relationship Id="rId10" Type="http://schemas.openxmlformats.org/officeDocument/2006/relationships/image" Target="../media/image17.png"/><Relationship Id="rId4" Type="http://schemas.openxmlformats.org/officeDocument/2006/relationships/image" Target="../media/image14.png"/><Relationship Id="rId9" Type="http://schemas.openxmlformats.org/officeDocument/2006/relationships/slide" Target="slide4.xml"/><Relationship Id="rId1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1.wav"/><Relationship Id="rId7" Type="http://schemas.openxmlformats.org/officeDocument/2006/relationships/image" Target="../media/image24.png"/><Relationship Id="rId12" Type="http://schemas.openxmlformats.org/officeDocument/2006/relationships/image" Target="../media/image2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slide" Target="slide7.xml"/><Relationship Id="rId5" Type="http://schemas.openxmlformats.org/officeDocument/2006/relationships/audio" Target="../media/audio4.wav"/><Relationship Id="rId10" Type="http://schemas.openxmlformats.org/officeDocument/2006/relationships/image" Target="../media/image27.png"/><Relationship Id="rId4" Type="http://schemas.openxmlformats.org/officeDocument/2006/relationships/audio" Target="../media/audio3.wav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audio" Target="../media/audio3.wav"/><Relationship Id="rId7" Type="http://schemas.openxmlformats.org/officeDocument/2006/relationships/image" Target="../media/image30.png"/><Relationship Id="rId12" Type="http://schemas.openxmlformats.org/officeDocument/2006/relationships/image" Target="../media/image2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slide" Target="slide7.xml"/><Relationship Id="rId5" Type="http://schemas.openxmlformats.org/officeDocument/2006/relationships/image" Target="../media/image23.png"/><Relationship Id="rId10" Type="http://schemas.openxmlformats.org/officeDocument/2006/relationships/image" Target="../media/image30.png"/><Relationship Id="rId4" Type="http://schemas.openxmlformats.org/officeDocument/2006/relationships/audio" Target="../media/audio4.wav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audio3.wav"/><Relationship Id="rId7" Type="http://schemas.openxmlformats.org/officeDocument/2006/relationships/image" Target="../media/image2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11" Type="http://schemas.openxmlformats.org/officeDocument/2006/relationships/image" Target="../media/image28.png"/><Relationship Id="rId5" Type="http://schemas.openxmlformats.org/officeDocument/2006/relationships/image" Target="../media/image23.png"/><Relationship Id="rId10" Type="http://schemas.openxmlformats.org/officeDocument/2006/relationships/slide" Target="slide7.xml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4" name="Group 4"/>
          <p:cNvGrpSpPr>
            <a:grpSpLocks/>
          </p:cNvGrpSpPr>
          <p:nvPr/>
        </p:nvGrpSpPr>
        <p:grpSpPr bwMode="auto">
          <a:xfrm>
            <a:off x="0" y="-82550"/>
            <a:ext cx="12192000" cy="6940550"/>
            <a:chOff x="0" y="-4"/>
            <a:chExt cx="5810" cy="4324"/>
          </a:xfrm>
        </p:grpSpPr>
        <p:pic>
          <p:nvPicPr>
            <p:cNvPr id="3102" name="Picture 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3" name="Picture 6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4" name="Picture 7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05" name="Picture 8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038601" y="5646738"/>
            <a:ext cx="1439862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5943600" y="411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4724400" y="419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5943600" y="38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57912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267200" y="762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5105400" y="10668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62484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3276600" y="421005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848600" y="12192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8991600" y="4572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7724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9144000" y="609600"/>
            <a:ext cx="895350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7162800" y="3810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3" name="WordArt 25"/>
          <p:cNvSpPr>
            <a:spLocks noChangeArrowheads="1" noChangeShapeType="1" noTextEdit="1"/>
          </p:cNvSpPr>
          <p:nvPr/>
        </p:nvSpPr>
        <p:spPr bwMode="auto">
          <a:xfrm>
            <a:off x="2514600" y="5791200"/>
            <a:ext cx="7315200" cy="28575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noFill/>
                <a:effectLst>
                  <a:outerShdw dist="35921" dir="2700000" algn="ctr" rotWithShape="0">
                    <a:srgbClr val="990000"/>
                  </a:outerShdw>
                </a:effectLst>
                <a:cs typeface="Times New Roman" panose="02020603050405020304" pitchFamily="18" charset="0"/>
              </a:rPr>
              <a:t>Người thực hiện: Ngô Thị Chanh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noFill/>
              <a:effectLst>
                <a:outerShdw dist="35921" dir="2700000" algn="ctr" rotWithShape="0">
                  <a:srgbClr val="990000"/>
                </a:outerShdw>
              </a:effectLst>
              <a:cs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524001" y="38862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28801" y="5867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8956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628650" y="2392364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628650" y="4860926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4419600" y="3429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515983" y="238125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3287714"/>
            <a:ext cx="3995738" cy="158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740900" y="5503864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987551" y="5478463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Rectangle 37"/>
          <p:cNvSpPr>
            <a:spLocks noChangeArrowheads="1"/>
          </p:cNvSpPr>
          <p:nvPr/>
        </p:nvSpPr>
        <p:spPr bwMode="auto">
          <a:xfrm>
            <a:off x="2967990" y="745127"/>
            <a:ext cx="60579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alt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altLang="en-US" sz="3600" b="1" dirty="0" smtClean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57: CÔNG TRỪ SỐ ĐO THỜI GIAN TIẾT 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en-US" altLang="en-US" sz="4000" b="1" dirty="0">
              <a:solidFill>
                <a:schemeClr val="bg1"/>
              </a:solidFill>
              <a:latin typeface=".VnAristote" pitchFamily="34" charset="0"/>
            </a:endParaRPr>
          </a:p>
        </p:txBody>
      </p:sp>
      <p:pic>
        <p:nvPicPr>
          <p:cNvPr id="35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665226" y="454025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911877" y="428624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648825" y="965925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895476" y="940524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801225" y="1118325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2047876" y="1092924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35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953625" y="1270725"/>
            <a:ext cx="711200" cy="50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36" descr="BOCAU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2200276" y="1245324"/>
            <a:ext cx="696913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38466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34" presetClass="entr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from="(-#ppt_w/2)" to="(#ppt_x)" calcmode="lin" valueType="num">
                                      <p:cBhvr>
                                        <p:cTn id="94" dur="3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0" to="-1.0" calcmode="lin" valueType="num">
                                      <p:cBhvr>
                                        <p:cTn id="95" dur="1000" decel="5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xshear</p:attrName>
                                        </p:attrNameLst>
                                      </p:cBhvr>
                                    </p:anim>
                                    <p:animScale>
                                      <p:cBhvr>
                                        <p:cTn id="96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</p:cBhvr>
                                      <p:from x="100000" y="100000"/>
                                      <p:to x="80000" y="100000"/>
                                    </p:animScale>
                                    <p:anim by="(#ppt_h/3+#ppt_w*0.1)" calcmode="lin" valueType="num">
                                      <p:cBhvr additive="sum">
                                        <p:cTn id="97" dur="1000" decel="100000" autoRev="1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  <p:par>
                                <p:cTn id="98" presetID="23" presetClass="emph" presetSubtype="0" repeatCount="indefinite" fill="hold" nodeType="withEffect">
                                  <p:stCondLst>
                                    <p:cond delay="50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hsl" dir="cw">
                                      <p:cBhvr override="childStyle">
                                        <p:cTn id="99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0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1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2" dur="5000" fill="hold"/>
                                        <p:tgtEl>
                                          <p:spTgt spid="532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5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9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6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7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5" presetID="21" presetClass="entr" presetSubtype="4" repeatCount="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7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0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1" dur="5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8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9" dur="5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0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0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1" dur="5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4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5" dur="5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8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9" dur="5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9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151273A4-FE89-4D27-9C34-ED48AB2C77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9085312" y="631123"/>
            <a:ext cx="2109779" cy="108841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FF183298-CCD7-4FA5-A4F3-4A12CFDF855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64806" y="3005868"/>
            <a:ext cx="3264535" cy="38521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908288" y="420670"/>
            <a:ext cx="938436" cy="190243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E7C1E78-D031-1713-7CFD-E28D3A05A34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224181" y="1553669"/>
            <a:ext cx="14782323" cy="2597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777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tay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63307 -0.01805 " pathEditMode="relative" rAng="0" ptsTypes="AA">
                                      <p:cBhvr>
                                        <p:cTn id="9" dur="17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654" y="-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children running on a road&#10;&#10;Description automatically generated">
            <a:extLst>
              <a:ext uri="{FF2B5EF4-FFF2-40B4-BE49-F238E27FC236}">
                <a16:creationId xmlns:a16="http://schemas.microsoft.com/office/drawing/2014/main" xmlns="" id="{F5B2743D-3116-8B7D-67CD-14D220AA41AE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508" y="0"/>
            <a:ext cx="12245186" cy="6858000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xmlns="" id="{51976C40-580D-D7FA-32C3-272036037E31}"/>
              </a:ext>
            </a:extLst>
          </p:cNvPr>
          <p:cNvSpPr/>
          <p:nvPr/>
        </p:nvSpPr>
        <p:spPr>
          <a:xfrm>
            <a:off x="514351" y="1839691"/>
            <a:ext cx="10969750" cy="3502748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20" name="Picture 19" descr="A green and white logo&#10;&#10;Description automatically generated">
            <a:extLst>
              <a:ext uri="{FF2B5EF4-FFF2-40B4-BE49-F238E27FC236}">
                <a16:creationId xmlns:a16="http://schemas.microsoft.com/office/drawing/2014/main" xmlns="" id="{9A8FCE89-508C-3585-E53D-2FFD36C44B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45" y="147815"/>
            <a:ext cx="1431773" cy="143177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96696" y="2967335"/>
            <a:ext cx="101986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54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CỘNG TRỪ SỐ ĐO THỜI GIAN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07180" y="324130"/>
            <a:ext cx="2784096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vi-VN" sz="7200" b="1" cap="none" spc="0" dirty="0" smtClean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TOÁN</a:t>
            </a:r>
            <a:endParaRPr lang="en-US" sz="72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45799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1854731" y="688440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green and red letters&#10;&#10;Description automatically generated">
            <a:extLst>
              <a:ext uri="{FF2B5EF4-FFF2-40B4-BE49-F238E27FC236}">
                <a16:creationId xmlns:a16="http://schemas.microsoft.com/office/drawing/2014/main" xmlns="" id="{B8B6DC6B-839D-04D5-D9AD-D221839C49C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4136" y="1381099"/>
            <a:ext cx="8209304" cy="21915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4950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080A91E-0F1D-518D-D0FD-29826243EEC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64944" y="844867"/>
            <a:ext cx="9073515" cy="5432624"/>
          </a:xfrm>
          <a:prstGeom prst="rect">
            <a:avLst/>
          </a:prstGeom>
        </p:spPr>
      </p:pic>
      <p:pic>
        <p:nvPicPr>
          <p:cNvPr id="13" name="Picture 12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07C2A9C9-B42E-0AB8-1F37-EDA6C50FFF5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5588" y="4247198"/>
            <a:ext cx="119371" cy="45719"/>
          </a:xfrm>
          <a:prstGeom prst="rect">
            <a:avLst/>
          </a:prstGeom>
        </p:spPr>
      </p:pic>
      <p:pic>
        <p:nvPicPr>
          <p:cNvPr id="24" name="1 (1)">
            <a:hlinkClick r:id="" action="ppaction://media"/>
            <a:extLst>
              <a:ext uri="{FF2B5EF4-FFF2-40B4-BE49-F238E27FC236}">
                <a16:creationId xmlns:a16="http://schemas.microsoft.com/office/drawing/2014/main" xmlns="" id="{D6D92816-F726-9DDB-E370-625299E28E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59460" y="676910"/>
            <a:ext cx="406400" cy="406400"/>
          </a:xfrm>
          <a:prstGeom prst="rect">
            <a:avLst/>
          </a:prstGeom>
        </p:spPr>
      </p:pic>
      <p:pic>
        <p:nvPicPr>
          <p:cNvPr id="25" name="Picture 24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2DBAD368-C778-3E89-8DD6-0D102E2ECED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V="1">
            <a:off x="6290143" y="2984111"/>
            <a:ext cx="195367" cy="74825"/>
          </a:xfrm>
          <a:prstGeom prst="rect">
            <a:avLst/>
          </a:prstGeom>
        </p:spPr>
      </p:pic>
      <p:pic>
        <p:nvPicPr>
          <p:cNvPr id="26" name="2 (1)">
            <a:hlinkClick r:id="" action="ppaction://media"/>
            <a:extLst>
              <a:ext uri="{FF2B5EF4-FFF2-40B4-BE49-F238E27FC236}">
                <a16:creationId xmlns:a16="http://schemas.microsoft.com/office/drawing/2014/main" xmlns="" id="{A6C06BD6-045C-509F-4417-357384E89DF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70890" y="1465580"/>
            <a:ext cx="406400" cy="406400"/>
          </a:xfrm>
          <a:prstGeom prst="rect">
            <a:avLst/>
          </a:prstGeom>
        </p:spPr>
      </p:pic>
      <p:pic>
        <p:nvPicPr>
          <p:cNvPr id="29" name="Picture 28" descr="A white underwear on a black background&#10;&#10;Description automatically generated">
            <a:extLst>
              <a:ext uri="{FF2B5EF4-FFF2-40B4-BE49-F238E27FC236}">
                <a16:creationId xmlns:a16="http://schemas.microsoft.com/office/drawing/2014/main" xmlns="" id="{D48D8D4E-713D-A01F-125E-E59DF5AC3F8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134841" flipH="1" flipV="1">
            <a:off x="6947519" y="3779405"/>
            <a:ext cx="119372" cy="45719"/>
          </a:xfrm>
          <a:prstGeom prst="rect">
            <a:avLst/>
          </a:prstGeom>
        </p:spPr>
      </p:pic>
      <p:pic>
        <p:nvPicPr>
          <p:cNvPr id="30" name="3 (1)">
            <a:hlinkClick r:id="" action="ppaction://media"/>
            <a:extLst>
              <a:ext uri="{FF2B5EF4-FFF2-40B4-BE49-F238E27FC236}">
                <a16:creationId xmlns:a16="http://schemas.microsoft.com/office/drawing/2014/main" xmlns="" id="{7712132B-28F9-62DA-BDB4-4F82CBA08CAD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686130" y="2168896"/>
            <a:ext cx="406400" cy="40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AAB7417B-0E11-F26F-F79E-058F7F6484A1}"/>
              </a:ext>
            </a:extLst>
          </p:cNvPr>
          <p:cNvSpPr txBox="1"/>
          <p:nvPr/>
        </p:nvSpPr>
        <p:spPr>
          <a:xfrm>
            <a:off x="3989070" y="262890"/>
            <a:ext cx="4286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ambria" panose="02040503050406030204" pitchFamily="18" charset="0"/>
                <a:ea typeface="Cambria" panose="02040503050406030204" pitchFamily="18" charset="0"/>
              </a:rPr>
              <a:t>CỘNG SỐ ĐO THỜI GIAN</a:t>
            </a:r>
          </a:p>
        </p:txBody>
      </p:sp>
    </p:spTree>
    <p:extLst>
      <p:ext uri="{BB962C8B-B14F-4D97-AF65-F5344CB8AC3E}">
        <p14:creationId xmlns:p14="http://schemas.microsoft.com/office/powerpoint/2010/main" val="774735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5256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4680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736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xmlns="" id="{29448601-25CD-3AF2-FA7F-3A10D135BB11}"/>
              </a:ext>
            </a:extLst>
          </p:cNvPr>
          <p:cNvSpPr/>
          <p:nvPr/>
        </p:nvSpPr>
        <p:spPr>
          <a:xfrm>
            <a:off x="3017520" y="742950"/>
            <a:ext cx="589788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28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28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D1636DE5-A762-2469-207B-952E8F057497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19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1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3C24899C-9FB8-35F8-B520-C0CFA83DDD22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AD6EABAB-C707-A66D-7497-88AB46EFA4B3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938A4A53-F495-5828-5C40-37C2D4205CD6}"/>
              </a:ext>
            </a:extLst>
          </p:cNvPr>
          <p:cNvSpPr txBox="1"/>
          <p:nvPr/>
        </p:nvSpPr>
        <p:spPr>
          <a:xfrm>
            <a:off x="3566160" y="3060293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860E8774-90A0-1A13-E4AD-3CCB14F6ECC6}"/>
              </a:ext>
            </a:extLst>
          </p:cNvPr>
          <p:cNvSpPr txBox="1"/>
          <p:nvPr/>
        </p:nvSpPr>
        <p:spPr>
          <a:xfrm>
            <a:off x="1017270" y="4103370"/>
            <a:ext cx="1128141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19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endParaRPr lang="en-US" sz="36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30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10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1810006" y="1029823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yellow and blue letters&#10;&#10;Description automatically generated">
            <a:extLst>
              <a:ext uri="{FF2B5EF4-FFF2-40B4-BE49-F238E27FC236}">
                <a16:creationId xmlns:a16="http://schemas.microsoft.com/office/drawing/2014/main" xmlns="" id="{D3A22FFD-A6D3-CAC5-A3E2-BD071BE881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324" y="1718837"/>
            <a:ext cx="8092440" cy="2821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605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9F39E988-58CE-ED4A-558D-2BDDE1A77F3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8124" y="562093"/>
            <a:ext cx="3033712" cy="79164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B4770874-9DAE-21BC-270D-7FCA5DADE5B9}"/>
              </a:ext>
            </a:extLst>
          </p:cNvPr>
          <p:cNvSpPr txBox="1"/>
          <p:nvPr/>
        </p:nvSpPr>
        <p:spPr>
          <a:xfrm>
            <a:off x="3946524" y="485417"/>
            <a:ext cx="2385696" cy="86832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500" b="1" dirty="0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a) </a:t>
            </a:r>
            <a:r>
              <a:rPr lang="en-US" sz="4500" b="1" dirty="0" err="1"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endParaRPr lang="en-US" sz="4500" b="1" dirty="0"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37" name="Rectangle: Rounded Corners 36">
            <a:extLst>
              <a:ext uri="{FF2B5EF4-FFF2-40B4-BE49-F238E27FC236}">
                <a16:creationId xmlns:a16="http://schemas.microsoft.com/office/drawing/2014/main" xmlns="" id="{5572452A-A453-CD33-EB6B-B8952ACC825F}"/>
              </a:ext>
            </a:extLst>
          </p:cNvPr>
          <p:cNvSpPr/>
          <p:nvPr/>
        </p:nvSpPr>
        <p:spPr>
          <a:xfrm>
            <a:off x="731520" y="1863090"/>
            <a:ext cx="626364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14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8" name="Rectangle: Rounded Corners 37">
            <a:extLst>
              <a:ext uri="{FF2B5EF4-FFF2-40B4-BE49-F238E27FC236}">
                <a16:creationId xmlns:a16="http://schemas.microsoft.com/office/drawing/2014/main" xmlns="" id="{16958C58-C6BC-9926-5B45-605835A25069}"/>
              </a:ext>
            </a:extLst>
          </p:cNvPr>
          <p:cNvSpPr/>
          <p:nvPr/>
        </p:nvSpPr>
        <p:spPr>
          <a:xfrm>
            <a:off x="857250" y="4160520"/>
            <a:ext cx="620649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9F10769-15AB-C4E3-A3DD-F8DBE61716E9}"/>
              </a:ext>
            </a:extLst>
          </p:cNvPr>
          <p:cNvSpPr txBox="1"/>
          <p:nvPr/>
        </p:nvSpPr>
        <p:spPr>
          <a:xfrm>
            <a:off x="7063740" y="1988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= 16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i="0" dirty="0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3200" b="1" i="0" dirty="0" err="1">
                <a:solidFill>
                  <a:schemeClr val="bg1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xmlns="" id="{BBD45B2D-1FD0-AC1E-CE1B-22084CC7CAEC}"/>
              </a:ext>
            </a:extLst>
          </p:cNvPr>
          <p:cNvSpPr txBox="1"/>
          <p:nvPr/>
        </p:nvSpPr>
        <p:spPr>
          <a:xfrm>
            <a:off x="7098030" y="4274820"/>
            <a:ext cx="34861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= 15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3487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37" grpId="0" animBg="1"/>
      <p:bldP spid="38" grpId="0" animBg="1"/>
      <p:bldP spid="39" grpId="0"/>
      <p:bldP spid="4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 descr="A blue notepad with a face&#10;&#10;Description automatically generated">
            <a:extLst>
              <a:ext uri="{FF2B5EF4-FFF2-40B4-BE49-F238E27FC236}">
                <a16:creationId xmlns:a16="http://schemas.microsoft.com/office/drawing/2014/main" xmlns="" id="{3C202A1C-2077-0B42-20CA-E670FA3195E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81" b="90709" l="10000" r="90000">
                        <a14:foregroundMark x1="40217" y1="90709" x2="40217" y2="9070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34614">
            <a:off x="10420416" y="272364"/>
            <a:ext cx="1617526" cy="16591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E91CCBE-2FC0-DC75-770A-6090B0514F29}"/>
              </a:ext>
            </a:extLst>
          </p:cNvPr>
          <p:cNvSpPr txBox="1"/>
          <p:nvPr/>
        </p:nvSpPr>
        <p:spPr>
          <a:xfrm>
            <a:off x="822960" y="1314450"/>
            <a:ext cx="105613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  <a:p>
            <a:pPr algn="just"/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chiếc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chạy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chậm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so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hồ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chỉ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thì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thời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gian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30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C. 14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55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xmlns="" id="{8C6EF140-C779-5004-B6C7-CF87F8D89233}"/>
              </a:ext>
            </a:extLst>
          </p:cNvPr>
          <p:cNvSpPr/>
          <p:nvPr/>
        </p:nvSpPr>
        <p:spPr>
          <a:xfrm>
            <a:off x="708660" y="506349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2743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20974E6-47F5-AA74-0E27-993DE558A864}"/>
              </a:ext>
            </a:extLst>
          </p:cNvPr>
          <p:cNvSpPr txBox="1"/>
          <p:nvPr/>
        </p:nvSpPr>
        <p:spPr>
          <a:xfrm>
            <a:off x="2245422" y="208950"/>
            <a:ext cx="3675318" cy="783193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 w="57150">
            <a:solidFill>
              <a:srgbClr val="C7F162"/>
            </a:solidFill>
          </a:ln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Tính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theo</a:t>
            </a:r>
            <a:r>
              <a:rPr lang="en-US" sz="40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 </a:t>
            </a:r>
            <a:r>
              <a:rPr lang="en-US" sz="40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#9Slide05 Pattaya" panose="00000500000000000000" pitchFamily="2" charset="-34"/>
              </a:rPr>
              <a:t>mẫu</a:t>
            </a:r>
            <a:endParaRPr lang="en-US" sz="40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  <a:cs typeface="#9Slide05 Pattaya" panose="00000500000000000000" pitchFamily="2" charset="-34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5B845567-0D51-AAE1-CC06-2E6BD01C31D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15" y="158610"/>
            <a:ext cx="1880845" cy="79009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09822" y="1413582"/>
            <a:ext cx="1033975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chemeClr val="bg1"/>
                </a:solidFill>
              </a:rPr>
              <a:t>Mẫu: 1 giờ 30 phút + 2 giờ 50 phút = ?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         1 giờ 30 phút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         2 giờ 50 phút</a:t>
            </a:r>
            <a:endParaRPr lang="vi-VN" sz="3200" dirty="0">
              <a:solidFill>
                <a:schemeClr val="bg1"/>
              </a:solidFill>
            </a:endParaRPr>
          </a:p>
          <a:p>
            <a:r>
              <a:rPr lang="vi-VN" sz="3200" dirty="0" smtClean="0">
                <a:solidFill>
                  <a:schemeClr val="bg1"/>
                </a:solidFill>
              </a:rPr>
              <a:t>         3 giờ 80 phút (80 phút = 1 giờ 20 phút)</a:t>
            </a:r>
          </a:p>
          <a:p>
            <a:r>
              <a:rPr lang="vi-VN" sz="3200" dirty="0" smtClean="0">
                <a:solidFill>
                  <a:schemeClr val="bg1"/>
                </a:solidFill>
              </a:rPr>
              <a:t>Vậy: 1 giờ 30 phút + 2 giờ 50 phút = 4 giờ 20 phút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842869" y="2336912"/>
            <a:ext cx="7174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4000" dirty="0">
                <a:solidFill>
                  <a:schemeClr val="bg1"/>
                </a:solidFill>
              </a:rPr>
              <a:t>+</a:t>
            </a:r>
            <a:endParaRPr lang="en-US" sz="4000" dirty="0"/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2249072" y="3376247"/>
            <a:ext cx="2955974" cy="14066"/>
          </a:xfrm>
          <a:prstGeom prst="line">
            <a:avLst/>
          </a:prstGeom>
          <a:ln w="28575">
            <a:solidFill>
              <a:schemeClr val="bg1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570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10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  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772A440-C9DA-088F-A290-DC03957176DD}"/>
              </a:ext>
            </a:extLst>
          </p:cNvPr>
          <p:cNvCxnSpPr/>
          <p:nvPr/>
        </p:nvCxnSpPr>
        <p:spPr>
          <a:xfrm>
            <a:off x="483489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(75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giờ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15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56948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circle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411D64D0-7162-9AD2-C195-A40F0D89AC8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6656" y="0"/>
            <a:ext cx="1382469" cy="1382469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66836" y="2058182"/>
            <a:ext cx="7634464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38100" h="38100" prst="convex"/>
            </a:sp3d>
          </a:bodyPr>
          <a:lstStyle/>
          <a:p>
            <a:r>
              <a:rPr lang="vi-VN" sz="8000" b="1" dirty="0">
                <a:solidFill>
                  <a:srgbClr val="FF0000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8000" b="1" dirty="0">
              <a:solidFill>
                <a:srgbClr val="FF0000"/>
              </a:solidFill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419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96012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2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2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lang="en-US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A19FA807-EAB9-881F-6E82-51B58A70F756}"/>
              </a:ext>
            </a:extLst>
          </p:cNvPr>
          <p:cNvSpPr txBox="1"/>
          <p:nvPr/>
        </p:nvSpPr>
        <p:spPr>
          <a:xfrm>
            <a:off x="3440430" y="1863090"/>
            <a:ext cx="53492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</a:p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CFD371C5-EAE5-6383-F5BB-37C249A2BA8E}"/>
              </a:ext>
            </a:extLst>
          </p:cNvPr>
          <p:cNvSpPr txBox="1"/>
          <p:nvPr/>
        </p:nvSpPr>
        <p:spPr>
          <a:xfrm>
            <a:off x="4194810" y="2251710"/>
            <a:ext cx="5257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+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xmlns="" id="{3BC5F537-4AFB-0913-6480-D3FDC8951853}"/>
              </a:ext>
            </a:extLst>
          </p:cNvPr>
          <p:cNvSpPr txBox="1"/>
          <p:nvPr/>
        </p:nvSpPr>
        <p:spPr>
          <a:xfrm>
            <a:off x="3531870" y="3074670"/>
            <a:ext cx="53492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7772A440-C9DA-088F-A290-DC03957176DD}"/>
              </a:ext>
            </a:extLst>
          </p:cNvPr>
          <p:cNvCxnSpPr/>
          <p:nvPr/>
        </p:nvCxnSpPr>
        <p:spPr>
          <a:xfrm>
            <a:off x="4732020" y="3063240"/>
            <a:ext cx="2777490" cy="0"/>
          </a:xfrm>
          <a:prstGeom prst="line">
            <a:avLst/>
          </a:prstGeom>
          <a:ln w="57150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A8585B0C-1E96-989D-4307-0C7319F5C86C}"/>
              </a:ext>
            </a:extLst>
          </p:cNvPr>
          <p:cNvSpPr txBox="1"/>
          <p:nvPr/>
        </p:nvSpPr>
        <p:spPr>
          <a:xfrm>
            <a:off x="1062990" y="3851910"/>
            <a:ext cx="9658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(60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lvl="0"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2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+ 1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20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giây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= 4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phút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2606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4" grpId="0"/>
      <p:bldP spid="25" grpId="0"/>
      <p:bldP spid="26" grpId="0"/>
      <p:bldP spid="30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xmlns="" id="{BC477102-2605-7DC9-915A-9A0F87EF5B68}"/>
              </a:ext>
            </a:extLst>
          </p:cNvPr>
          <p:cNvSpPr/>
          <p:nvPr/>
        </p:nvSpPr>
        <p:spPr>
          <a:xfrm>
            <a:off x="2682202" y="2464728"/>
            <a:ext cx="8608709" cy="3809071"/>
          </a:xfrm>
          <a:prstGeom prst="roundRect">
            <a:avLst/>
          </a:prstGeom>
          <a:solidFill>
            <a:schemeClr val="bg1">
              <a:alpha val="82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SG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xmlns="" id="{6A32462F-7AE5-3BDF-BD5A-A3295AFD5C0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3148" y="2567041"/>
            <a:ext cx="10985944" cy="316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919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763272D5-BB7C-4427-6FDA-2E0D3AF313BB}"/>
              </a:ext>
            </a:extLst>
          </p:cNvPr>
          <p:cNvSpPr/>
          <p:nvPr/>
        </p:nvSpPr>
        <p:spPr>
          <a:xfrm>
            <a:off x="103188" y="603728"/>
            <a:ext cx="11669712" cy="5868809"/>
          </a:xfrm>
          <a:prstGeom prst="roundRect">
            <a:avLst/>
          </a:prstGeom>
          <a:solidFill>
            <a:schemeClr val="bg1"/>
          </a:solidFill>
          <a:ln w="57150">
            <a:solidFill>
              <a:srgbClr val="C7F16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xmlns="" id="{810FEB10-7575-902F-9C6A-7D6C357B085E}"/>
              </a:ext>
            </a:extLst>
          </p:cNvPr>
          <p:cNvSpPr/>
          <p:nvPr/>
        </p:nvSpPr>
        <p:spPr>
          <a:xfrm>
            <a:off x="2686050" y="365760"/>
            <a:ext cx="6526530" cy="800100"/>
          </a:xfrm>
          <a:prstGeom prst="roundRect">
            <a:avLst>
              <a:gd name="adj" fmla="val 20953"/>
            </a:avLst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3.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Chọn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trả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lời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26873353-00E9-F7FA-C105-A1035BCD432C}"/>
              </a:ext>
            </a:extLst>
          </p:cNvPr>
          <p:cNvSpPr txBox="1"/>
          <p:nvPr/>
        </p:nvSpPr>
        <p:spPr>
          <a:xfrm>
            <a:off x="480060" y="1245870"/>
            <a:ext cx="11007090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Một ô tô đến trường học đưa học sinh đi thăm Lăng Bác lúc 8 giờ. Tổng thời gian ô tô đi từ trường đến Lăng Bác rồi quay về trường là 50 phút. Hỏi học sinh về đến trường lúc mấy giờ, biết thời gian thăm Lăng Bác là 1 giờ 30 phút?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A.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B.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10 giờ 15 phút</a:t>
            </a:r>
          </a:p>
          <a:p>
            <a:pPr algn="just"/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C.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 9 giờ 30 phút 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   </a:t>
            </a:r>
            <a:r>
              <a:rPr lang="en-US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               </a:t>
            </a:r>
            <a:r>
              <a:rPr lang="vi-VN" sz="32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D. </a:t>
            </a:r>
            <a:r>
              <a:rPr lang="vi-VN" sz="3200" b="0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10 giờ 20 phút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8904E71E-843D-635B-EAF7-D596194C18E2}"/>
              </a:ext>
            </a:extLst>
          </p:cNvPr>
          <p:cNvSpPr txBox="1"/>
          <p:nvPr/>
        </p:nvSpPr>
        <p:spPr>
          <a:xfrm>
            <a:off x="1645920" y="4812030"/>
            <a:ext cx="8721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 sinh về đến trường vào thời gian là:</a:t>
            </a:r>
          </a:p>
          <a:p>
            <a:pPr algn="ctr"/>
            <a:r>
              <a:rPr lang="vi-VN" sz="32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 giờ + 50 phút + 1 giờ 30 phút = 10 giờ 20 phút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xmlns="" id="{F44DC195-6A51-47DD-7158-0FF8F2E99E3A}"/>
              </a:ext>
            </a:extLst>
          </p:cNvPr>
          <p:cNvSpPr/>
          <p:nvPr/>
        </p:nvSpPr>
        <p:spPr>
          <a:xfrm>
            <a:off x="5783580" y="3669030"/>
            <a:ext cx="731520" cy="64008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964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3" grpId="0"/>
      <p:bldP spid="4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8" descr="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572" y="304800"/>
            <a:ext cx="11728242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5" name="Group 4"/>
          <p:cNvGrpSpPr>
            <a:grpSpLocks/>
          </p:cNvGrpSpPr>
          <p:nvPr/>
        </p:nvGrpSpPr>
        <p:grpSpPr bwMode="auto">
          <a:xfrm>
            <a:off x="1" y="-6351"/>
            <a:ext cx="12192000" cy="6864351"/>
            <a:chOff x="0" y="-4"/>
            <a:chExt cx="5810" cy="4324"/>
          </a:xfrm>
        </p:grpSpPr>
        <p:pic>
          <p:nvPicPr>
            <p:cNvPr id="8223" name="Picture 5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3577" y="2087"/>
              <a:ext cx="4320" cy="1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4" name="Picture 6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176"/>
              <a:ext cx="5760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5" name="Picture 7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086" y="2086"/>
              <a:ext cx="432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226" name="Picture 8" descr="N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4"/>
              <a:ext cx="5760" cy="1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3257" name="Picture 9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3907">
            <a:off x="1752600" y="1371600"/>
            <a:ext cx="827088" cy="84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58" name="Picture 10" descr="BOCAU2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5001" y="1447801"/>
            <a:ext cx="866775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9" name="AutoShape 11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4038601" y="5646738"/>
            <a:ext cx="1439862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0" name="AutoShape 12"/>
          <p:cNvSpPr>
            <a:spLocks noChangeArrowheads="1"/>
          </p:cNvSpPr>
          <p:nvPr/>
        </p:nvSpPr>
        <p:spPr bwMode="auto">
          <a:xfrm>
            <a:off x="5943600" y="4114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1" name="AutoShape 13"/>
          <p:cNvSpPr>
            <a:spLocks noChangeArrowheads="1"/>
          </p:cNvSpPr>
          <p:nvPr/>
        </p:nvSpPr>
        <p:spPr bwMode="auto">
          <a:xfrm>
            <a:off x="4724400" y="419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2" name="AutoShape 14"/>
          <p:cNvSpPr>
            <a:spLocks noChangeArrowheads="1"/>
          </p:cNvSpPr>
          <p:nvPr/>
        </p:nvSpPr>
        <p:spPr bwMode="auto">
          <a:xfrm>
            <a:off x="5943600" y="381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3" name="AutoShape 15"/>
          <p:cNvSpPr>
            <a:spLocks noChangeArrowheads="1"/>
          </p:cNvSpPr>
          <p:nvPr/>
        </p:nvSpPr>
        <p:spPr bwMode="auto">
          <a:xfrm>
            <a:off x="5791200" y="20574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4" name="AutoShape 16"/>
          <p:cNvSpPr>
            <a:spLocks noChangeArrowheads="1"/>
          </p:cNvSpPr>
          <p:nvPr/>
        </p:nvSpPr>
        <p:spPr bwMode="auto">
          <a:xfrm>
            <a:off x="4267200" y="762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5" name="AutoShape 17"/>
          <p:cNvSpPr>
            <a:spLocks noChangeArrowheads="1"/>
          </p:cNvSpPr>
          <p:nvPr/>
        </p:nvSpPr>
        <p:spPr bwMode="auto">
          <a:xfrm>
            <a:off x="5105400" y="10668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6" name="AutoShape 18"/>
          <p:cNvSpPr>
            <a:spLocks noChangeArrowheads="1"/>
          </p:cNvSpPr>
          <p:nvPr/>
        </p:nvSpPr>
        <p:spPr bwMode="auto">
          <a:xfrm>
            <a:off x="62484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7" name="AutoShape 19"/>
          <p:cNvSpPr>
            <a:spLocks noChangeArrowheads="1"/>
          </p:cNvSpPr>
          <p:nvPr/>
        </p:nvSpPr>
        <p:spPr bwMode="auto">
          <a:xfrm>
            <a:off x="3276600" y="421005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8" name="AutoShape 20"/>
          <p:cNvSpPr>
            <a:spLocks noChangeArrowheads="1"/>
          </p:cNvSpPr>
          <p:nvPr/>
        </p:nvSpPr>
        <p:spPr bwMode="auto">
          <a:xfrm>
            <a:off x="7848600" y="1219201"/>
            <a:ext cx="1447800" cy="1439863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69" name="AutoShape 21"/>
          <p:cNvSpPr>
            <a:spLocks noChangeArrowheads="1"/>
          </p:cNvSpPr>
          <p:nvPr/>
        </p:nvSpPr>
        <p:spPr bwMode="auto">
          <a:xfrm>
            <a:off x="8991600" y="4572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0" name="AutoShape 22"/>
          <p:cNvSpPr>
            <a:spLocks noChangeArrowheads="1"/>
          </p:cNvSpPr>
          <p:nvPr/>
        </p:nvSpPr>
        <p:spPr bwMode="auto">
          <a:xfrm>
            <a:off x="7772400" y="4648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1" name="AutoShape 23"/>
          <p:cNvSpPr>
            <a:spLocks noChangeArrowheads="1"/>
          </p:cNvSpPr>
          <p:nvPr/>
        </p:nvSpPr>
        <p:spPr bwMode="auto">
          <a:xfrm>
            <a:off x="9144000" y="609600"/>
            <a:ext cx="895350" cy="10477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2" name="AutoShape 24"/>
          <p:cNvSpPr>
            <a:spLocks noChangeArrowheads="1"/>
          </p:cNvSpPr>
          <p:nvPr/>
        </p:nvSpPr>
        <p:spPr bwMode="auto">
          <a:xfrm>
            <a:off x="7162800" y="381001"/>
            <a:ext cx="1143000" cy="1439863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4" name="AutoShape 26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524001" y="38862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5" name="AutoShape 27">
            <a:hlinkClick r:id="" action="ppaction://noaction"/>
          </p:cNvPr>
          <p:cNvSpPr>
            <a:spLocks noChangeArrowheads="1"/>
          </p:cNvSpPr>
          <p:nvPr/>
        </p:nvSpPr>
        <p:spPr bwMode="auto">
          <a:xfrm rot="16200000">
            <a:off x="1828801" y="5867401"/>
            <a:ext cx="1439863" cy="1439863"/>
          </a:xfrm>
          <a:prstGeom prst="irregularSeal1">
            <a:avLst/>
          </a:prstGeom>
          <a:gradFill rotWithShape="1">
            <a:gsLst>
              <a:gs pos="0">
                <a:srgbClr val="CCFF99"/>
              </a:gs>
              <a:gs pos="100000">
                <a:srgbClr val="5E7647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6" name="AutoShape 28"/>
          <p:cNvSpPr>
            <a:spLocks noChangeArrowheads="1"/>
          </p:cNvSpPr>
          <p:nvPr/>
        </p:nvSpPr>
        <p:spPr bwMode="auto">
          <a:xfrm>
            <a:off x="2895600" y="18288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7" name="AutoShape 29"/>
          <p:cNvSpPr>
            <a:spLocks noChangeArrowheads="1"/>
          </p:cNvSpPr>
          <p:nvPr/>
        </p:nvSpPr>
        <p:spPr bwMode="auto">
          <a:xfrm>
            <a:off x="2362200" y="31242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8" name="AutoShape 30"/>
          <p:cNvSpPr>
            <a:spLocks noChangeArrowheads="1"/>
          </p:cNvSpPr>
          <p:nvPr/>
        </p:nvSpPr>
        <p:spPr bwMode="auto">
          <a:xfrm>
            <a:off x="2743200" y="44196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79" name="AutoShape 31"/>
          <p:cNvSpPr>
            <a:spLocks noChangeArrowheads="1"/>
          </p:cNvSpPr>
          <p:nvPr/>
        </p:nvSpPr>
        <p:spPr bwMode="auto">
          <a:xfrm>
            <a:off x="4419600" y="3429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sp>
        <p:nvSpPr>
          <p:cNvPr id="53280" name="AutoShape 32"/>
          <p:cNvSpPr>
            <a:spLocks noChangeArrowheads="1"/>
          </p:cNvSpPr>
          <p:nvPr/>
        </p:nvSpPr>
        <p:spPr bwMode="auto">
          <a:xfrm>
            <a:off x="2057400" y="1524000"/>
            <a:ext cx="895350" cy="895350"/>
          </a:xfrm>
          <a:prstGeom prst="irregularSeal1">
            <a:avLst/>
          </a:prstGeom>
          <a:gradFill rotWithShape="1">
            <a:gsLst>
              <a:gs pos="0">
                <a:srgbClr val="FF3300"/>
              </a:gs>
              <a:gs pos="100000">
                <a:srgbClr val="761800"/>
              </a:gs>
            </a:gsLst>
            <a:path path="shape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800">
              <a:latin typeface="Times New Roman" panose="02020603050405020304" pitchFamily="18" charset="0"/>
            </a:endParaRPr>
          </a:p>
        </p:txBody>
      </p:sp>
      <p:pic>
        <p:nvPicPr>
          <p:cNvPr id="53281" name="Dau chan phia truoc .mp3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7239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2" name="Picture 34" descr="blumen-pflanzen108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6375" y="5384800"/>
            <a:ext cx="158115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3" name="Picture 35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57067" flipH="1">
            <a:off x="9296400" y="5334000"/>
            <a:ext cx="1447800" cy="102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3284" name="Picture 36" descr="BOCAU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94659">
            <a:off x="1676400" y="5305426"/>
            <a:ext cx="1276350" cy="942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53468" y="2727442"/>
            <a:ext cx="58007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HẸN GẶP LẠI</a:t>
            </a:r>
            <a:endParaRPr lang="en-US" sz="60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9089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3000"/>
                                        <p:tgtEl>
                                          <p:spTgt spid="53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0" fill="hold"/>
                                        <p:tgtEl>
                                          <p:spTgt spid="53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000" fill="hold"/>
                                        <p:tgtEl>
                                          <p:spTgt spid="53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53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000" fill="hold"/>
                                        <p:tgtEl>
                                          <p:spTgt spid="53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0" fill="hold"/>
                                        <p:tgtEl>
                                          <p:spTgt spid="53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0" fill="hold"/>
                                        <p:tgtEl>
                                          <p:spTgt spid="53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0" fill="hold"/>
                                        <p:tgtEl>
                                          <p:spTgt spid="53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53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53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000" fill="hold"/>
                                        <p:tgtEl>
                                          <p:spTgt spid="53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000" fill="hold"/>
                                        <p:tgtEl>
                                          <p:spTgt spid="53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3000" fill="hold"/>
                                        <p:tgtEl>
                                          <p:spTgt spid="53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0" fill="hold"/>
                                        <p:tgtEl>
                                          <p:spTgt spid="53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0" fill="hold"/>
                                        <p:tgtEl>
                                          <p:spTgt spid="53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4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5" dur="5000" fill="hold"/>
                                        <p:tgtEl>
                                          <p:spTgt spid="53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8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9" dur="5000" fill="hold"/>
                                        <p:tgtEl>
                                          <p:spTgt spid="53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3000" fill="hold"/>
                                        <p:tgtEl>
                                          <p:spTgt spid="53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32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3000" fill="hold"/>
                                        <p:tgtEl>
                                          <p:spTgt spid="53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3000" fill="hold"/>
                                        <p:tgtEl>
                                          <p:spTgt spid="53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4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3000" fill="hold"/>
                                        <p:tgtEl>
                                          <p:spTgt spid="53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0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3000" fill="hold"/>
                                        <p:tgtEl>
                                          <p:spTgt spid="53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6" presetID="23" presetClass="entr" presetSubtype="528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3000" fill="hold"/>
                                        <p:tgtEl>
                                          <p:spTgt spid="53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3" dur="347246" fill="hold"/>
                                        <p:tgtEl>
                                          <p:spTgt spid="532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4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0" fill="hold"/>
                                        <p:tgtEl>
                                          <p:spTgt spid="53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8" presetID="7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0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1" dur="5000" fill="hold"/>
                                        <p:tgtEl>
                                          <p:spTgt spid="53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5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281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3005" y="-108488"/>
            <a:ext cx="12439973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xmlns="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374942" y="168580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xmlns="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267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41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94176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0DA08AB2-E1BB-A19F-4108-D57737E2E47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827" t="21298" r="8917" b="21298"/>
          <a:stretch/>
        </p:blipFill>
        <p:spPr>
          <a:xfrm>
            <a:off x="-1" y="-38099"/>
            <a:ext cx="12192001" cy="6858000"/>
          </a:xfrm>
          <a:prstGeom prst="rect">
            <a:avLst/>
          </a:prstGeom>
        </p:spPr>
      </p:pic>
      <p:pic>
        <p:nvPicPr>
          <p:cNvPr id="4475" name="Picture 4474">
            <a:hlinkClick r:id="rId5" action="ppaction://hlinksldjump"/>
            <a:extLst>
              <a:ext uri="{FF2B5EF4-FFF2-40B4-BE49-F238E27FC236}">
                <a16:creationId xmlns:a16="http://schemas.microsoft.com/office/drawing/2014/main" xmlns="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89173" y="2412912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7" action="ppaction://hlinksldjump"/>
            <a:extLst>
              <a:ext uri="{FF2B5EF4-FFF2-40B4-BE49-F238E27FC236}">
                <a16:creationId xmlns:a16="http://schemas.microsoft.com/office/drawing/2014/main" xmlns="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9585" y="2403222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9" action="ppaction://hlinksldjump"/>
            <a:extLst>
              <a:ext uri="{FF2B5EF4-FFF2-40B4-BE49-F238E27FC236}">
                <a16:creationId xmlns:a16="http://schemas.microsoft.com/office/drawing/2014/main" xmlns="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7632" y="2404946"/>
            <a:ext cx="1719221" cy="1926503"/>
          </a:xfrm>
          <a:prstGeom prst="rect">
            <a:avLst/>
          </a:prstGeom>
        </p:spPr>
      </p:pic>
      <p:pic>
        <p:nvPicPr>
          <p:cNvPr id="4478" name="Picture 4477">
            <a:hlinkClick r:id="rId11" action="ppaction://hlinksldjump"/>
            <a:extLst>
              <a:ext uri="{FF2B5EF4-FFF2-40B4-BE49-F238E27FC236}">
                <a16:creationId xmlns:a16="http://schemas.microsoft.com/office/drawing/2014/main" xmlns="" id="{E3399BF2-97A2-5856-C18F-22202EB58B9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96454" y="4655767"/>
            <a:ext cx="1719221" cy="1926503"/>
          </a:xfrm>
          <a:prstGeom prst="rect">
            <a:avLst/>
          </a:prstGeom>
        </p:spPr>
      </p:pic>
      <p:pic>
        <p:nvPicPr>
          <p:cNvPr id="4479" name="Picture 4478">
            <a:hlinkClick r:id="rId13" action="ppaction://hlinksldjump"/>
            <a:extLst>
              <a:ext uri="{FF2B5EF4-FFF2-40B4-BE49-F238E27FC236}">
                <a16:creationId xmlns:a16="http://schemas.microsoft.com/office/drawing/2014/main" xmlns="" id="{0E913CFE-E9C5-9F68-7A0C-FED28666AE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422308" y="4548039"/>
            <a:ext cx="1731414" cy="1926503"/>
          </a:xfrm>
          <a:prstGeom prst="rect">
            <a:avLst/>
          </a:prstGeom>
        </p:spPr>
      </p:pic>
      <p:pic>
        <p:nvPicPr>
          <p:cNvPr id="4453" name="Picture 4452">
            <a:hlinkClick r:id="rId15" action="ppaction://hlinksldjump"/>
            <a:extLst>
              <a:ext uri="{FF2B5EF4-FFF2-40B4-BE49-F238E27FC236}">
                <a16:creationId xmlns:a16="http://schemas.microsoft.com/office/drawing/2014/main" xmlns="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xmlns="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23354" y="3543924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xmlns="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161401" y="3506061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xmlns="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299448" y="3473489"/>
            <a:ext cx="1719221" cy="651012"/>
          </a:xfrm>
          <a:prstGeom prst="rect">
            <a:avLst/>
          </a:prstGeom>
        </p:spPr>
      </p:pic>
      <p:pic>
        <p:nvPicPr>
          <p:cNvPr id="4461" name="Picture 4460">
            <a:extLst>
              <a:ext uri="{FF2B5EF4-FFF2-40B4-BE49-F238E27FC236}">
                <a16:creationId xmlns:a16="http://schemas.microsoft.com/office/drawing/2014/main" xmlns="" id="{834BA341-1CC8-B226-0BF2-FC4D08815A4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376779" y="5823530"/>
            <a:ext cx="1719221" cy="651012"/>
          </a:xfrm>
          <a:prstGeom prst="rect">
            <a:avLst/>
          </a:prstGeom>
        </p:spPr>
      </p:pic>
      <p:pic>
        <p:nvPicPr>
          <p:cNvPr id="4462" name="Picture 4461">
            <a:extLst>
              <a:ext uri="{FF2B5EF4-FFF2-40B4-BE49-F238E27FC236}">
                <a16:creationId xmlns:a16="http://schemas.microsoft.com/office/drawing/2014/main" xmlns="" id="{96510691-0892-F2F3-F988-6D007838B0CF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514826" y="5619019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xmlns="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2583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4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4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44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1000"/>
                            </p:stCondLst>
                            <p:childTnLst>
                              <p:par>
                                <p:cTn id="7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4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4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39" b="1217"/>
          <a:stretch/>
        </p:blipFill>
        <p:spPr>
          <a:xfrm>
            <a:off x="0" y="-571500"/>
            <a:ext cx="12398589" cy="7429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>
                  <a:solidFill>
                    <a:schemeClr val="bg1"/>
                  </a:solidFill>
                  <a:latin typeface="Cambria" panose="02040503050406030204" pitchFamily="18" charset="0"/>
                </a:rPr>
                <a:t>Câu</a:t>
              </a:r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 1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701777" y="1434987"/>
              <a:ext cx="655984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45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thế kỉ = ….. năm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31766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11413" y="5513535"/>
              <a:ext cx="268554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1 000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903862" y="5583437"/>
              <a:ext cx="288126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</a:t>
              </a:r>
              <a:endParaRPr lang="vi-VN" sz="36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512792" y="4146813"/>
              <a:ext cx="3552343" cy="721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solidFill>
                    <a:schemeClr val="bg1"/>
                  </a:solidFill>
                  <a:latin typeface="Cambria" panose="02040503050406030204" pitchFamily="18" charset="0"/>
                </a:rPr>
                <a:t>100</a:t>
              </a:r>
              <a:endParaRPr lang="vi-VN" sz="4000" b="1" dirty="0">
                <a:solidFill>
                  <a:schemeClr val="bg1"/>
                </a:solidFill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xmlns="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57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91490"/>
            <a:ext cx="12398589" cy="734949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11589" y="1463128"/>
              <a:ext cx="6259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1 năm = ..... ngày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34647" cy="6588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364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40" y="5499146"/>
              <a:ext cx="263376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375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437595" y="5511486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370</a:t>
              </a:r>
              <a:endPara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365</a:t>
              </a:r>
              <a:endParaRPr kumimoji="0" lang="vi-VN" sz="36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56632" y="3429000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09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xmlns="" id="{0310E6FF-A4D2-41A8-935F-E0B1D02C8DD7}"/>
                    </a:ext>
                  </a:extLst>
                </p:cNvPr>
                <p:cNvSpPr txBox="1"/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𝟏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𝐧𝐠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𝐲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= .... 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𝐠𝐢</m:t>
                        </m:r>
                        <m:r>
                          <a:rPr lang="en-US" sz="5000" b="1" i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ờ</m:t>
                        </m:r>
                      </m:oMath>
                    </m:oMathPara>
                  </a14:m>
                  <a:endParaRPr kumimoji="0" lang="vi-VN" sz="5000" b="1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6" name="TextBox 25">
                  <a:extLst>
                    <a:ext uri="{FF2B5EF4-FFF2-40B4-BE49-F238E27FC236}">
                      <a16:creationId xmlns:a16="http://schemas.microsoft.com/office/drawing/2014/main" id="{0310E6FF-A4D2-41A8-935F-E0B1D02C8DD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89743" y="1723422"/>
                  <a:ext cx="6259211" cy="861774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62674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48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245608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SG" sz="40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25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302285" y="5579939"/>
              <a:ext cx="26099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SG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20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084665" y="4107771"/>
              <a:ext cx="30062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24 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  <a:extLst>
              <a:ext uri="{FF2B5EF4-FFF2-40B4-BE49-F238E27FC236}">
                <a16:creationId xmlns:a16="http://schemas.microsoft.com/office/drawing/2014/main" xmlns="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91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445770"/>
            <a:ext cx="12398589" cy="730377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3190645" y="1820492"/>
              <a:ext cx="635186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giờ</a:t>
              </a:r>
              <a:r>
                <a:rPr lang="en-SG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SG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54920" y="5132239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14002" y="3494943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94093" y="4214240"/>
              <a:ext cx="27080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30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1240585" y="3831630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245856" y="5589969"/>
              <a:ext cx="2666329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40585" y="5492224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1817556" y="5611876"/>
              <a:ext cx="310257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65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6480879" y="5385666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2321644" y="4156312"/>
              <a:ext cx="34150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98935" y="3598294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7DD10142-635E-708C-9B8E-BB9E24FBF2D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084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xmlns="" id="{9F5C9FD0-78CD-40B6-A314-1F0A40E6850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639" b="1217"/>
          <a:stretch/>
        </p:blipFill>
        <p:spPr>
          <a:xfrm>
            <a:off x="0" y="-548640"/>
            <a:ext cx="12398589" cy="740664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xmlns="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xmlns="" id="{0310E6FF-A4D2-41A8-935F-E0B1D02C8DD7}"/>
                </a:ext>
              </a:extLst>
            </p:cNvPr>
            <p:cNvSpPr txBox="1"/>
            <p:nvPr/>
          </p:nvSpPr>
          <p:spPr>
            <a:xfrm>
              <a:off x="2966395" y="1675115"/>
              <a:ext cx="625921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>
                <a:defRPr/>
              </a:pP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1 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phút</a:t>
              </a:r>
              <a:r>
                <a:rPr lang="vi-VN" sz="54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 = ....</a:t>
              </a:r>
              <a:r>
                <a:rPr lang="en-US" sz="5400" b="1" dirty="0" err="1">
                  <a:solidFill>
                    <a:prstClr val="white"/>
                  </a:solidFill>
                  <a:latin typeface="Cambria" panose="02040503050406030204" pitchFamily="18" charset="0"/>
                </a:rPr>
                <a:t>giây</a:t>
              </a:r>
              <a:endParaRPr kumimoji="0" lang="vi-VN" sz="5400" b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xmlns="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xmlns="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xmlns="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xmlns="" id="{1197FA70-E6AA-4189-8FE8-C7AB12073EBC}"/>
                </a:ext>
              </a:extLst>
            </p:cNvPr>
            <p:cNvSpPr txBox="1"/>
            <p:nvPr/>
          </p:nvSpPr>
          <p:spPr>
            <a:xfrm>
              <a:off x="7510394" y="4162819"/>
              <a:ext cx="2758825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kumimoji="0" lang="en-US" sz="45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</a:rPr>
                <a:t>70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xmlns="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xmlns="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xmlns="" id="{C5C515A6-E185-4DAB-BA9F-00A920D2C3FC}"/>
                </a:ext>
              </a:extLst>
            </p:cNvPr>
            <p:cNvSpPr txBox="1"/>
            <p:nvPr/>
          </p:nvSpPr>
          <p:spPr>
            <a:xfrm>
              <a:off x="7564339" y="5499146"/>
              <a:ext cx="3411690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40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xmlns="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xmlns="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xmlns="" id="{541CAE31-3519-4806-B6B5-B11461075737}"/>
                </a:ext>
              </a:extLst>
            </p:cNvPr>
            <p:cNvSpPr txBox="1"/>
            <p:nvPr/>
          </p:nvSpPr>
          <p:spPr>
            <a:xfrm>
              <a:off x="2004690" y="5553196"/>
              <a:ext cx="2749184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50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xmlns="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xmlns="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xmlns="" id="{CC0C34A7-AF97-4891-82B8-AF70DE3C0CC0}"/>
                </a:ext>
              </a:extLst>
            </p:cNvPr>
            <p:cNvSpPr txBox="1"/>
            <p:nvPr/>
          </p:nvSpPr>
          <p:spPr>
            <a:xfrm>
              <a:off x="1961432" y="4147762"/>
              <a:ext cx="3328823" cy="7848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500" b="1" dirty="0">
                  <a:solidFill>
                    <a:prstClr val="white"/>
                  </a:solidFill>
                  <a:latin typeface="Cambria" panose="02040503050406030204" pitchFamily="18" charset="0"/>
                </a:rPr>
                <a:t>60</a:t>
              </a:r>
              <a:endParaRPr kumimoji="0" lang="vi-VN" sz="4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xmlns="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30611" y="3395442"/>
            <a:ext cx="2530059" cy="562709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xmlns="" id="{B95A2C69-067B-3777-56F3-7D81CAD97C2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6752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476</Words>
  <Application>Microsoft Office PowerPoint</Application>
  <PresentationFormat>Custom</PresentationFormat>
  <Paragraphs>87</Paragraphs>
  <Slides>23</Slides>
  <Notes>5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4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LAPTOP</dc:creator>
  <cp:lastModifiedBy>AutoBVT</cp:lastModifiedBy>
  <cp:revision>7</cp:revision>
  <dcterms:created xsi:type="dcterms:W3CDTF">2025-03-19T13:59:17Z</dcterms:created>
  <dcterms:modified xsi:type="dcterms:W3CDTF">2025-03-20T06:51:02Z</dcterms:modified>
</cp:coreProperties>
</file>