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0" r:id="rId2"/>
    <p:sldMasterId id="2147483697" r:id="rId3"/>
    <p:sldMasterId id="2147483756" r:id="rId4"/>
    <p:sldMasterId id="2147483765" r:id="rId5"/>
    <p:sldMasterId id="2147483777" r:id="rId6"/>
    <p:sldMasterId id="2147483790" r:id="rId7"/>
  </p:sldMasterIdLst>
  <p:notesMasterIdLst>
    <p:notesMasterId r:id="rId26"/>
  </p:notesMasterIdLst>
  <p:sldIdLst>
    <p:sldId id="449" r:id="rId8"/>
    <p:sldId id="283" r:id="rId9"/>
    <p:sldId id="259" r:id="rId10"/>
    <p:sldId id="363" r:id="rId11"/>
    <p:sldId id="372" r:id="rId12"/>
    <p:sldId id="627" r:id="rId13"/>
    <p:sldId id="265" r:id="rId14"/>
    <p:sldId id="262" r:id="rId15"/>
    <p:sldId id="632" r:id="rId16"/>
    <p:sldId id="633" r:id="rId17"/>
    <p:sldId id="263" r:id="rId18"/>
    <p:sldId id="264" r:id="rId19"/>
    <p:sldId id="266" r:id="rId20"/>
    <p:sldId id="271" r:id="rId21"/>
    <p:sldId id="378" r:id="rId22"/>
    <p:sldId id="443" r:id="rId23"/>
    <p:sldId id="269" r:id="rId24"/>
    <p:sldId id="3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F8F4"/>
    <a:srgbClr val="FFFFFF"/>
    <a:srgbClr val="09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1" autoAdjust="0"/>
    <p:restoredTop sz="94651"/>
  </p:normalViewPr>
  <p:slideViewPr>
    <p:cSldViewPr snapToGrid="0">
      <p:cViewPr varScale="1">
        <p:scale>
          <a:sx n="81" d="100"/>
          <a:sy n="81" d="100"/>
        </p:scale>
        <p:origin x="8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1079D-99CA-4E4E-BCE2-E593CA94A31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E3A9E-770C-485E-B456-69409A64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8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24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thô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3A9E-770C-485E-B456-69409A6439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879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3A9E-770C-485E-B456-69409A6439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9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Bỏ</a:t>
            </a:r>
            <a:r>
              <a:rPr lang="en-US" dirty="0"/>
              <a:t> 2 </a:t>
            </a:r>
            <a:r>
              <a:rPr lang="en-US" dirty="0" err="1"/>
              <a:t>chấm</a:t>
            </a:r>
            <a:r>
              <a:rPr lang="en-US" dirty="0"/>
              <a:t>, them (</a:t>
            </a:r>
            <a:r>
              <a:rPr lang="en-US" dirty="0" err="1"/>
              <a:t>tiết</a:t>
            </a:r>
            <a:r>
              <a:rPr lang="en-US" dirty="0"/>
              <a:t>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3A9E-770C-485E-B456-69409A6439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78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6F509-103D-6507-4E59-38C634BE2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C597AAE-B69C-1003-3E24-DAA6F4165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980A70-C174-C11B-47D3-808E914C8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EE5B63-8F80-3FB8-D390-184E5D7B5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>
          <a:extLst>
            <a:ext uri="{FF2B5EF4-FFF2-40B4-BE49-F238E27FC236}">
              <a16:creationId xmlns:a16="http://schemas.microsoft.com/office/drawing/2014/main" id="{B26116DF-715D-9ACC-9629-236FA0EF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>
            <a:extLst>
              <a:ext uri="{FF2B5EF4-FFF2-40B4-BE49-F238E27FC236}">
                <a16:creationId xmlns:a16="http://schemas.microsoft.com/office/drawing/2014/main" id="{9DE5A368-C2F5-BEF6-E0AB-466CE6AA35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>
            <a:extLst>
              <a:ext uri="{FF2B5EF4-FFF2-40B4-BE49-F238E27FC236}">
                <a16:creationId xmlns:a16="http://schemas.microsoft.com/office/drawing/2014/main" id="{3D4484C9-AB85-7190-5D27-C1CBE021AF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4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0DD523D-8DB7-1A18-3148-EDDD40E30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t="7356" r="12500"/>
          <a:stretch/>
        </p:blipFill>
        <p:spPr>
          <a:xfrm>
            <a:off x="5829300" y="1951122"/>
            <a:ext cx="6362700" cy="4906877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98631CD1-144B-6968-306F-8DE2BE767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1978E0E-4313-B1AB-7B42-5A3B3B6DD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B9CE7F-B492-D8A7-799E-99B238B2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C5BFDD-6FAE-A4E3-5AE3-A32614BD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D467227-F0F7-417C-418C-920671A5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44E7217-F64A-5C1A-37D3-BBEEBCCF39E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2024011A-8369-523D-EBF7-ED38F7C4B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D500083-DA88-B1A3-5B86-9770BFB0B1E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5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BAF00D-945C-5899-DF8E-962698F0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BA16990-1FC2-A28D-9C7F-2F41B2883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8966B5-A386-71CA-7D94-FA3B240C4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D266C86-376D-0411-173C-C65B3F4E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2D5A36F-0F45-2623-7524-6ADA40597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C687AE6-12C4-A7FE-C1BE-0D2063DE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2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E29DE3-E4E7-7DFB-EF67-96FD51C0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8994391-3293-7BAB-B8D9-6A3171EFB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A8F371-AE04-2BC7-B9F4-1B9BC2C7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6A2F36-EE6D-E0A8-B7BA-E3172652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3C2B51-92A7-A9AB-F8BA-A1426CA8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03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49AD30-D9EE-7175-DDF7-8C91AB2C0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0BCCB0-AA47-C3CB-D361-B1E364210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3D62F71-9A95-0D9A-0349-A90360595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BAFB79-6B23-A0EF-7D9A-C14B6D87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769FA0-9981-81D9-7A19-2DA9C0191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1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2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9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B7701-B49F-8E62-338E-0CBE07359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ED184B-86BC-7A82-C2A8-78BD28289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6354A7-AA27-20EF-12F7-58521232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646659-A941-3B10-3C31-671B18F4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1D2BD2-47CD-8A21-77AD-BB2BCE14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6B0B4CA9-F7D9-8E25-099C-F362DB2DE1A0}"/>
              </a:ext>
            </a:extLst>
          </p:cNvPr>
          <p:cNvGrpSpPr/>
          <p:nvPr userDrawn="1"/>
        </p:nvGrpSpPr>
        <p:grpSpPr>
          <a:xfrm>
            <a:off x="1344166" y="800862"/>
            <a:ext cx="9503668" cy="5256276"/>
            <a:chOff x="2351056" y="1476420"/>
            <a:chExt cx="7337488" cy="4058208"/>
          </a:xfrm>
        </p:grpSpPr>
        <p:sp>
          <p:nvSpPr>
            <p:cNvPr id="8" name="Google Shape;1175;p29">
              <a:extLst>
                <a:ext uri="{FF2B5EF4-FFF2-40B4-BE49-F238E27FC236}">
                  <a16:creationId xmlns:a16="http://schemas.microsoft.com/office/drawing/2014/main" id="{AA856D38-4ABD-FBA3-BD71-D77589CBCDC5}"/>
                </a:ext>
              </a:extLst>
            </p:cNvPr>
            <p:cNvSpPr/>
            <p:nvPr/>
          </p:nvSpPr>
          <p:spPr>
            <a:xfrm>
              <a:off x="2351056" y="1476420"/>
              <a:ext cx="7185088" cy="3905808"/>
            </a:xfrm>
            <a:custGeom>
              <a:avLst/>
              <a:gdLst/>
              <a:ahLst/>
              <a:cxnLst/>
              <a:rect l="l" t="t" r="r" b="b"/>
              <a:pathLst>
                <a:path w="9778" h="9329" extrusionOk="0">
                  <a:moveTo>
                    <a:pt x="4815" y="0"/>
                  </a:moveTo>
                  <a:cubicBezTo>
                    <a:pt x="3957" y="0"/>
                    <a:pt x="3070" y="274"/>
                    <a:pt x="2228" y="872"/>
                  </a:cubicBezTo>
                  <a:cubicBezTo>
                    <a:pt x="867" y="1832"/>
                    <a:pt x="1" y="3580"/>
                    <a:pt x="16" y="5343"/>
                  </a:cubicBezTo>
                  <a:cubicBezTo>
                    <a:pt x="1" y="5823"/>
                    <a:pt x="78" y="6287"/>
                    <a:pt x="248" y="6735"/>
                  </a:cubicBezTo>
                  <a:cubicBezTo>
                    <a:pt x="542" y="7385"/>
                    <a:pt x="1022" y="7926"/>
                    <a:pt x="1610" y="8313"/>
                  </a:cubicBezTo>
                  <a:cubicBezTo>
                    <a:pt x="2606" y="8984"/>
                    <a:pt x="3765" y="9329"/>
                    <a:pt x="4931" y="9329"/>
                  </a:cubicBezTo>
                  <a:cubicBezTo>
                    <a:pt x="5702" y="9329"/>
                    <a:pt x="6477" y="9178"/>
                    <a:pt x="7209" y="8870"/>
                  </a:cubicBezTo>
                  <a:cubicBezTo>
                    <a:pt x="7921" y="8592"/>
                    <a:pt x="8524" y="8112"/>
                    <a:pt x="8973" y="7509"/>
                  </a:cubicBezTo>
                  <a:cubicBezTo>
                    <a:pt x="9777" y="6364"/>
                    <a:pt x="9777" y="4724"/>
                    <a:pt x="9251" y="3394"/>
                  </a:cubicBezTo>
                  <a:cubicBezTo>
                    <a:pt x="8424" y="1304"/>
                    <a:pt x="6688" y="0"/>
                    <a:pt x="481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175;p29">
              <a:extLst>
                <a:ext uri="{FF2B5EF4-FFF2-40B4-BE49-F238E27FC236}">
                  <a16:creationId xmlns:a16="http://schemas.microsoft.com/office/drawing/2014/main" id="{11902AE6-A441-A647-7649-26B51C6BC9E4}"/>
                </a:ext>
              </a:extLst>
            </p:cNvPr>
            <p:cNvSpPr/>
            <p:nvPr/>
          </p:nvSpPr>
          <p:spPr>
            <a:xfrm>
              <a:off x="2503456" y="1628820"/>
              <a:ext cx="7185088" cy="3905808"/>
            </a:xfrm>
            <a:custGeom>
              <a:avLst/>
              <a:gdLst/>
              <a:ahLst/>
              <a:cxnLst/>
              <a:rect l="l" t="t" r="r" b="b"/>
              <a:pathLst>
                <a:path w="9778" h="9329" extrusionOk="0">
                  <a:moveTo>
                    <a:pt x="4815" y="0"/>
                  </a:moveTo>
                  <a:cubicBezTo>
                    <a:pt x="3957" y="0"/>
                    <a:pt x="3070" y="274"/>
                    <a:pt x="2228" y="872"/>
                  </a:cubicBezTo>
                  <a:cubicBezTo>
                    <a:pt x="867" y="1832"/>
                    <a:pt x="1" y="3580"/>
                    <a:pt x="16" y="5343"/>
                  </a:cubicBezTo>
                  <a:cubicBezTo>
                    <a:pt x="1" y="5823"/>
                    <a:pt x="78" y="6287"/>
                    <a:pt x="248" y="6735"/>
                  </a:cubicBezTo>
                  <a:cubicBezTo>
                    <a:pt x="542" y="7385"/>
                    <a:pt x="1022" y="7926"/>
                    <a:pt x="1610" y="8313"/>
                  </a:cubicBezTo>
                  <a:cubicBezTo>
                    <a:pt x="2606" y="8984"/>
                    <a:pt x="3765" y="9329"/>
                    <a:pt x="4931" y="9329"/>
                  </a:cubicBezTo>
                  <a:cubicBezTo>
                    <a:pt x="5702" y="9329"/>
                    <a:pt x="6477" y="9178"/>
                    <a:pt x="7209" y="8870"/>
                  </a:cubicBezTo>
                  <a:cubicBezTo>
                    <a:pt x="7921" y="8592"/>
                    <a:pt x="8524" y="8112"/>
                    <a:pt x="8973" y="7509"/>
                  </a:cubicBezTo>
                  <a:cubicBezTo>
                    <a:pt x="9777" y="6364"/>
                    <a:pt x="9777" y="4724"/>
                    <a:pt x="9251" y="3394"/>
                  </a:cubicBezTo>
                  <a:cubicBezTo>
                    <a:pt x="8424" y="1304"/>
                    <a:pt x="6688" y="0"/>
                    <a:pt x="48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12DF53A3-17D2-325C-8B2E-0B4D5C9F1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383E35-B4FF-88C5-E178-B7048C6DA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2B77039-B7AB-B589-5805-DCDC10ED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0353A7-A2F2-CA2B-719A-45B08291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27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B7A6C1-ED75-540F-4013-F937E343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D74B45-173D-E9F8-479B-9CD375990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AEF9D0-4D1D-BAC4-36C5-0F7E11238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AAB418-4E3C-C6E3-0C63-193D8E048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44DE03-C14E-6279-CEC7-966C14AE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72D0683-CD87-FEFB-61DE-224934FCB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025" cy="6858000"/>
          </a:xfrm>
          <a:prstGeom prst="rect">
            <a:avLst/>
          </a:prstGeom>
        </p:spPr>
      </p:pic>
      <p:sp>
        <p:nvSpPr>
          <p:cNvPr id="8" name="矩形: 圆角 11">
            <a:extLst>
              <a:ext uri="{FF2B5EF4-FFF2-40B4-BE49-F238E27FC236}">
                <a16:creationId xmlns:a16="http://schemas.microsoft.com/office/drawing/2014/main" id="{FDD14F81-CD49-1B7F-2543-9803D84BE619}"/>
              </a:ext>
            </a:extLst>
          </p:cNvPr>
          <p:cNvSpPr/>
          <p:nvPr userDrawn="1"/>
        </p:nvSpPr>
        <p:spPr>
          <a:xfrm>
            <a:off x="550120" y="95062"/>
            <a:ext cx="11091760" cy="6410100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F1FE18BB-A4E9-046A-E673-1B67B116A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8" t="24316" r="32817" b="20582"/>
          <a:stretch/>
        </p:blipFill>
        <p:spPr>
          <a:xfrm>
            <a:off x="169505" y="95061"/>
            <a:ext cx="793817" cy="7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A9230E-F2D6-849C-6D37-937A0983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DCD2D0-60A9-B328-BAD6-C9B344E51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D1815C-7502-9203-DE57-48FABEAA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5F731C1-1B39-B0C4-76D5-234184EF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2CF62A-3EB0-3FB1-1AFA-55578114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C5A1AE-DB37-143B-3D11-978C5F5A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820CDE3-FB5D-B4E2-1C93-BD12287AE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32424F-166D-DA4A-BADC-62BB0B488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02FCA0D8-86B7-9586-6321-929C98AF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2DAB8674-5973-F635-D31B-8D66782C2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1">
            <a:extLst>
              <a:ext uri="{FF2B5EF4-FFF2-40B4-BE49-F238E27FC236}">
                <a16:creationId xmlns:a16="http://schemas.microsoft.com/office/drawing/2014/main" id="{1721F1FD-01AF-AE2B-4FBB-FC43D1376DB5}"/>
              </a:ext>
            </a:extLst>
          </p:cNvPr>
          <p:cNvSpPr/>
          <p:nvPr userDrawn="1"/>
        </p:nvSpPr>
        <p:spPr>
          <a:xfrm>
            <a:off x="372320" y="365125"/>
            <a:ext cx="11476780" cy="6213475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2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C1702E-F6ED-FB20-9B33-B0ADBC88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9CC3B50-80BC-48C1-1530-C3FCDEC4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D7944C-F1DF-8FE2-35DB-58EF60C1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EFF021A-0F9D-CC88-398E-79D52082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DCAC41C-508D-F395-008D-DC566F78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19EDB55-9FFE-5150-B7F3-7F453620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A6D66BE-D817-2F61-03E7-3DDE5AE66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FD5A33-6508-335F-BDF0-6B6F0B7B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B9F7AF-35A4-FC98-65EA-A0B5DB8A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16698AE-94E1-57CC-4907-CA931B1BB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9583BE3-2D4E-92E5-A045-4A96FFEC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5F8208-FDDF-7B68-5A0F-B85EF878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89A4E9-D164-6178-87FB-30F9CAF1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32BD0B-6A5A-2093-3E46-84E9732E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CD6AB2D-971E-D914-ABA7-1155A5608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52560-B10F-6960-A5F1-AACD5819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D39E30-F6E7-6658-6BD8-6F2FEEC0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18C0D1-A03F-C134-73FD-DD4E818A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E09780-7F02-9116-D39C-AD639824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361C40-2958-286B-2B42-E55573F5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2A7BDE8-BC2C-CC8E-ADF8-351BCAE5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3E0717-152E-962B-D83B-1FCA18A3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4CF428-B7D0-07C6-9E63-A81E8C8C9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BEE353-8BD7-77C9-D34C-31D5F9FC6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0863D25-EA33-421A-9C6E-18A585960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7F2F0BA-17D7-0F68-4DBD-FAF3D281D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29175A9-3E26-1D75-1AF0-2B9F73AA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7D691-3DD6-4ACE-B604-52F45C41F89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30AF1C-F711-C9FB-2E6B-B08A00D86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5E78BA-97D7-9AB4-C8C6-615AA9F9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BDF0D-8072-47CC-8B56-26B59CA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383E35-B4FF-88C5-E178-B7048C6DA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2B77039-B7AB-B589-5805-DCDC10ED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0353A7-A2F2-CA2B-719A-45B08291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组合 5">
            <a:extLst>
              <a:ext uri="{FF2B5EF4-FFF2-40B4-BE49-F238E27FC236}">
                <a16:creationId xmlns:a16="http://schemas.microsoft.com/office/drawing/2014/main" id="{0F69D89F-54CC-E5B0-21B4-FA02DB61F8DE}"/>
              </a:ext>
            </a:extLst>
          </p:cNvPr>
          <p:cNvGrpSpPr/>
          <p:nvPr userDrawn="1"/>
        </p:nvGrpSpPr>
        <p:grpSpPr>
          <a:xfrm>
            <a:off x="1839522" y="1757962"/>
            <a:ext cx="6748024" cy="3732188"/>
            <a:chOff x="2351056" y="1476420"/>
            <a:chExt cx="7337488" cy="4058208"/>
          </a:xfrm>
        </p:grpSpPr>
        <p:sp>
          <p:nvSpPr>
            <p:cNvPr id="12" name="Google Shape;1175;p29">
              <a:extLst>
                <a:ext uri="{FF2B5EF4-FFF2-40B4-BE49-F238E27FC236}">
                  <a16:creationId xmlns:a16="http://schemas.microsoft.com/office/drawing/2014/main" id="{15D4187B-6B5A-BAFF-301E-0C4A0728AF9F}"/>
                </a:ext>
              </a:extLst>
            </p:cNvPr>
            <p:cNvSpPr/>
            <p:nvPr/>
          </p:nvSpPr>
          <p:spPr>
            <a:xfrm>
              <a:off x="2351056" y="1476420"/>
              <a:ext cx="7185088" cy="3905808"/>
            </a:xfrm>
            <a:custGeom>
              <a:avLst/>
              <a:gdLst/>
              <a:ahLst/>
              <a:cxnLst/>
              <a:rect l="l" t="t" r="r" b="b"/>
              <a:pathLst>
                <a:path w="9778" h="9329" extrusionOk="0">
                  <a:moveTo>
                    <a:pt x="4815" y="0"/>
                  </a:moveTo>
                  <a:cubicBezTo>
                    <a:pt x="3957" y="0"/>
                    <a:pt x="3070" y="274"/>
                    <a:pt x="2228" y="872"/>
                  </a:cubicBezTo>
                  <a:cubicBezTo>
                    <a:pt x="867" y="1832"/>
                    <a:pt x="1" y="3580"/>
                    <a:pt x="16" y="5343"/>
                  </a:cubicBezTo>
                  <a:cubicBezTo>
                    <a:pt x="1" y="5823"/>
                    <a:pt x="78" y="6287"/>
                    <a:pt x="248" y="6735"/>
                  </a:cubicBezTo>
                  <a:cubicBezTo>
                    <a:pt x="542" y="7385"/>
                    <a:pt x="1022" y="7926"/>
                    <a:pt x="1610" y="8313"/>
                  </a:cubicBezTo>
                  <a:cubicBezTo>
                    <a:pt x="2606" y="8984"/>
                    <a:pt x="3765" y="9329"/>
                    <a:pt x="4931" y="9329"/>
                  </a:cubicBezTo>
                  <a:cubicBezTo>
                    <a:pt x="5702" y="9329"/>
                    <a:pt x="6477" y="9178"/>
                    <a:pt x="7209" y="8870"/>
                  </a:cubicBezTo>
                  <a:cubicBezTo>
                    <a:pt x="7921" y="8592"/>
                    <a:pt x="8524" y="8112"/>
                    <a:pt x="8973" y="7509"/>
                  </a:cubicBezTo>
                  <a:cubicBezTo>
                    <a:pt x="9777" y="6364"/>
                    <a:pt x="9777" y="4724"/>
                    <a:pt x="9251" y="3394"/>
                  </a:cubicBezTo>
                  <a:cubicBezTo>
                    <a:pt x="8424" y="1304"/>
                    <a:pt x="6688" y="0"/>
                    <a:pt x="481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175;p29">
              <a:extLst>
                <a:ext uri="{FF2B5EF4-FFF2-40B4-BE49-F238E27FC236}">
                  <a16:creationId xmlns:a16="http://schemas.microsoft.com/office/drawing/2014/main" id="{70940749-02AD-839F-47C3-175DAF7A8CF4}"/>
                </a:ext>
              </a:extLst>
            </p:cNvPr>
            <p:cNvSpPr/>
            <p:nvPr/>
          </p:nvSpPr>
          <p:spPr>
            <a:xfrm>
              <a:off x="2503456" y="1628820"/>
              <a:ext cx="7185088" cy="3905808"/>
            </a:xfrm>
            <a:custGeom>
              <a:avLst/>
              <a:gdLst/>
              <a:ahLst/>
              <a:cxnLst/>
              <a:rect l="l" t="t" r="r" b="b"/>
              <a:pathLst>
                <a:path w="9778" h="9329" extrusionOk="0">
                  <a:moveTo>
                    <a:pt x="4815" y="0"/>
                  </a:moveTo>
                  <a:cubicBezTo>
                    <a:pt x="3957" y="0"/>
                    <a:pt x="3070" y="274"/>
                    <a:pt x="2228" y="872"/>
                  </a:cubicBezTo>
                  <a:cubicBezTo>
                    <a:pt x="867" y="1832"/>
                    <a:pt x="1" y="3580"/>
                    <a:pt x="16" y="5343"/>
                  </a:cubicBezTo>
                  <a:cubicBezTo>
                    <a:pt x="1" y="5823"/>
                    <a:pt x="78" y="6287"/>
                    <a:pt x="248" y="6735"/>
                  </a:cubicBezTo>
                  <a:cubicBezTo>
                    <a:pt x="542" y="7385"/>
                    <a:pt x="1022" y="7926"/>
                    <a:pt x="1610" y="8313"/>
                  </a:cubicBezTo>
                  <a:cubicBezTo>
                    <a:pt x="2606" y="8984"/>
                    <a:pt x="3765" y="9329"/>
                    <a:pt x="4931" y="9329"/>
                  </a:cubicBezTo>
                  <a:cubicBezTo>
                    <a:pt x="5702" y="9329"/>
                    <a:pt x="6477" y="9178"/>
                    <a:pt x="7209" y="8870"/>
                  </a:cubicBezTo>
                  <a:cubicBezTo>
                    <a:pt x="7921" y="8592"/>
                    <a:pt x="8524" y="8112"/>
                    <a:pt x="8973" y="7509"/>
                  </a:cubicBezTo>
                  <a:cubicBezTo>
                    <a:pt x="9777" y="6364"/>
                    <a:pt x="9777" y="4724"/>
                    <a:pt x="9251" y="3394"/>
                  </a:cubicBezTo>
                  <a:cubicBezTo>
                    <a:pt x="8424" y="1304"/>
                    <a:pt x="6688" y="0"/>
                    <a:pt x="48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7">
            <a:extLst>
              <a:ext uri="{FF2B5EF4-FFF2-40B4-BE49-F238E27FC236}">
                <a16:creationId xmlns:a16="http://schemas.microsoft.com/office/drawing/2014/main" id="{58764DC1-BDF2-DC90-7FF4-C97799A32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17" y="1527599"/>
            <a:ext cx="4529570" cy="4529570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6ACB5423-2F4A-DCA4-3E0D-0F27903426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7" y="1527599"/>
            <a:ext cx="2911061" cy="31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0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3719" r="2754" b="63148"/>
          <a:stretch/>
        </p:blipFill>
        <p:spPr>
          <a:xfrm>
            <a:off x="0" y="0"/>
            <a:ext cx="12192000" cy="2489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92"/>
          <a:stretch/>
        </p:blipFill>
        <p:spPr>
          <a:xfrm>
            <a:off x="0" y="4292600"/>
            <a:ext cx="12192000" cy="2565400"/>
          </a:xfrm>
          <a:prstGeom prst="rect">
            <a:avLst/>
          </a:prstGeom>
        </p:spPr>
      </p:pic>
      <p:pic>
        <p:nvPicPr>
          <p:cNvPr id="2" name="图片 14">
            <a:extLst>
              <a:ext uri="{FF2B5EF4-FFF2-40B4-BE49-F238E27FC236}">
                <a16:creationId xmlns:a16="http://schemas.microsoft.com/office/drawing/2014/main" id="{CB915919-12DB-04AA-E5F0-33F3031EE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t="26182" r="23037" b="18181"/>
          <a:stretch/>
        </p:blipFill>
        <p:spPr>
          <a:xfrm rot="20659914">
            <a:off x="633196" y="5333132"/>
            <a:ext cx="1544717" cy="1064602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9D98145D-0480-82AA-5A30-B3D81ECE4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11090" r="24432" b="13418"/>
          <a:stretch/>
        </p:blipFill>
        <p:spPr>
          <a:xfrm rot="19873432">
            <a:off x="9743500" y="4874113"/>
            <a:ext cx="538342" cy="540425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C617B655-EA2B-6A31-19E8-0EF1EE496B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3103">
            <a:off x="10162439" y="5608484"/>
            <a:ext cx="1568031" cy="104535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2C00C16-FFBD-B167-7428-1C6EE176F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8" b="40789"/>
          <a:stretch/>
        </p:blipFill>
        <p:spPr>
          <a:xfrm>
            <a:off x="10378679" y="2393886"/>
            <a:ext cx="1411268" cy="132343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4035CBB-0912-3D4F-33C8-C3D3F05C0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1" t="67107" r="23507" b="-3855"/>
          <a:stretch/>
        </p:blipFill>
        <p:spPr>
          <a:xfrm rot="20411037">
            <a:off x="184858" y="2539316"/>
            <a:ext cx="2677512" cy="15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7"/>
          <a:stretch/>
        </p:blipFill>
        <p:spPr>
          <a:xfrm>
            <a:off x="0" y="4279900"/>
            <a:ext cx="12192000" cy="2578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r="3518" b="10185"/>
          <a:stretch/>
        </p:blipFill>
        <p:spPr>
          <a:xfrm>
            <a:off x="-546100" y="1168400"/>
            <a:ext cx="66167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7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0" y="1456049"/>
            <a:ext cx="4829570" cy="2154957"/>
          </a:xfrm>
          <a:custGeom>
            <a:avLst/>
            <a:gdLst>
              <a:gd name="connsiteX0" fmla="*/ 3325620 w 4922757"/>
              <a:gd name="connsiteY0" fmla="*/ 2 h 2154957"/>
              <a:gd name="connsiteX1" fmla="*/ 3325620 w 4922757"/>
              <a:gd name="connsiteY1" fmla="*/ 2 h 2154957"/>
              <a:gd name="connsiteX2" fmla="*/ 3430456 w 4922757"/>
              <a:gd name="connsiteY2" fmla="*/ 11650 h 2154957"/>
              <a:gd name="connsiteX3" fmla="*/ 4892331 w 4922757"/>
              <a:gd name="connsiteY3" fmla="*/ 302861 h 2154957"/>
              <a:gd name="connsiteX4" fmla="*/ 4921452 w 4922757"/>
              <a:gd name="connsiteY4" fmla="*/ 436817 h 2154957"/>
              <a:gd name="connsiteX5" fmla="*/ 4863210 w 4922757"/>
              <a:gd name="connsiteY5" fmla="*/ 477587 h 2154957"/>
              <a:gd name="connsiteX6" fmla="*/ 4735077 w 4922757"/>
              <a:gd name="connsiteY6" fmla="*/ 483411 h 2154957"/>
              <a:gd name="connsiteX7" fmla="*/ 3354741 w 4922757"/>
              <a:gd name="connsiteY7" fmla="*/ 1287151 h 2154957"/>
              <a:gd name="connsiteX8" fmla="*/ 3284851 w 4922757"/>
              <a:gd name="connsiteY8" fmla="*/ 1281327 h 2154957"/>
              <a:gd name="connsiteX9" fmla="*/ 2486935 w 4922757"/>
              <a:gd name="connsiteY9" fmla="*/ 1671548 h 2154957"/>
              <a:gd name="connsiteX10" fmla="*/ 2533528 w 4922757"/>
              <a:gd name="connsiteY10" fmla="*/ 1723966 h 2154957"/>
              <a:gd name="connsiteX11" fmla="*/ 1974405 w 4922757"/>
              <a:gd name="connsiteY11" fmla="*/ 2154957 h 2154957"/>
              <a:gd name="connsiteX12" fmla="*/ 1671546 w 4922757"/>
              <a:gd name="connsiteY12" fmla="*/ 2061770 h 2154957"/>
              <a:gd name="connsiteX13" fmla="*/ 1159016 w 4922757"/>
              <a:gd name="connsiteY13" fmla="*/ 1945286 h 2154957"/>
              <a:gd name="connsiteX14" fmla="*/ 1118247 w 4922757"/>
              <a:gd name="connsiteY14" fmla="*/ 1869571 h 2154957"/>
              <a:gd name="connsiteX15" fmla="*/ 832861 w 4922757"/>
              <a:gd name="connsiteY15" fmla="*/ 1642427 h 2154957"/>
              <a:gd name="connsiteX16" fmla="*/ 489233 w 4922757"/>
              <a:gd name="connsiteY16" fmla="*/ 1712318 h 2154957"/>
              <a:gd name="connsiteX17" fmla="*/ 250441 w 4922757"/>
              <a:gd name="connsiteY17" fmla="*/ 1968583 h 2154957"/>
              <a:gd name="connsiteX18" fmla="*/ 0 w 4922757"/>
              <a:gd name="connsiteY18" fmla="*/ 1764736 h 2154957"/>
              <a:gd name="connsiteX19" fmla="*/ 52418 w 4922757"/>
              <a:gd name="connsiteY19" fmla="*/ 1502647 h 2154957"/>
              <a:gd name="connsiteX20" fmla="*/ 180550 w 4922757"/>
              <a:gd name="connsiteY20" fmla="*/ 1508471 h 2154957"/>
              <a:gd name="connsiteX21" fmla="*/ 541651 w 4922757"/>
              <a:gd name="connsiteY21" fmla="*/ 1240557 h 2154957"/>
              <a:gd name="connsiteX22" fmla="*/ 617365 w 4922757"/>
              <a:gd name="connsiteY22" fmla="*/ 1217261 h 2154957"/>
              <a:gd name="connsiteX23" fmla="*/ 757146 w 4922757"/>
              <a:gd name="connsiteY23" fmla="*/ 1188140 h 2154957"/>
              <a:gd name="connsiteX24" fmla="*/ 1094950 w 4922757"/>
              <a:gd name="connsiteY24" fmla="*/ 1141546 h 2154957"/>
              <a:gd name="connsiteX25" fmla="*/ 1205610 w 4922757"/>
              <a:gd name="connsiteY25" fmla="*/ 751324 h 2154957"/>
              <a:gd name="connsiteX26" fmla="*/ 1234731 w 4922757"/>
              <a:gd name="connsiteY26" fmla="*/ 693082 h 2154957"/>
              <a:gd name="connsiteX27" fmla="*/ 1281325 w 4922757"/>
              <a:gd name="connsiteY27" fmla="*/ 646489 h 2154957"/>
              <a:gd name="connsiteX28" fmla="*/ 1415281 w 4922757"/>
              <a:gd name="connsiteY28" fmla="*/ 460114 h 2154957"/>
              <a:gd name="connsiteX29" fmla="*/ 1619128 w 4922757"/>
              <a:gd name="connsiteY29" fmla="*/ 320333 h 2154957"/>
              <a:gd name="connsiteX30" fmla="*/ 2253967 w 4922757"/>
              <a:gd name="connsiteY30" fmla="*/ 23299 h 2154957"/>
              <a:gd name="connsiteX31" fmla="*/ 2393748 w 4922757"/>
              <a:gd name="connsiteY31" fmla="*/ 2 h 2154957"/>
              <a:gd name="connsiteX32" fmla="*/ 3325620 w 4922757"/>
              <a:gd name="connsiteY32" fmla="*/ 2 h 21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22757" h="2154957">
                <a:moveTo>
                  <a:pt x="3325620" y="2"/>
                </a:moveTo>
                <a:lnTo>
                  <a:pt x="3325620" y="2"/>
                </a:lnTo>
                <a:lnTo>
                  <a:pt x="3430456" y="11650"/>
                </a:lnTo>
                <a:lnTo>
                  <a:pt x="4892331" y="302861"/>
                </a:lnTo>
                <a:cubicBezTo>
                  <a:pt x="4902038" y="347513"/>
                  <a:pt x="4928964" y="391744"/>
                  <a:pt x="4921452" y="436817"/>
                </a:cubicBezTo>
                <a:cubicBezTo>
                  <a:pt x="4917556" y="460192"/>
                  <a:pt x="4885860" y="470618"/>
                  <a:pt x="4863210" y="477587"/>
                </a:cubicBezTo>
                <a:cubicBezTo>
                  <a:pt x="4841921" y="484138"/>
                  <a:pt x="4769885" y="483411"/>
                  <a:pt x="4735077" y="483411"/>
                </a:cubicBezTo>
                <a:lnTo>
                  <a:pt x="3354741" y="1287151"/>
                </a:lnTo>
                <a:lnTo>
                  <a:pt x="3284851" y="1281327"/>
                </a:lnTo>
                <a:lnTo>
                  <a:pt x="2486935" y="1671548"/>
                </a:lnTo>
                <a:lnTo>
                  <a:pt x="2533528" y="1723966"/>
                </a:lnTo>
                <a:lnTo>
                  <a:pt x="1974405" y="2154957"/>
                </a:lnTo>
                <a:lnTo>
                  <a:pt x="1671546" y="2061770"/>
                </a:lnTo>
                <a:lnTo>
                  <a:pt x="1159016" y="1945286"/>
                </a:lnTo>
                <a:cubicBezTo>
                  <a:pt x="1121992" y="1877409"/>
                  <a:pt x="1134949" y="1902978"/>
                  <a:pt x="1118247" y="1869571"/>
                </a:cubicBezTo>
                <a:lnTo>
                  <a:pt x="832861" y="1642427"/>
                </a:lnTo>
                <a:lnTo>
                  <a:pt x="489233" y="1712318"/>
                </a:lnTo>
                <a:lnTo>
                  <a:pt x="250441" y="1968583"/>
                </a:lnTo>
                <a:lnTo>
                  <a:pt x="0" y="1764736"/>
                </a:lnTo>
                <a:lnTo>
                  <a:pt x="52418" y="1502647"/>
                </a:lnTo>
                <a:cubicBezTo>
                  <a:pt x="161119" y="1509041"/>
                  <a:pt x="118368" y="1508471"/>
                  <a:pt x="180550" y="1508471"/>
                </a:cubicBezTo>
                <a:lnTo>
                  <a:pt x="541651" y="1240557"/>
                </a:lnTo>
                <a:cubicBezTo>
                  <a:pt x="566889" y="1232792"/>
                  <a:pt x="591385" y="1221985"/>
                  <a:pt x="617365" y="1217261"/>
                </a:cubicBezTo>
                <a:cubicBezTo>
                  <a:pt x="761672" y="1191023"/>
                  <a:pt x="698113" y="1232413"/>
                  <a:pt x="757146" y="1188140"/>
                </a:cubicBezTo>
                <a:lnTo>
                  <a:pt x="1094950" y="1141546"/>
                </a:lnTo>
                <a:lnTo>
                  <a:pt x="1205610" y="751324"/>
                </a:lnTo>
                <a:cubicBezTo>
                  <a:pt x="1215317" y="731910"/>
                  <a:pt x="1222434" y="710968"/>
                  <a:pt x="1234731" y="693082"/>
                </a:cubicBezTo>
                <a:cubicBezTo>
                  <a:pt x="1234738" y="693071"/>
                  <a:pt x="1270968" y="656846"/>
                  <a:pt x="1281325" y="646489"/>
                </a:cubicBezTo>
                <a:lnTo>
                  <a:pt x="1415281" y="460114"/>
                </a:lnTo>
                <a:lnTo>
                  <a:pt x="1619128" y="320333"/>
                </a:lnTo>
                <a:lnTo>
                  <a:pt x="2253967" y="23299"/>
                </a:lnTo>
                <a:cubicBezTo>
                  <a:pt x="2385919" y="-693"/>
                  <a:pt x="2338688" y="2"/>
                  <a:pt x="2393748" y="2"/>
                </a:cubicBezTo>
                <a:lnTo>
                  <a:pt x="332562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6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4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02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93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51979B-3727-C7BB-B127-1FF2BAD8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DCDA38-3F63-9B4E-2FA4-FCD2B3321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A85BD2-F3B4-4765-B2CC-70716AA9A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FDE3DC-F3C4-5F7A-7033-9B518939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A2EED7-5B9A-273A-2B55-6020F3B6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83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42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28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19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2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74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8988A10F-44FA-ED51-6D59-0BB8A87DAE0B}"/>
              </a:ext>
            </a:extLst>
          </p:cNvPr>
          <p:cNvGrpSpPr/>
          <p:nvPr userDrawn="1"/>
        </p:nvGrpSpPr>
        <p:grpSpPr>
          <a:xfrm>
            <a:off x="370873" y="276376"/>
            <a:ext cx="11450254" cy="6305249"/>
            <a:chOff x="2351056" y="1476420"/>
            <a:chExt cx="7337488" cy="4058208"/>
          </a:xfrm>
        </p:grpSpPr>
        <p:sp>
          <p:nvSpPr>
            <p:cNvPr id="9" name="Google Shape;1175;p29">
              <a:extLst>
                <a:ext uri="{FF2B5EF4-FFF2-40B4-BE49-F238E27FC236}">
                  <a16:creationId xmlns:a16="http://schemas.microsoft.com/office/drawing/2014/main" id="{006D4C56-7038-990B-D4F3-D1167DC476C5}"/>
                </a:ext>
              </a:extLst>
            </p:cNvPr>
            <p:cNvSpPr/>
            <p:nvPr/>
          </p:nvSpPr>
          <p:spPr>
            <a:xfrm>
              <a:off x="2351056" y="1476420"/>
              <a:ext cx="7185088" cy="3905808"/>
            </a:xfrm>
            <a:prstGeom prst="roundRect">
              <a:avLst/>
            </a:pr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175;p29">
              <a:extLst>
                <a:ext uri="{FF2B5EF4-FFF2-40B4-BE49-F238E27FC236}">
                  <a16:creationId xmlns:a16="http://schemas.microsoft.com/office/drawing/2014/main" id="{F2D2D04F-058D-4D73-75A8-30DA8CEF4EE7}"/>
                </a:ext>
              </a:extLst>
            </p:cNvPr>
            <p:cNvSpPr/>
            <p:nvPr/>
          </p:nvSpPr>
          <p:spPr>
            <a:xfrm>
              <a:off x="2503456" y="1628820"/>
              <a:ext cx="7185088" cy="390580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F01A1384-CA6C-10D3-7001-982A557C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ADB0DF-99BF-CF45-1A1A-326E1BFEB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CD620B-925F-A72F-BB13-D20B9BDB1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C4B872-391E-74FF-659D-0E992BC2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6251623-24AD-7BC6-6434-CE338BB39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92CD25-042B-6B95-E2F9-D1880791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8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0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39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0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5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33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6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C11F8-F758-DD63-CDF2-F56B56DF2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27FB6F7-2F44-3C10-3286-A1F97619C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7997B47-C83A-9BB8-5DAE-95D034753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123DFEE-C776-1D40-A573-530999050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648C51E-1AC3-DA8F-2B3B-32C0548D0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2F9529B-E683-1EDB-E8A6-DB2859A7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5ABDA49-45FA-E4D7-BE20-ABB3F261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7EF8B61-D572-F69F-2B95-29ED65A6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799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04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16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2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700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52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922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699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451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8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9EB0E7-2D6A-7186-4BDD-0BAC219F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F606B34-680D-00F3-33BF-1538DD21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27386F-0F37-7698-66D9-7B7E1DB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4604035-457A-7ABE-A993-544DCD61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6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BB2B651-0641-D4BD-B182-A22E1F55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C92F87D-7FC9-6345-70A9-0BC5C426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B87F5B-58BA-32AF-4918-53A52C41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9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EDD03A-0684-4BBD-1B87-534ADE18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12505EA-A6B8-CB4A-3CA6-756BF66F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B6130-800F-FC3E-97BC-A8747C816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EDCDF43-E814-9A3B-56E7-33AC99AB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32209A-D364-A950-B1BF-D1D175A1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EAE2F0-902C-536C-66D6-31AA8033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9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32AE6F12-5821-B098-9218-E7BD0974300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8E146FB-2994-BA56-A9D7-D12C44C5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3344CC1-92CA-D5A2-E2BE-C526C9B6A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F02385-CA67-511E-34AE-B37DE23CF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3859-1659-4AD3-BD3A-155E1B89CEB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8B0DF1-BD8E-1507-8C9C-1832B4B9B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64A87B-1FD9-5AA1-EB16-4DAA965AF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60B4-7178-4CCF-B2DC-3E4240E1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0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8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2025/3/20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639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61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893241" y="-3666026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93241" y="10625455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414765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8192148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3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72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43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52.xml"/><Relationship Id="rId15" Type="http://schemas.openxmlformats.org/officeDocument/2006/relationships/hyperlink" Target="https://quizizz.com/admin/quiz/start_new/66b9394a7c7609a71206f58c" TargetMode="Externa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3B76-95B6-A112-4AE4-F30A2F13B2FD}"/>
              </a:ext>
            </a:extLst>
          </p:cNvPr>
          <p:cNvSpPr txBox="1">
            <a:spLocks/>
          </p:cNvSpPr>
          <p:nvPr/>
        </p:nvSpPr>
        <p:spPr>
          <a:xfrm>
            <a:off x="1115079" y="4291129"/>
            <a:ext cx="10228447" cy="2438047"/>
          </a:xfrm>
          <a:prstGeom prst="rect">
            <a:avLst/>
          </a:prstGeom>
        </p:spPr>
        <p:txBody>
          <a:bodyPr>
            <a:prstTxWarp prst="textArchUp">
              <a:avLst>
                <a:gd name="adj" fmla="val 10540442"/>
              </a:avLst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 fontAlgn="base">
              <a:spcAft>
                <a:spcPct val="0"/>
              </a:spcAft>
              <a:defRPr/>
            </a:pPr>
            <a:r>
              <a:rPr lang="en-US" altLang="en-US" sz="5400" b="1" dirty="0">
                <a:ln/>
                <a:solidFill>
                  <a:srgbClr val="FF0000"/>
                </a:solidFill>
                <a:latin typeface="Merriweather Black" panose="00000A00000000000000" pitchFamily="2" charset="0"/>
                <a:sym typeface="Arial"/>
              </a:rPr>
              <a:t>CHÀO MỪNG QUÝ THẦY CÔ ĐẾN </a:t>
            </a:r>
            <a:r>
              <a:rPr lang="vi-VN" altLang="en-US" sz="5400" b="1">
                <a:ln/>
                <a:solidFill>
                  <a:srgbClr val="FF0000"/>
                </a:solidFill>
                <a:latin typeface="Merriweather Black" panose="00000A00000000000000" pitchFamily="2" charset="0"/>
                <a:sym typeface="Arial"/>
              </a:rPr>
              <a:t>DỰ </a:t>
            </a:r>
            <a:r>
              <a:rPr lang="en-US" altLang="en-US" sz="5400" b="1">
                <a:ln/>
                <a:solidFill>
                  <a:srgbClr val="FF0000"/>
                </a:solidFill>
                <a:latin typeface="Merriweather Black" panose="00000A00000000000000" pitchFamily="2" charset="0"/>
                <a:sym typeface="Arial"/>
              </a:rPr>
              <a:t>GIỜ </a:t>
            </a:r>
            <a:endParaRPr lang="vi-VN" altLang="en-US" sz="5400" b="1" dirty="0">
              <a:ln/>
              <a:solidFill>
                <a:srgbClr val="FF0000"/>
              </a:solidFill>
              <a:latin typeface="Merriweather Black" panose="00000A00000000000000" pitchFamily="2" charset="0"/>
              <a:sym typeface="Arial"/>
            </a:endParaRPr>
          </a:p>
          <a:p>
            <a:pPr algn="ctr" defTabSz="685783" fontAlgn="base">
              <a:spcAft>
                <a:spcPct val="0"/>
              </a:spcAft>
              <a:defRPr/>
            </a:pPr>
            <a:endParaRPr lang="vi-VN" altLang="en-US" sz="5400" b="1" dirty="0">
              <a:ln/>
              <a:solidFill>
                <a:srgbClr val="FF0000"/>
              </a:solidFill>
              <a:latin typeface="Merriweather Black" panose="00000A00000000000000" pitchFamily="2" charset="0"/>
              <a:sym typeface="Arial"/>
            </a:endParaRPr>
          </a:p>
          <a:p>
            <a:pPr algn="ctr" defTabSz="685783" fontAlgn="base">
              <a:spcAft>
                <a:spcPct val="0"/>
              </a:spcAft>
              <a:defRPr/>
            </a:pPr>
            <a:endParaRPr lang="vi-VN" altLang="en-US" sz="5400" b="1" dirty="0">
              <a:ln/>
              <a:solidFill>
                <a:srgbClr val="FF0000"/>
              </a:solidFill>
              <a:latin typeface="Merriweather Black" panose="00000A00000000000000" pitchFamily="2" charset="0"/>
              <a:sym typeface="Arial"/>
            </a:endParaRPr>
          </a:p>
          <a:p>
            <a:pPr algn="ctr" defTabSz="685783" fontAlgn="base">
              <a:spcAft>
                <a:spcPct val="0"/>
              </a:spcAft>
              <a:defRPr/>
            </a:pPr>
            <a:endParaRPr lang="vi-VN" altLang="en-US" sz="5400" b="1" dirty="0">
              <a:ln/>
              <a:solidFill>
                <a:srgbClr val="FF0000"/>
              </a:solidFill>
              <a:latin typeface="Merriweather Black" panose="00000A00000000000000" pitchFamily="2" charset="0"/>
              <a:sym typeface="Arial"/>
            </a:endParaRPr>
          </a:p>
          <a:p>
            <a:pPr algn="ctr" defTabSz="685783" fontAlgn="base">
              <a:spcAft>
                <a:spcPct val="0"/>
              </a:spcAft>
              <a:defRPr/>
            </a:pPr>
            <a:endParaRPr lang="en-US" altLang="en-US" sz="5400" b="1" dirty="0">
              <a:ln/>
              <a:solidFill>
                <a:srgbClr val="FF0000"/>
              </a:solidFill>
              <a:latin typeface="Merriweather Black" panose="00000A00000000000000" pitchFamily="2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57D10-5AC5-BA71-9FBF-044ECD27D55C}"/>
              </a:ext>
            </a:extLst>
          </p:cNvPr>
          <p:cNvSpPr txBox="1"/>
          <p:nvPr/>
        </p:nvSpPr>
        <p:spPr>
          <a:xfrm>
            <a:off x="5228276" y="3937186"/>
            <a:ext cx="1665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IcielPanton Black" panose="00000A00000000000000" pitchFamily="2" charset="0"/>
              </a:rPr>
              <a:t>LỚP 5B</a:t>
            </a:r>
            <a:endParaRPr lang="en-US" sz="400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IcielPanton Black" panose="00000A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7893A3E-5252-FCB1-9507-B9D45C775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408" y="2701696"/>
            <a:ext cx="5685183" cy="1454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E4567-7C7E-30A2-F00F-7FF2D26755F1}"/>
              </a:ext>
            </a:extLst>
          </p:cNvPr>
          <p:cNvSpPr txBox="1"/>
          <p:nvPr/>
        </p:nvSpPr>
        <p:spPr>
          <a:xfrm>
            <a:off x="1876621" y="4736291"/>
            <a:ext cx="8369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Giáo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viên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: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Vũ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Thị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Hồng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5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>
          <a:extLst>
            <a:ext uri="{FF2B5EF4-FFF2-40B4-BE49-F238E27FC236}">
              <a16:creationId xmlns:a16="http://schemas.microsoft.com/office/drawing/2014/main" id="{787BA8FC-8A42-DA30-8703-0AC1419F5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9">
            <a:extLst>
              <a:ext uri="{FF2B5EF4-FFF2-40B4-BE49-F238E27FC236}">
                <a16:creationId xmlns:a16="http://schemas.microsoft.com/office/drawing/2014/main" id="{F9884BC2-4334-E1F9-AD9F-9282F811A7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708" t="36463" r="29984" b="36463"/>
          <a:stretch/>
        </p:blipFill>
        <p:spPr>
          <a:xfrm>
            <a:off x="-14869" y="62866"/>
            <a:ext cx="1846009" cy="6805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A3345-CB69-E5B4-F95A-07844F0F5E3E}"/>
              </a:ext>
            </a:extLst>
          </p:cNvPr>
          <p:cNvSpPr txBox="1"/>
          <p:nvPr/>
        </p:nvSpPr>
        <p:spPr>
          <a:xfrm>
            <a:off x="1635513" y="167178"/>
            <a:ext cx="105713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 2.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Hình 42, làm quen với giao diện làm việc của phần mềm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2A13E-E7E7-730E-F4FC-FFDC129D3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69" y="1106906"/>
            <a:ext cx="12206869" cy="47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247710" y="176968"/>
            <a:ext cx="11696581" cy="6431733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205035" y="171644"/>
            <a:ext cx="11611232" cy="6349563"/>
            <a:chOff x="0" y="-28575"/>
            <a:chExt cx="4587153" cy="2508469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FDA9B3-666F-5F68-8724-984E0ECA9010}"/>
              </a:ext>
            </a:extLst>
          </p:cNvPr>
          <p:cNvSpPr txBox="1"/>
          <p:nvPr/>
        </p:nvSpPr>
        <p:spPr>
          <a:xfrm>
            <a:off x="547107" y="110498"/>
            <a:ext cx="11397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  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A736AA-FA44-B6F1-320D-43607032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58" y="3842086"/>
            <a:ext cx="1340837" cy="1776467"/>
          </a:xfrm>
          <a:prstGeom prst="rect">
            <a:avLst/>
          </a:prstGeom>
        </p:spPr>
      </p:pic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682BB264-8A7E-4EFB-0972-06176151BF9C}"/>
              </a:ext>
            </a:extLst>
          </p:cNvPr>
          <p:cNvSpPr/>
          <p:nvPr/>
        </p:nvSpPr>
        <p:spPr>
          <a:xfrm>
            <a:off x="495465" y="1002641"/>
            <a:ext cx="3028000" cy="2751951"/>
          </a:xfrm>
          <a:prstGeom prst="downArrowCallout">
            <a:avLst>
              <a:gd name="adj1" fmla="val 18034"/>
              <a:gd name="adj2" fmla="val 25000"/>
              <a:gd name="adj3" fmla="val 30824"/>
              <a:gd name="adj4" fmla="val 6439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C00000"/>
                </a:solidFill>
              </a:rPr>
              <a:t>Bước </a:t>
            </a:r>
            <a:r>
              <a:rPr lang="vi-VN" sz="2000" dirty="0">
                <a:solidFill>
                  <a:srgbClr val="C00000"/>
                </a:solidFill>
              </a:rPr>
              <a:t>1: </a:t>
            </a:r>
            <a:r>
              <a:rPr lang="vi-VN" sz="2000" dirty="0">
                <a:solidFill>
                  <a:schemeClr val="tx1"/>
                </a:solidFill>
              </a:rPr>
              <a:t>Nháy chuột chọn công cụ Oval           trong nhóm công cụ vẽ hình, kéo thả chuột trong trang vẽ để vẽ </a:t>
            </a:r>
            <a:r>
              <a:rPr lang="vi-VN" sz="2000">
                <a:solidFill>
                  <a:schemeClr val="tx1"/>
                </a:solidFill>
              </a:rPr>
              <a:t>hình một quả bóng bay</a:t>
            </a:r>
          </a:p>
          <a:p>
            <a:pPr algn="ctr"/>
            <a:r>
              <a:rPr lang="vi-VN" sz="2000">
                <a:solidFill>
                  <a:schemeClr val="tx1"/>
                </a:solidFill>
              </a:rPr>
              <a:t> (Hình 45). 	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6039F0-9B35-3436-83CF-2CFEEFC7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876" y="1236509"/>
            <a:ext cx="541696" cy="394592"/>
          </a:xfrm>
          <a:prstGeom prst="rect">
            <a:avLst/>
          </a:prstGeom>
        </p:spPr>
      </p:pic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33B0820F-C4B9-3741-0F7D-98EEDD8185FF}"/>
              </a:ext>
            </a:extLst>
          </p:cNvPr>
          <p:cNvSpPr/>
          <p:nvPr/>
        </p:nvSpPr>
        <p:spPr>
          <a:xfrm>
            <a:off x="3920449" y="1037071"/>
            <a:ext cx="3642731" cy="271752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C00000"/>
                </a:solidFill>
              </a:rPr>
              <a:t>Bước 2: </a:t>
            </a:r>
            <a:r>
              <a:rPr lang="vi-VN" sz="2000" dirty="0">
                <a:solidFill>
                  <a:sysClr val="windowText" lastClr="000000"/>
                </a:solidFill>
              </a:rPr>
              <a:t>Nháy chuột chọn công cụ Line         trong nhóm công cụ vẽ hình, kéo thả chuột để vẽ hình dây bóng bay (Hình 46)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5034D946-5D85-BF2E-B4DA-1343E56C9AD4}"/>
              </a:ext>
            </a:extLst>
          </p:cNvPr>
          <p:cNvSpPr/>
          <p:nvPr/>
        </p:nvSpPr>
        <p:spPr>
          <a:xfrm>
            <a:off x="7843026" y="1074972"/>
            <a:ext cx="3642731" cy="2767114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C00000"/>
                </a:solidFill>
              </a:rPr>
              <a:t>Bước 3: </a:t>
            </a:r>
            <a:r>
              <a:rPr lang="vi-VN" sz="2000" dirty="0">
                <a:solidFill>
                  <a:sysClr val="windowText" lastClr="000000"/>
                </a:solidFill>
              </a:rPr>
              <a:t>Nháy chuột chọn công cụ tô màu Fill           , nháy chuột vào bên trong hình quả bóng bay để tô màu cho quả bóng (Hình 47)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6B7603-7C77-E260-4882-E8AE50A10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678" y="1552017"/>
            <a:ext cx="483857" cy="369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DF69A0-C074-7079-E953-6902F8ED6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953" y="3796763"/>
            <a:ext cx="1340837" cy="1776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4A012D-4B61-40AD-1F5F-DE1B7A762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288" y="1469793"/>
            <a:ext cx="615945" cy="3679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E68BD1-0755-C0FD-35DF-63952B053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8842" y="3904443"/>
            <a:ext cx="1340838" cy="1681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6F530A-C6C7-26F9-8DBD-C6F05718C0B9}"/>
              </a:ext>
            </a:extLst>
          </p:cNvPr>
          <p:cNvSpPr txBox="1"/>
          <p:nvPr/>
        </p:nvSpPr>
        <p:spPr>
          <a:xfrm>
            <a:off x="495465" y="5828010"/>
            <a:ext cx="112522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67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Bước 4: </a:t>
            </a:r>
            <a:r>
              <a:rPr lang="vi-V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Lưu tệp với tên BongBay (thực hiện tương tự như các phần mềm đã học). </a:t>
            </a:r>
          </a:p>
          <a:p>
            <a:endParaRPr lang="en-US" sz="1867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8396" y="0"/>
            <a:ext cx="941107" cy="7265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0BA480-FAD8-D68A-D6DC-E7BDD01E8EFD}"/>
              </a:ext>
            </a:extLst>
          </p:cNvPr>
          <p:cNvSpPr txBox="1"/>
          <p:nvPr/>
        </p:nvSpPr>
        <p:spPr>
          <a:xfrm>
            <a:off x="282498" y="123749"/>
            <a:ext cx="10685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 </a:t>
            </a:r>
            <a:r>
              <a:rPr lang="vi-VN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chọn (Select), thay đổi kích thước (Resize), công cụ  			      quay (Rotate) để tạo chùm bóng bay nhiều màu.</a:t>
            </a:r>
            <a:endParaRPr lang="en-US" sz="2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FF9D20-5800-A397-838A-2450972A9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337" y="1153063"/>
            <a:ext cx="2536723" cy="3896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3A054F-185E-C983-6AC0-3F2E5E836CB8}"/>
              </a:ext>
            </a:extLst>
          </p:cNvPr>
          <p:cNvSpPr txBox="1"/>
          <p:nvPr/>
        </p:nvSpPr>
        <p:spPr>
          <a:xfrm>
            <a:off x="242940" y="1428453"/>
            <a:ext cx="885293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C00000"/>
                </a:solidFill>
                <a:latin typeface="+mj-lt"/>
              </a:rPr>
              <a:t>Bước 1: </a:t>
            </a:r>
            <a:r>
              <a:rPr lang="vi-VN" sz="3200">
                <a:solidFill>
                  <a:sysClr val="windowText" lastClr="000000"/>
                </a:solidFill>
                <a:latin typeface="+mj-lt"/>
              </a:rPr>
              <a:t>Nháy chuột chọn công cụ chọn </a:t>
            </a:r>
            <a:r>
              <a:rPr lang="vi-VN" sz="3200" b="1">
                <a:solidFill>
                  <a:sysClr val="windowText" lastClr="000000"/>
                </a:solidFill>
                <a:latin typeface="+mj-lt"/>
              </a:rPr>
              <a:t>Select </a:t>
            </a:r>
            <a:r>
              <a:rPr lang="vi-VN" sz="3200">
                <a:solidFill>
                  <a:sysClr val="windowText" lastClr="000000"/>
                </a:solidFill>
                <a:latin typeface="+mj-lt"/>
              </a:rPr>
              <a:t>       </a:t>
            </a:r>
            <a:r>
              <a:rPr lang="en-US" sz="320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vi-VN" sz="3200">
                <a:solidFill>
                  <a:sysClr val="windowText" lastClr="000000"/>
                </a:solidFill>
                <a:latin typeface="+mj-lt"/>
              </a:rPr>
              <a:t> </a:t>
            </a:r>
            <a:endParaRPr lang="en-US" sz="3200">
              <a:solidFill>
                <a:sysClr val="windowText" lastClr="000000"/>
              </a:solidFill>
              <a:latin typeface="+mj-lt"/>
            </a:endParaRPr>
          </a:p>
          <a:p>
            <a:pPr algn="just"/>
            <a:endParaRPr lang="en-US" sz="3200">
              <a:solidFill>
                <a:sysClr val="windowText" lastClr="000000"/>
              </a:solidFill>
              <a:latin typeface="+mj-lt"/>
            </a:endParaRPr>
          </a:p>
          <a:p>
            <a:pPr algn="just"/>
            <a:r>
              <a:rPr lang="vi-VN" sz="3200">
                <a:solidFill>
                  <a:sysClr val="windowText" lastClr="000000"/>
                </a:solidFill>
                <a:latin typeface="+mj-lt"/>
              </a:rPr>
              <a:t>kéo thả chuột để tạo thành một hình chữ nhật như Hình 48. </a:t>
            </a:r>
          </a:p>
          <a:p>
            <a:pPr algn="just"/>
            <a:r>
              <a:rPr lang="vi-VN" sz="3200">
                <a:solidFill>
                  <a:srgbClr val="FF130D"/>
                </a:solidFill>
                <a:latin typeface="+mj-lt"/>
              </a:rPr>
              <a:t>Lưu ý: </a:t>
            </a:r>
            <a:r>
              <a:rPr lang="vi-VN" sz="3200">
                <a:solidFill>
                  <a:sysClr val="windowText" lastClr="000000"/>
                </a:solidFill>
                <a:latin typeface="+mj-lt"/>
              </a:rPr>
              <a:t>Nếu không muốn chọn cả phần nền màu trắng xung quanh quả bóng bay, em nháy chuột vào mũi tên bên dưới công cụ Select, chọn</a:t>
            </a:r>
            <a:r>
              <a:rPr lang="en-US" sz="320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vi-VN" sz="3200">
                <a:solidFill>
                  <a:sysClr val="windowText" lastClr="000000"/>
                </a:solidFill>
                <a:latin typeface="+mj-lt"/>
              </a:rPr>
              <a:t>			</a:t>
            </a:r>
            <a:endParaRPr lang="en-US" sz="3200">
              <a:solidFill>
                <a:sysClr val="windowText" lastClr="000000"/>
              </a:solidFill>
              <a:latin typeface="+mj-lt"/>
            </a:endParaRPr>
          </a:p>
          <a:p>
            <a:pPr algn="just"/>
            <a:endParaRPr lang="en-US" sz="3200">
              <a:solidFill>
                <a:sysClr val="windowText" lastClr="000000"/>
              </a:solidFill>
              <a:latin typeface="+mj-lt"/>
            </a:endParaRPr>
          </a:p>
          <a:p>
            <a:pPr algn="just"/>
            <a:endParaRPr lang="en-US" sz="3200">
              <a:solidFill>
                <a:sysClr val="windowText" lastClr="000000"/>
              </a:solidFill>
              <a:latin typeface="+mj-lt"/>
            </a:endParaRPr>
          </a:p>
          <a:p>
            <a:pPr algn="just"/>
            <a:r>
              <a:rPr lang="vi-VN" sz="3200">
                <a:solidFill>
                  <a:sysClr val="windowText" lastClr="000000"/>
                </a:solidFill>
                <a:latin typeface="+mj-lt"/>
              </a:rPr>
              <a:t>để chuyển thành 			=&gt;màu</a:t>
            </a:r>
            <a:r>
              <a:rPr lang="en-US" sz="320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vi-VN" sz="3200">
                <a:solidFill>
                  <a:sysClr val="windowText" lastClr="000000"/>
                </a:solidFill>
                <a:latin typeface="+mj-lt"/>
              </a:rPr>
              <a:t>trắng thành trong suốt</a:t>
            </a:r>
            <a:r>
              <a:rPr lang="en-US" sz="3200">
                <a:solidFill>
                  <a:sysClr val="windowText" lastClr="000000"/>
                </a:solidFill>
                <a:latin typeface="+mj-lt"/>
              </a:rPr>
              <a:t>.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F61C1F-D60C-AC0A-EA6D-05E3B79AF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323" y="1428452"/>
            <a:ext cx="932837" cy="1128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CD0A23-1BCA-4E1C-58D3-8D308D3DB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070" y="5874811"/>
            <a:ext cx="2527377" cy="426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96074D-BAF4-C48D-85A9-4767DF577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129" y="4409932"/>
            <a:ext cx="878847" cy="12800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B30C6B92-3B87-C602-FB76-B46DC1F541F5}"/>
              </a:ext>
            </a:extLst>
          </p:cNvPr>
          <p:cNvSpPr/>
          <p:nvPr/>
        </p:nvSpPr>
        <p:spPr>
          <a:xfrm>
            <a:off x="148683" y="107286"/>
            <a:ext cx="3615328" cy="2793849"/>
          </a:xfrm>
          <a:prstGeom prst="homePlate">
            <a:avLst>
              <a:gd name="adj" fmla="val 3418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</a:p>
          <a:p>
            <a:pPr algn="just"/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vi-V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 </a:t>
            </a:r>
          </a:p>
          <a:p>
            <a:pPr algn="just"/>
            <a:endParaRPr lang="vi-VN" sz="2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 </a:t>
            </a:r>
            <a:r>
              <a:rPr lang="vi-V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 </a:t>
            </a:r>
          </a:p>
          <a:p>
            <a:pPr algn="just"/>
            <a:endParaRPr lang="vi-VN" sz="2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hình chữ nhật chứa quả bóng thứ 2</a:t>
            </a:r>
          </a:p>
          <a:p>
            <a:pPr algn="ctr"/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(Hình 49)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82C26-1C0A-7379-4812-98C3351B7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163" y="631065"/>
            <a:ext cx="841348" cy="363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8B46E-86FA-328B-F9B8-0E1169BC5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280" y="1068485"/>
            <a:ext cx="691721" cy="794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D497FE-1DAF-81DE-8640-1F4356B1F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49" y="2975008"/>
            <a:ext cx="2975705" cy="3719631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1F3B744-3457-517C-427B-3FC3ED1B6C91}"/>
              </a:ext>
            </a:extLst>
          </p:cNvPr>
          <p:cNvSpPr/>
          <p:nvPr/>
        </p:nvSpPr>
        <p:spPr>
          <a:xfrm>
            <a:off x="3930169" y="107285"/>
            <a:ext cx="4111549" cy="2793849"/>
          </a:xfrm>
          <a:prstGeom prst="homePlate">
            <a:avLst>
              <a:gd name="adj" fmla="val 2853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</a:t>
            </a:r>
          </a:p>
          <a:p>
            <a:pPr algn="just"/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để thay đổi kích thước ( bóng 2 bé hơn bóng 1)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50)</a:t>
            </a:r>
            <a:endParaRPr lang="vi-VN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9B7E0-0F97-E1C7-D0E8-03A914591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951" y="3013224"/>
            <a:ext cx="3267139" cy="3625878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725E7D-668E-F90F-3769-FBBD8A41CA06}"/>
              </a:ext>
            </a:extLst>
          </p:cNvPr>
          <p:cNvSpPr/>
          <p:nvPr/>
        </p:nvSpPr>
        <p:spPr>
          <a:xfrm>
            <a:off x="8080451" y="159476"/>
            <a:ext cx="4111549" cy="2766973"/>
          </a:xfrm>
          <a:prstGeom prst="homePlate">
            <a:avLst>
              <a:gd name="adj" fmla="val 34598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</a:t>
            </a:r>
          </a:p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Rotate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algn="just"/>
            <a:r>
              <a:rPr lang="vi-V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Flip horizontal</a:t>
            </a:r>
            <a:endParaRPr lang="vi-VN" sz="2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(Hình 51)</a:t>
            </a:r>
          </a:p>
          <a:p>
            <a:pPr algn="ctr"/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E10ABB-ED94-E231-235B-CBBDB6F4CC4E}"/>
              </a:ext>
            </a:extLst>
          </p:cNvPr>
          <p:cNvGrpSpPr/>
          <p:nvPr/>
        </p:nvGrpSpPr>
        <p:grpSpPr>
          <a:xfrm>
            <a:off x="9550406" y="982406"/>
            <a:ext cx="1365951" cy="259895"/>
            <a:chOff x="-2793" y="-3390"/>
            <a:chExt cx="696213" cy="2198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66C02E-CE4C-4211-D8EF-C223C8DF8D3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-2793" y="-3390"/>
              <a:ext cx="694944" cy="219456"/>
            </a:xfrm>
            <a:prstGeom prst="rect">
              <a:avLst/>
            </a:prstGeom>
          </p:spPr>
        </p:pic>
        <p:sp>
          <p:nvSpPr>
            <p:cNvPr id="14" name="Shape 5185">
              <a:extLst>
                <a:ext uri="{FF2B5EF4-FFF2-40B4-BE49-F238E27FC236}">
                  <a16:creationId xmlns:a16="http://schemas.microsoft.com/office/drawing/2014/main" id="{1697BC5F-9711-1159-D060-D4C948836FE3}"/>
                </a:ext>
              </a:extLst>
            </p:cNvPr>
            <p:cNvSpPr/>
            <p:nvPr/>
          </p:nvSpPr>
          <p:spPr>
            <a:xfrm>
              <a:off x="0" y="12"/>
              <a:ext cx="693420" cy="216421"/>
            </a:xfrm>
            <a:custGeom>
              <a:avLst/>
              <a:gdLst/>
              <a:ahLst/>
              <a:cxnLst/>
              <a:rect l="0" t="0" r="0" b="0"/>
              <a:pathLst>
                <a:path w="693420" h="216421">
                  <a:moveTo>
                    <a:pt x="0" y="216421"/>
                  </a:moveTo>
                  <a:lnTo>
                    <a:pt x="693420" y="216421"/>
                  </a:lnTo>
                  <a:lnTo>
                    <a:pt x="693420" y="0"/>
                  </a:lnTo>
                  <a:lnTo>
                    <a:pt x="0" y="0"/>
                  </a:lnTo>
                  <a:close/>
                </a:path>
              </a:pathLst>
            </a:custGeom>
            <a:ln w="3175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20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D067DEA-7C3E-81CB-3B19-D9EDB38083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7004" y="1526039"/>
            <a:ext cx="2620922" cy="428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8C5C8F-1BED-AC5B-C384-6DAA4DD82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082" y="2938654"/>
            <a:ext cx="3140845" cy="3702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E811D02-E165-1F7D-0D85-85718E45A1D8}"/>
              </a:ext>
            </a:extLst>
          </p:cNvPr>
          <p:cNvSpPr/>
          <p:nvPr/>
        </p:nvSpPr>
        <p:spPr>
          <a:xfrm>
            <a:off x="220103" y="420533"/>
            <a:ext cx="3843653" cy="2129731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Bước 5: </a:t>
            </a:r>
          </a:p>
          <a:p>
            <a:pPr algn="just"/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vi-VN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màu tím cho quả bóng 2</a:t>
            </a:r>
          </a:p>
          <a:p>
            <a:pPr algn="ctr"/>
            <a:r>
              <a:rPr lang="vi-V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(Hình 52)</a:t>
            </a:r>
          </a:p>
          <a:p>
            <a:pPr algn="ctr"/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B702B87-70A4-DCD3-5E01-00154B6158AB}"/>
              </a:ext>
            </a:extLst>
          </p:cNvPr>
          <p:cNvSpPr/>
          <p:nvPr/>
        </p:nvSpPr>
        <p:spPr>
          <a:xfrm>
            <a:off x="4445394" y="358022"/>
            <a:ext cx="3843653" cy="2254753"/>
          </a:xfrm>
          <a:prstGeom prst="homePlate">
            <a:avLst>
              <a:gd name="adj" fmla="val 381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Bước 6:</a:t>
            </a:r>
          </a:p>
          <a:p>
            <a:pPr algn="just"/>
            <a:r>
              <a:rPr lang="vi-VN" sz="2000" dirty="0">
                <a:solidFill>
                  <a:sysClr val="windowText" lastClr="000000"/>
                </a:solidFill>
              </a:rPr>
              <a:t>Thực hiện tương tự các bước từ Bước 1 đến Bước 5</a:t>
            </a:r>
            <a:r>
              <a:rPr lang="vi-VN" sz="20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=&gt; tạo ra nhiều chùm bóng bay nhiều màu</a:t>
            </a:r>
          </a:p>
          <a:p>
            <a:pPr algn="ctr"/>
            <a:r>
              <a:rPr lang="vi-VN" sz="20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(Hình 53)</a:t>
            </a:r>
            <a:endParaRPr lang="en-US" sz="20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F048E4B-0D96-3D34-58DA-D39C162B9842}"/>
              </a:ext>
            </a:extLst>
          </p:cNvPr>
          <p:cNvSpPr/>
          <p:nvPr/>
        </p:nvSpPr>
        <p:spPr>
          <a:xfrm>
            <a:off x="8568450" y="379459"/>
            <a:ext cx="3623550" cy="212973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Bước 7:</a:t>
            </a:r>
          </a:p>
          <a:p>
            <a:pPr algn="just"/>
            <a:r>
              <a:rPr lang="vi-VN" sz="2000" dirty="0">
                <a:solidFill>
                  <a:sysClr val="windowText" lastClr="000000"/>
                </a:solidFill>
                <a:latin typeface="+mj-lt"/>
              </a:rPr>
              <a:t>Lưu tệp với tên</a:t>
            </a:r>
          </a:p>
          <a:p>
            <a:pPr algn="just"/>
            <a:r>
              <a:rPr lang="vi-VN" sz="200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ysClr val="windowText" lastClr="000000"/>
                </a:solidFill>
                <a:latin typeface="+mj-lt"/>
              </a:rPr>
              <a:t>ChumBongBay</a:t>
            </a:r>
            <a:endParaRPr lang="vi-VN" sz="2000" b="1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27B45-8D65-6B87-8D0E-FE049E24E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171" y="888643"/>
            <a:ext cx="513682" cy="355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F222A-E3C4-0D16-9FB3-018E3DCC1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1" y="2722106"/>
            <a:ext cx="2567025" cy="3842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5DC3A-5A4C-0CCE-AA9A-28064FBF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394" y="2722106"/>
            <a:ext cx="3843653" cy="3864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7177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673482" y="466934"/>
            <a:ext cx="10639425" cy="5843905"/>
            <a:chOff x="1223" y="799"/>
            <a:chExt cx="16755" cy="9203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B35539A-66AB-C444-C455-5B722E544FBD}"/>
              </a:ext>
            </a:extLst>
          </p:cNvPr>
          <p:cNvSpPr/>
          <p:nvPr/>
        </p:nvSpPr>
        <p:spPr>
          <a:xfrm>
            <a:off x="38359" y="7302626"/>
            <a:ext cx="10411018" cy="4509655"/>
          </a:xfrm>
          <a:prstGeom prst="rect">
            <a:avLst/>
          </a:prstGeom>
          <a:solidFill>
            <a:srgbClr val="E6E6E6"/>
          </a:solidFill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69938A-558F-6F17-4219-AEA80FB9CEEB}"/>
              </a:ext>
            </a:extLst>
          </p:cNvPr>
          <p:cNvSpPr/>
          <p:nvPr/>
        </p:nvSpPr>
        <p:spPr>
          <a:xfrm>
            <a:off x="9448165" y="-4595653"/>
            <a:ext cx="2854632" cy="4509655"/>
          </a:xfrm>
          <a:prstGeom prst="rect">
            <a:avLst/>
          </a:prstGeom>
          <a:solidFill>
            <a:srgbClr val="E6E6E6"/>
          </a:solidFill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6BC904E-6EB5-142B-325F-F121FE793397}"/>
              </a:ext>
            </a:extLst>
          </p:cNvPr>
          <p:cNvSpPr/>
          <p:nvPr/>
        </p:nvSpPr>
        <p:spPr>
          <a:xfrm>
            <a:off x="3870" y="6112042"/>
            <a:ext cx="898070" cy="839324"/>
          </a:xfrm>
          <a:custGeom>
            <a:avLst/>
            <a:gdLst/>
            <a:ahLst/>
            <a:cxnLst/>
            <a:rect l="l" t="t" r="r" b="b"/>
            <a:pathLst>
              <a:path w="4265883" h="4114800">
                <a:moveTo>
                  <a:pt x="0" y="0"/>
                </a:moveTo>
                <a:lnTo>
                  <a:pt x="4265884" y="0"/>
                </a:lnTo>
                <a:lnTo>
                  <a:pt x="4265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F6539C3-2055-D2E6-AF3D-6C171E3E886C}"/>
              </a:ext>
            </a:extLst>
          </p:cNvPr>
          <p:cNvSpPr/>
          <p:nvPr/>
        </p:nvSpPr>
        <p:spPr>
          <a:xfrm>
            <a:off x="10644405" y="5447736"/>
            <a:ext cx="1520418" cy="1585122"/>
          </a:xfrm>
          <a:custGeom>
            <a:avLst/>
            <a:gdLst/>
            <a:ahLst/>
            <a:cxnLst/>
            <a:rect l="l" t="t" r="r" b="b"/>
            <a:pathLst>
              <a:path w="5822035" h="5167056">
                <a:moveTo>
                  <a:pt x="0" y="0"/>
                </a:moveTo>
                <a:lnTo>
                  <a:pt x="5822035" y="0"/>
                </a:lnTo>
                <a:lnTo>
                  <a:pt x="5822035" y="5167056"/>
                </a:lnTo>
                <a:lnTo>
                  <a:pt x="0" y="516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62EC1-15E2-A4BE-3AC6-49831F08A604}"/>
              </a:ext>
            </a:extLst>
          </p:cNvPr>
          <p:cNvSpPr txBox="1"/>
          <p:nvPr/>
        </p:nvSpPr>
        <p:spPr>
          <a:xfrm>
            <a:off x="776033" y="837247"/>
            <a:ext cx="3260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sz="4400" b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rgbClr val="FFC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3E277-02EC-8184-AFA4-D2886F9A3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753" y="1089013"/>
            <a:ext cx="2829202" cy="4931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EB7D1F-E9F7-1BA0-3D49-91D30CD18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40" y="3010654"/>
            <a:ext cx="3388723" cy="16809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4659ED-4F0B-739F-E9A3-72A40F6DD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141" y="3092607"/>
            <a:ext cx="2705933" cy="15989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A4150C-A230-76E7-29CA-255BD4420C92}"/>
              </a:ext>
            </a:extLst>
          </p:cNvPr>
          <p:cNvSpPr txBox="1"/>
          <p:nvPr/>
        </p:nvSpPr>
        <p:spPr>
          <a:xfrm>
            <a:off x="673482" y="1639622"/>
            <a:ext cx="8061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1: Để vẽ cột đèn giao thông như Hình 54, em cần sử dụng những công cụ nào?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E96830-D128-5D22-099E-DE3A7195732C}"/>
              </a:ext>
            </a:extLst>
          </p:cNvPr>
          <p:cNvSpPr/>
          <p:nvPr/>
        </p:nvSpPr>
        <p:spPr>
          <a:xfrm>
            <a:off x="783742" y="3318344"/>
            <a:ext cx="405951" cy="5478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715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704253F-D7C4-BE3C-0EAD-67CC947DBA31}"/>
              </a:ext>
            </a:extLst>
          </p:cNvPr>
          <p:cNvSpPr txBox="1"/>
          <p:nvPr/>
        </p:nvSpPr>
        <p:spPr>
          <a:xfrm>
            <a:off x="1532021" y="1126075"/>
            <a:ext cx="9127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Câu 2: Công cụ nào của phần mềm Paint dùng để chọn một phần của trang vẽ?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586654-6B49-9301-9730-CA93D0310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211" y="2723615"/>
            <a:ext cx="2374232" cy="2423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569C05-E4F5-E520-5EED-41ED38FC2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466" y="2690594"/>
            <a:ext cx="3362185" cy="245620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03DB3FE-C7D7-D572-0243-3B186A3A8FB6}"/>
              </a:ext>
            </a:extLst>
          </p:cNvPr>
          <p:cNvSpPr/>
          <p:nvPr/>
        </p:nvSpPr>
        <p:spPr>
          <a:xfrm>
            <a:off x="5941150" y="3429000"/>
            <a:ext cx="571944" cy="663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974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258229" y="176968"/>
            <a:ext cx="11696581" cy="6431733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9" y="11313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6"/>
          <p:cNvSpPr txBox="1"/>
          <p:nvPr/>
        </p:nvSpPr>
        <p:spPr>
          <a:xfrm>
            <a:off x="2136356" y="355327"/>
            <a:ext cx="3959645" cy="112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7005"/>
              </a:lnSpc>
            </a:pPr>
            <a:r>
              <a:rPr lang="vi-VN" sz="5334" b="1" dirty="0">
                <a:solidFill>
                  <a:srgbClr val="FFC000"/>
                </a:solidFill>
                <a:latin typeface="Paytone One"/>
                <a:ea typeface="Paytone One"/>
                <a:cs typeface="Paytone One"/>
                <a:sym typeface="Paytone One"/>
              </a:rPr>
              <a:t>VẬN DỤNG</a:t>
            </a:r>
            <a:endParaRPr sz="5334" dirty="0">
              <a:solidFill>
                <a:srgbClr val="FFC000"/>
              </a:solidFill>
            </a:endParaRPr>
          </a:p>
        </p:txBody>
      </p:sp>
      <p:pic>
        <p:nvPicPr>
          <p:cNvPr id="463" name="Google Shape;4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37191" y="3429000"/>
            <a:ext cx="2885366" cy="33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7FA6212A-2A10-18C7-8539-76B01D9A426F}"/>
              </a:ext>
            </a:extLst>
          </p:cNvPr>
          <p:cNvSpPr/>
          <p:nvPr/>
        </p:nvSpPr>
        <p:spPr>
          <a:xfrm>
            <a:off x="3122557" y="1998747"/>
            <a:ext cx="4118517" cy="3086778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ysClr val="windowText" lastClr="000000"/>
                </a:solidFill>
                <a:latin typeface="+mj-lt"/>
              </a:rPr>
              <a:t>Em hãy sử dụng phần mềm đồ hoạ để vẽ hình cột đèn giao thông như Hình 54.</a:t>
            </a:r>
            <a:endParaRPr lang="en-US" sz="2667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0FA456-2375-1765-6E2D-B561565B976D}"/>
              </a:ext>
            </a:extLst>
          </p:cNvPr>
          <p:cNvSpPr/>
          <p:nvPr/>
        </p:nvSpPr>
        <p:spPr>
          <a:xfrm>
            <a:off x="7262112" y="2578115"/>
            <a:ext cx="652272" cy="112441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D0711-79C5-A755-DBAF-14D94655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532" y="553502"/>
            <a:ext cx="3299185" cy="5750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841B3-97C1-8848-BC9B-EC69824CD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7A826F3F-DDF1-8D2C-2534-6FAF36236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C759907-F22E-436B-652F-7E6EC041E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352" y="344516"/>
            <a:ext cx="883960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1"/>
            <a:ext cx="12192000" cy="67817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92.6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74012" y="1616287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0700" y="2604164"/>
            <a:ext cx="6536634" cy="130285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17" name="Picture 16" descr="A computer screen with cartoon eyes and headphones&#10;&#10;Description automatically generated">
            <a:extLst>
              <a:ext uri="{FF2B5EF4-FFF2-40B4-BE49-F238E27FC236}">
                <a16:creationId xmlns:a16="http://schemas.microsoft.com/office/drawing/2014/main" id="{C084C809-3F39-AAC7-50FB-FFAB27C3BD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98" y="3008346"/>
            <a:ext cx="7102475" cy="4173158"/>
          </a:xfrm>
          <a:prstGeom prst="rect">
            <a:avLst/>
          </a:prstGeom>
        </p:spPr>
      </p:pic>
      <p:pic>
        <p:nvPicPr>
          <p:cNvPr id="18" name="Picture 17">
            <a:hlinkClick r:id="rId15"/>
            <a:extLst>
              <a:ext uri="{FF2B5EF4-FFF2-40B4-BE49-F238E27FC236}">
                <a16:creationId xmlns:a16="http://schemas.microsoft.com/office/drawing/2014/main" id="{035EB520-12F3-4C3B-7BC8-4DA38665E1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2" y="225131"/>
            <a:ext cx="2255551" cy="2160580"/>
          </a:xfrm>
          <a:prstGeom prst="rect">
            <a:avLst/>
          </a:prstGeom>
        </p:spPr>
      </p:pic>
      <p:pic>
        <p:nvPicPr>
          <p:cNvPr id="3" name="xin_chao_tat_ca_cac_ban_lop_5b_rat_vui_duoc_dong_a9eae398-3cee-426b-aeba-0e418c661312">
            <a:hlinkClick r:id="" action="ppaction://media"/>
            <a:extLst>
              <a:ext uri="{FF2B5EF4-FFF2-40B4-BE49-F238E27FC236}">
                <a16:creationId xmlns:a16="http://schemas.microsoft.com/office/drawing/2014/main" id="{3809578C-39D2-78E6-DA0A-9D15E07D13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726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8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838D02-5A2A-DCA9-F55A-27532B847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015" y="3225724"/>
            <a:ext cx="3630003" cy="2041877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234D7AE6-4F77-B4D5-B9B2-7A4E75DC33CE}"/>
              </a:ext>
            </a:extLst>
          </p:cNvPr>
          <p:cNvSpPr/>
          <p:nvPr/>
        </p:nvSpPr>
        <p:spPr>
          <a:xfrm>
            <a:off x="140523" y="4567939"/>
            <a:ext cx="3630003" cy="2102356"/>
          </a:xfrm>
          <a:custGeom>
            <a:avLst/>
            <a:gdLst/>
            <a:ahLst/>
            <a:cxnLst/>
            <a:rect l="l" t="t" r="r" b="b"/>
            <a:pathLst>
              <a:path w="12926073" h="8229600">
                <a:moveTo>
                  <a:pt x="0" y="0"/>
                </a:moveTo>
                <a:lnTo>
                  <a:pt x="12926073" y="0"/>
                </a:lnTo>
                <a:lnTo>
                  <a:pt x="129260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96593-C49A-6247-9B2D-ACE58CB47003}"/>
              </a:ext>
            </a:extLst>
          </p:cNvPr>
          <p:cNvSpPr txBox="1"/>
          <p:nvPr/>
        </p:nvSpPr>
        <p:spPr>
          <a:xfrm>
            <a:off x="-376518" y="11403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08FB4-6792-46B0-8BC1-DCACA1FF5AE2}"/>
              </a:ext>
            </a:extLst>
          </p:cNvPr>
          <p:cNvSpPr/>
          <p:nvPr/>
        </p:nvSpPr>
        <p:spPr>
          <a:xfrm>
            <a:off x="1059186" y="1519371"/>
            <a:ext cx="96593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UVN Bach Tuyet Nang" panose="02090907080705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Bài 8A. Làm quen với phần mềm đồ họa (Tiết 2)</a:t>
            </a:r>
          </a:p>
        </p:txBody>
      </p:sp>
    </p:spTree>
    <p:extLst>
      <p:ext uri="{BB962C8B-B14F-4D97-AF65-F5344CB8AC3E}">
        <p14:creationId xmlns:p14="http://schemas.microsoft.com/office/powerpoint/2010/main" val="32388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95" y="0"/>
            <a:ext cx="1916902" cy="1916902"/>
          </a:xfrm>
          <a:prstGeom prst="rect">
            <a:avLst/>
          </a:prstGeom>
        </p:spPr>
      </p:pic>
      <p:pic>
        <p:nvPicPr>
          <p:cNvPr id="19" name="图片 18" descr="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2" name="图片 21" descr="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51792" y="3721735"/>
            <a:ext cx="2243455" cy="3136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D89C09-ED3F-240D-D5D6-5065C162E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5564" y="1380868"/>
            <a:ext cx="6919253" cy="143723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38F82EC-3BD4-95B1-B7FF-B1A1EB28B909}"/>
              </a:ext>
            </a:extLst>
          </p:cNvPr>
          <p:cNvSpPr/>
          <p:nvPr/>
        </p:nvSpPr>
        <p:spPr>
          <a:xfrm>
            <a:off x="1851224" y="2849085"/>
            <a:ext cx="898358" cy="882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830E8-E150-79FF-AEEE-5193F0CA8C3B}"/>
              </a:ext>
            </a:extLst>
          </p:cNvPr>
          <p:cNvSpPr txBox="1"/>
          <p:nvPr/>
        </p:nvSpPr>
        <p:spPr>
          <a:xfrm>
            <a:off x="3111442" y="2741202"/>
            <a:ext cx="7481307" cy="103515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phần mềm đồ hoạ và các công cụ chính của phần mềm đồ hoạ</a:t>
            </a:r>
            <a:r>
              <a:rPr lang="en-US" sz="280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A05E5-091B-1BBC-4D1C-1D4739E3AFE3}"/>
              </a:ext>
            </a:extLst>
          </p:cNvPr>
          <p:cNvSpPr txBox="1"/>
          <p:nvPr/>
        </p:nvSpPr>
        <p:spPr>
          <a:xfrm>
            <a:off x="3176204" y="3983610"/>
            <a:ext cx="7363416" cy="103515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được một số công cụ cơ bản của phần mềm đồ họa để tạo sản phẩm đơn giả</a:t>
            </a:r>
            <a:r>
              <a:rPr lang="en-US" sz="280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C1283-276F-494D-6725-8328D6E430A8}"/>
              </a:ext>
            </a:extLst>
          </p:cNvPr>
          <p:cNvSpPr txBox="1"/>
          <p:nvPr/>
        </p:nvSpPr>
        <p:spPr>
          <a:xfrm>
            <a:off x="-25722197" y="5751958"/>
            <a:ext cx="67252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endParaRPr lang="vi-VN" b="0" i="0">
              <a:solidFill>
                <a:srgbClr val="4A4A4A"/>
              </a:solidFill>
              <a:effectLst/>
              <a:latin typeface="Quicksand" panose="00000500000000000000" pitchFamily="2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>
                <a:solidFill>
                  <a:srgbClr val="4A4A4A"/>
                </a:solidFill>
                <a:effectLst/>
                <a:latin typeface="Quicksand" panose="00000500000000000000" pitchFamily="2" charset="0"/>
              </a:rPr>
              <a:t>Sử dụng được một số công cụ cơ bản của phần mềm đồ họa để tạo sản phẩm đơn giản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F3546C-6156-5FF8-EEEB-BC1DC95919FE}"/>
              </a:ext>
            </a:extLst>
          </p:cNvPr>
          <p:cNvSpPr/>
          <p:nvPr/>
        </p:nvSpPr>
        <p:spPr>
          <a:xfrm>
            <a:off x="1851224" y="4340243"/>
            <a:ext cx="898358" cy="882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D8BA2-90A1-0E5B-B089-2F3973D23D75}"/>
              </a:ext>
            </a:extLst>
          </p:cNvPr>
          <p:cNvSpPr txBox="1"/>
          <p:nvPr/>
        </p:nvSpPr>
        <p:spPr>
          <a:xfrm>
            <a:off x="2051107" y="2926298"/>
            <a:ext cx="498589" cy="65293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D8931D-5BE1-D0F1-90F5-50AE7367955D}"/>
              </a:ext>
            </a:extLst>
          </p:cNvPr>
          <p:cNvSpPr txBox="1"/>
          <p:nvPr/>
        </p:nvSpPr>
        <p:spPr>
          <a:xfrm>
            <a:off x="2028841" y="4431999"/>
            <a:ext cx="543123" cy="65293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7036-A2AB-7C3C-34E6-4F9B7CB1F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7">
            <a:extLst>
              <a:ext uri="{FF2B5EF4-FFF2-40B4-BE49-F238E27FC236}">
                <a16:creationId xmlns:a16="http://schemas.microsoft.com/office/drawing/2014/main" id="{720C61AE-78A8-DCBA-6372-328703241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74" y="302465"/>
            <a:ext cx="10240645" cy="54013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20C3715-86EF-0069-AF55-BDA707C21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95" y="0"/>
            <a:ext cx="1916902" cy="1916902"/>
          </a:xfrm>
          <a:prstGeom prst="rect">
            <a:avLst/>
          </a:prstGeom>
        </p:spPr>
      </p:pic>
      <p:pic>
        <p:nvPicPr>
          <p:cNvPr id="19" name="图片 18" descr="46">
            <a:extLst>
              <a:ext uri="{FF2B5EF4-FFF2-40B4-BE49-F238E27FC236}">
                <a16:creationId xmlns:a16="http://schemas.microsoft.com/office/drawing/2014/main" id="{DA3F45D5-3378-F29E-86FC-F1E4A320C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2" name="图片 21" descr="41">
            <a:extLst>
              <a:ext uri="{FF2B5EF4-FFF2-40B4-BE49-F238E27FC236}">
                <a16:creationId xmlns:a16="http://schemas.microsoft.com/office/drawing/2014/main" id="{040E3C17-6E7D-8B19-A68C-FBCDE0243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7" name="图片 6" descr="42">
            <a:extLst>
              <a:ext uri="{FF2B5EF4-FFF2-40B4-BE49-F238E27FC236}">
                <a16:creationId xmlns:a16="http://schemas.microsoft.com/office/drawing/2014/main" id="{F55FC44B-8124-5357-4350-5F40DF7BB4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51792" y="3721735"/>
            <a:ext cx="2243455" cy="3136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A0E4A9-07CA-A3A4-B135-2D00FC7C6E68}"/>
              </a:ext>
            </a:extLst>
          </p:cNvPr>
          <p:cNvSpPr txBox="1"/>
          <p:nvPr/>
        </p:nvSpPr>
        <p:spPr>
          <a:xfrm>
            <a:off x="-25348710" y="5833782"/>
            <a:ext cx="67252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endParaRPr lang="vi-VN" b="0" i="0">
              <a:solidFill>
                <a:srgbClr val="4A4A4A"/>
              </a:solidFill>
              <a:effectLst/>
              <a:latin typeface="Quicksand" panose="00000500000000000000" pitchFamily="2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>
                <a:solidFill>
                  <a:srgbClr val="4A4A4A"/>
                </a:solidFill>
                <a:effectLst/>
                <a:latin typeface="Quicksand" panose="00000500000000000000" pitchFamily="2" charset="0"/>
              </a:rPr>
              <a:t>Sử dụng được một số công cụ cơ bản của phần mềm đồ họa để tạo sản phẩm đơn giản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199DA-2849-547F-A84C-ACE76AE2CB90}"/>
              </a:ext>
            </a:extLst>
          </p:cNvPr>
          <p:cNvSpPr txBox="1"/>
          <p:nvPr/>
        </p:nvSpPr>
        <p:spPr>
          <a:xfrm>
            <a:off x="2167081" y="915414"/>
            <a:ext cx="7022214" cy="72039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4BA4B-DBC8-8D27-FDFA-558117E3D492}"/>
              </a:ext>
            </a:extLst>
          </p:cNvPr>
          <p:cNvSpPr txBox="1"/>
          <p:nvPr/>
        </p:nvSpPr>
        <p:spPr>
          <a:xfrm>
            <a:off x="1974760" y="2211610"/>
            <a:ext cx="8242479" cy="1317733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làm quen với các công cụ trong phần mềm đồ họa.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2"/>
          <p:cNvPicPr preferRelativeResize="0"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05" y="-83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 txBox="1"/>
          <p:nvPr/>
        </p:nvSpPr>
        <p:spPr>
          <a:xfrm>
            <a:off x="-122048" y="1269143"/>
            <a:ext cx="1187820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vi-VN" sz="3000" b="1" u="sng" kern="0" dirty="0">
                <a:latin typeface="Paytone One"/>
                <a:cs typeface="Arial"/>
                <a:sym typeface="Paytone One"/>
              </a:rPr>
              <a:t>NHIỆM VỤ 1</a:t>
            </a:r>
            <a:r>
              <a:rPr lang="vi-VN" sz="2800" b="1" u="sng" kern="0" dirty="0">
                <a:latin typeface="Paytone One"/>
                <a:cs typeface="Arial"/>
                <a:sym typeface="Paytone One"/>
              </a:rPr>
              <a:t>:</a:t>
            </a:r>
            <a:r>
              <a:rPr lang="vi-VN" sz="2800" b="1" kern="0" dirty="0">
                <a:latin typeface="Paytone One"/>
                <a:cs typeface="Arial"/>
                <a:sym typeface="Paytone One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Khởi</a:t>
            </a:r>
            <a:r>
              <a:rPr lang="en-US" sz="28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động</a:t>
            </a:r>
            <a:r>
              <a:rPr lang="en-US" sz="28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phần</a:t>
            </a:r>
            <a:r>
              <a:rPr lang="en-US" sz="28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mềm</a:t>
            </a:r>
            <a:r>
              <a:rPr lang="en-US" sz="28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đồ</a:t>
            </a:r>
            <a:r>
              <a:rPr lang="en-US" sz="28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hoạ</a:t>
            </a:r>
            <a:r>
              <a:rPr lang="en-US" sz="28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</a:t>
            </a:r>
            <a:r>
              <a:rPr lang="en-US" sz="2800" kern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quen</a:t>
            </a:r>
            <a:r>
              <a:rPr lang="en-US" sz="2800" kern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</a:t>
            </a:r>
          </a:p>
          <a:p>
            <a:pPr algn="ctr" defTabSz="609630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với </a:t>
            </a:r>
            <a:r>
              <a:rPr lang="en-US" sz="2800" kern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giao</a:t>
            </a:r>
            <a:r>
              <a:rPr lang="en-US" sz="2800" kern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 diện phần </a:t>
            </a:r>
            <a:r>
              <a:rPr lang="en-US" sz="2800" kern="0" dirty="0" err="1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mềm</a:t>
            </a:r>
            <a:r>
              <a:rPr lang="en-US" sz="3000" kern="0" dirty="0">
                <a:solidFill>
                  <a:srgbClr val="000000"/>
                </a:solidFill>
                <a:latin typeface="Paytone One"/>
                <a:cs typeface="Arial"/>
                <a:sym typeface="Arial"/>
              </a:rPr>
              <a:t>.</a:t>
            </a:r>
            <a:endParaRPr sz="3000" kern="0" dirty="0">
              <a:solidFill>
                <a:srgbClr val="000000"/>
              </a:solidFill>
              <a:latin typeface="Paytone One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F91A7-BAFE-BC6F-CF9E-13BCB0D6F2DD}"/>
              </a:ext>
            </a:extLst>
          </p:cNvPr>
          <p:cNvSpPr txBox="1"/>
          <p:nvPr/>
        </p:nvSpPr>
        <p:spPr>
          <a:xfrm>
            <a:off x="403438" y="2192473"/>
            <a:ext cx="10944761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3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Hướng dẫn </a:t>
            </a:r>
            <a:r>
              <a:rPr lang="vi-VN" sz="23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(Hướng dẫn sau đây sử dụng phần mềm đồ hoạ Microsoft Paint để minh hoạ.</a:t>
            </a:r>
            <a:endParaRPr lang="en-US" sz="2333" kern="0" dirty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56059-1638-B715-97BD-DE9A4D1F261D}"/>
              </a:ext>
            </a:extLst>
          </p:cNvPr>
          <p:cNvSpPr txBox="1"/>
          <p:nvPr/>
        </p:nvSpPr>
        <p:spPr>
          <a:xfrm>
            <a:off x="209198" y="2893482"/>
            <a:ext cx="5666621" cy="37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667" b="1" kern="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Bước 1. </a:t>
            </a: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Nháy đúp chuột vào </a:t>
            </a:r>
            <a:r>
              <a:rPr lang="vi-VN" sz="2667" ker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biểu tượng</a:t>
            </a:r>
            <a:endParaRPr lang="en-US" sz="2667" kern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endParaRPr lang="en-US" sz="2667" kern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endParaRPr lang="en-US" sz="2667" kern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endParaRPr lang="en-US" sz="2667" kern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endParaRPr lang="en-US" sz="2667" kern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endParaRPr lang="en-US" sz="2667" kern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trên </a:t>
            </a: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màn hình nền. Giao diện phần mềm đồ hoạ Microsoft Paint (Paint) tương tự như Hình 42.</a:t>
            </a:r>
            <a:endParaRPr lang="en-US" sz="2667" kern="0" dirty="0">
              <a:solidFill>
                <a:srgbClr val="000000"/>
              </a:solidFill>
              <a:latin typeface="Cambria" panose="02040503050406030204"/>
              <a:cs typeface="Arial"/>
              <a:sym typeface="Arial"/>
            </a:endParaRPr>
          </a:p>
        </p:txBody>
      </p:sp>
      <p:pic>
        <p:nvPicPr>
          <p:cNvPr id="336" name="Picture 335">
            <a:extLst>
              <a:ext uri="{FF2B5EF4-FFF2-40B4-BE49-F238E27FC236}">
                <a16:creationId xmlns:a16="http://schemas.microsoft.com/office/drawing/2014/main" id="{8DF2A09C-E0C8-0E65-579A-9267F67BC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065" y="3323402"/>
            <a:ext cx="6350886" cy="352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DEB86-C260-60A4-72A5-F880C14D4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029" y="3495691"/>
            <a:ext cx="2209800" cy="18981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3DCC7E-AB4F-D5D4-B4DF-7CD1C542194A}"/>
              </a:ext>
            </a:extLst>
          </p:cNvPr>
          <p:cNvSpPr/>
          <p:nvPr/>
        </p:nvSpPr>
        <p:spPr>
          <a:xfrm>
            <a:off x="104599" y="88836"/>
            <a:ext cx="116515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ker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Arial"/>
              </a:rPr>
              <a:t>THỰC HÀNH LÀM QUEN VỚI CÁC CÔNG CỤ TRONG PHẦN MỀM ĐỒ HOẠ</a:t>
            </a:r>
            <a:r>
              <a:rPr lang="en-US" sz="3600" b="1" kern="0">
                <a:ln/>
                <a:solidFill>
                  <a:srgbClr val="F7964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Arial"/>
              </a:rPr>
              <a:t> </a:t>
            </a:r>
            <a:endParaRPr lang="en-US" sz="3600" b="1" cap="none" spc="0" dirty="0">
              <a:ln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 l="28708" t="36463" r="29984" b="36463"/>
          <a:stretch/>
        </p:blipFill>
        <p:spPr>
          <a:xfrm>
            <a:off x="-14869" y="62866"/>
            <a:ext cx="1846009" cy="6805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64282-18E1-D34F-4B20-C29AAEBEDC82}"/>
              </a:ext>
            </a:extLst>
          </p:cNvPr>
          <p:cNvSpPr txBox="1"/>
          <p:nvPr/>
        </p:nvSpPr>
        <p:spPr>
          <a:xfrm>
            <a:off x="1635513" y="167178"/>
            <a:ext cx="105713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Bước 2. </a:t>
            </a:r>
            <a:r>
              <a:rPr lang="vi-VN" sz="2667" dirty="0">
                <a:latin typeface="+mj-lt"/>
              </a:rPr>
              <a:t>Quan sát Hình 42, làm quen với giao diện làm việc của phần mềm</a:t>
            </a:r>
            <a:endParaRPr lang="en-US" sz="2667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9C603-870B-3378-182E-F64400CA4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6" y="847727"/>
            <a:ext cx="12094573" cy="60102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D21D27-111C-D48F-EB2E-9B758934C3FB}"/>
              </a:ext>
            </a:extLst>
          </p:cNvPr>
          <p:cNvSpPr/>
          <p:nvPr/>
        </p:nvSpPr>
        <p:spPr>
          <a:xfrm>
            <a:off x="6240379" y="2299324"/>
            <a:ext cx="3465095" cy="7691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90ED21-64C9-3494-12EE-60A9E9C5C122}"/>
              </a:ext>
            </a:extLst>
          </p:cNvPr>
          <p:cNvSpPr/>
          <p:nvPr/>
        </p:nvSpPr>
        <p:spPr>
          <a:xfrm>
            <a:off x="584212" y="2304628"/>
            <a:ext cx="5511788" cy="7691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 l="28708" t="36463" r="29984" b="36463"/>
          <a:stretch/>
        </p:blipFill>
        <p:spPr>
          <a:xfrm>
            <a:off x="-14869" y="62866"/>
            <a:ext cx="1846009" cy="6805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64282-18E1-D34F-4B20-C29AAEBEDC82}"/>
              </a:ext>
            </a:extLst>
          </p:cNvPr>
          <p:cNvSpPr txBox="1"/>
          <p:nvPr/>
        </p:nvSpPr>
        <p:spPr>
          <a:xfrm>
            <a:off x="1635513" y="167178"/>
            <a:ext cx="105713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Bước 2. </a:t>
            </a:r>
            <a:r>
              <a:rPr lang="vi-VN" sz="2667" dirty="0">
                <a:latin typeface="+mj-lt"/>
              </a:rPr>
              <a:t>Quan sát Hình 42, làm quen với giao diện làm việc của phần mềm</a:t>
            </a:r>
            <a:endParaRPr lang="en-US" sz="2667" dirty="0">
              <a:latin typeface="+mj-lt"/>
            </a:endParaRPr>
          </a:p>
        </p:txBody>
      </p:sp>
      <p:pic>
        <p:nvPicPr>
          <p:cNvPr id="226" name="Picture 225">
            <a:extLst>
              <a:ext uri="{FF2B5EF4-FFF2-40B4-BE49-F238E27FC236}">
                <a16:creationId xmlns:a16="http://schemas.microsoft.com/office/drawing/2014/main" id="{333D2029-5287-5A32-CC5C-3775718D8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87" y="1347537"/>
            <a:ext cx="11561120" cy="4796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A1C1"/>
      </a:accent1>
      <a:accent2>
        <a:srgbClr val="FEE5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696</Words>
  <Application>Microsoft Office PowerPoint</Application>
  <PresentationFormat>Widescreen</PresentationFormat>
  <Paragraphs>86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9" baseType="lpstr">
      <vt:lpstr>等线</vt:lpstr>
      <vt:lpstr>等线 Light</vt:lpstr>
      <vt:lpstr>微软雅黑</vt:lpstr>
      <vt:lpstr>#9Slide03 IcielPanton Black</vt:lpstr>
      <vt:lpstr>#9Slide05 Aphrodite Pro</vt:lpstr>
      <vt:lpstr>#9Slide05 Fourth Medium</vt:lpstr>
      <vt:lpstr>#9Slide07 Altus</vt:lpstr>
      <vt:lpstr>#9Slide07 HoneyCream</vt:lpstr>
      <vt:lpstr>Aptos</vt:lpstr>
      <vt:lpstr>Arial</vt:lpstr>
      <vt:lpstr>Calibri</vt:lpstr>
      <vt:lpstr>Calibri Light</vt:lpstr>
      <vt:lpstr>Cambria</vt:lpstr>
      <vt:lpstr>inpin heiti</vt:lpstr>
      <vt:lpstr>Merriweather Black</vt:lpstr>
      <vt:lpstr>Paytone One</vt:lpstr>
      <vt:lpstr>Quicksand</vt:lpstr>
      <vt:lpstr>SVN-Newton</vt:lpstr>
      <vt:lpstr>SVN-Ready</vt:lpstr>
      <vt:lpstr>Times New Roman</vt:lpstr>
      <vt:lpstr>UTM Cookies</vt:lpstr>
      <vt:lpstr>UTM Showcard</vt:lpstr>
      <vt:lpstr>UVN Bach Tuyet Nang</vt:lpstr>
      <vt:lpstr>字魂64号-萌趣软糖体</vt:lpstr>
      <vt:lpstr>Chủ đề Office</vt:lpstr>
      <vt:lpstr>第一PPT，www.1ppt.com</vt:lpstr>
      <vt:lpstr>1_Chủ đề Office</vt:lpstr>
      <vt:lpstr>1_Office 主题​​</vt:lpstr>
      <vt:lpstr>3_Office Theme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116</cp:revision>
  <dcterms:created xsi:type="dcterms:W3CDTF">2024-08-09T07:52:13Z</dcterms:created>
  <dcterms:modified xsi:type="dcterms:W3CDTF">2025-03-20T01:49:02Z</dcterms:modified>
</cp:coreProperties>
</file>