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21.xml" ContentType="application/vnd.openxmlformats-officedocument.presentationml.tags+xml"/>
  <Override PartName="/ppt/notesSlides/notesSlide1.xml" ContentType="application/vnd.openxmlformats-officedocument.presentationml.notesSlide+xml"/>
  <Override PartName="/ppt/tags/tag122.xml" ContentType="application/vnd.openxmlformats-officedocument.presentationml.tags+xml"/>
  <Override PartName="/ppt/notesSlides/notesSlide2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3.xml" ContentType="application/vnd.openxmlformats-officedocument.presentationml.notesSlide+xml"/>
  <Override PartName="/ppt/tags/tag125.xml" ContentType="application/vnd.openxmlformats-officedocument.presentationml.tags+xml"/>
  <Override PartName="/ppt/notesSlides/notesSlide4.xml" ContentType="application/vnd.openxmlformats-officedocument.presentationml.notesSlide+xml"/>
  <Override PartName="/ppt/tags/tag126.xml" ContentType="application/vnd.openxmlformats-officedocument.presentationml.tags+xml"/>
  <Override PartName="/ppt/notesSlides/notesSlide5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6.xml" ContentType="application/vnd.openxmlformats-officedocument.presentationml.notesSlide+xml"/>
  <Override PartName="/ppt/tags/tag129.xml" ContentType="application/vnd.openxmlformats-officedocument.presentationml.tags+xml"/>
  <Override PartName="/ppt/notesSlides/notesSlide7.xml" ContentType="application/vnd.openxmlformats-officedocument.presentationml.notesSlide+xml"/>
  <Override PartName="/ppt/tags/tag130.xml" ContentType="application/vnd.openxmlformats-officedocument.presentationml.tags+xml"/>
  <Override PartName="/ppt/notesSlides/notesSlide8.xml" ContentType="application/vnd.openxmlformats-officedocument.presentationml.notesSlide+xml"/>
  <Override PartName="/ppt/tags/tag131.xml" ContentType="application/vnd.openxmlformats-officedocument.presentationml.tags+xml"/>
  <Override PartName="/ppt/notesSlides/notesSlide9.xml" ContentType="application/vnd.openxmlformats-officedocument.presentationml.notesSlide+xml"/>
  <Override PartName="/ppt/tags/tag132.xml" ContentType="application/vnd.openxmlformats-officedocument.presentationml.tags+xml"/>
  <Override PartName="/ppt/notesSlides/notesSlide10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1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2.xml" ContentType="application/vnd.openxmlformats-officedocument.presentationml.notesSlide+xml"/>
  <Override PartName="/ppt/tags/tag138.xml" ContentType="application/vnd.openxmlformats-officedocument.presentationml.tags+xml"/>
  <Override PartName="/ppt/notesSlides/notesSlide13.xml" ContentType="application/vnd.openxmlformats-officedocument.presentationml.notesSlide+xml"/>
  <Override PartName="/ppt/tags/tag139.xml" ContentType="application/vnd.openxmlformats-officedocument.presentationml.tags+xml"/>
  <Override PartName="/ppt/notesSlides/notesSlide14.xml" ContentType="application/vnd.openxmlformats-officedocument.presentationml.notesSlide+xml"/>
  <Override PartName="/ppt/tags/tag140.xml" ContentType="application/vnd.openxmlformats-officedocument.presentationml.tags+xml"/>
  <Override PartName="/ppt/notesSlides/notesSlide15.xml" ContentType="application/vnd.openxmlformats-officedocument.presentationml.notesSlide+xml"/>
  <Override PartName="/ppt/tags/tag141.xml" ContentType="application/vnd.openxmlformats-officedocument.presentationml.tags+xml"/>
  <Override PartName="/ppt/notesSlides/notesSlide16.xml" ContentType="application/vnd.openxmlformats-officedocument.presentationml.notesSlide+xml"/>
  <Override PartName="/ppt/tags/tag142.xml" ContentType="application/vnd.openxmlformats-officedocument.presentationml.tags+xml"/>
  <Override PartName="/ppt/notesSlides/notesSlide17.xml" ContentType="application/vnd.openxmlformats-officedocument.presentationml.notesSlide+xml"/>
  <Override PartName="/ppt/tags/tag143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433" r:id="rId4"/>
    <p:sldId id="412" r:id="rId5"/>
    <p:sldId id="411" r:id="rId6"/>
    <p:sldId id="438" r:id="rId7"/>
    <p:sldId id="439" r:id="rId8"/>
    <p:sldId id="436" r:id="rId9"/>
    <p:sldId id="409" r:id="rId10"/>
    <p:sldId id="414" r:id="rId11"/>
    <p:sldId id="430" r:id="rId12"/>
    <p:sldId id="416" r:id="rId13"/>
    <p:sldId id="413" r:id="rId14"/>
    <p:sldId id="417" r:id="rId15"/>
    <p:sldId id="431" r:id="rId16"/>
    <p:sldId id="418" r:id="rId17"/>
    <p:sldId id="420" r:id="rId18"/>
    <p:sldId id="424" r:id="rId19"/>
    <p:sldId id="426" r:id="rId20"/>
    <p:sldId id="427" r:id="rId21"/>
    <p:sldId id="437" r:id="rId22"/>
  </p:sldIdLst>
  <p:sldSz cx="12192000" cy="6858000"/>
  <p:notesSz cx="6858000" cy="9144000"/>
  <p:embeddedFontLst>
    <p:embeddedFont>
      <p:font typeface="#9Slide07 Altus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redoka One" panose="02000000000000000000" pitchFamily="2" charset="0"/>
      <p:regular r:id="rId31"/>
    </p:embeddedFont>
    <p:embeddedFont>
      <p:font typeface="Gill Sans MT" panose="020B0502020104020203" pitchFamily="34" charset="0"/>
      <p:regular r:id="rId32"/>
      <p:bold r:id="rId33"/>
      <p:italic r:id="rId34"/>
      <p:boldItalic r:id="rId35"/>
    </p:embeddedFont>
    <p:embeddedFont>
      <p:font typeface="SVN-Dancing Script" panose="02040603050506020204" pitchFamily="18" charset="0"/>
      <p:regular r:id="rId36"/>
    </p:embeddedFont>
    <p:embeddedFont>
      <p:font typeface="SVN-Linux Libertine" panose="02040603050506020204" pitchFamily="18" charset="0"/>
      <p:regular r:id="rId37"/>
      <p:bold r:id="rId38"/>
      <p:italic r:id="rId39"/>
      <p:boldItalic r:id="rId40"/>
    </p:embeddedFont>
    <p:embeddedFont>
      <p:font typeface="SVN-Newton" panose="02040603050506020204" pitchFamily="18" charset="0"/>
      <p:regular r:id="rId41"/>
    </p:embeddedFont>
    <p:embeddedFont>
      <p:font typeface="SVN-Ready" panose="02040603050506020204" pitchFamily="18" charset="0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UTM Facebook" panose="02040403050506020204" pitchFamily="18" charset="0"/>
      <p:regular r:id="rId47"/>
    </p:embeddedFont>
    <p:embeddedFont>
      <p:font typeface="UVF MetroScript" panose="03060702040507070403" pitchFamily="66" charset="0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74F"/>
    <a:srgbClr val="2E4E68"/>
    <a:srgbClr val="EAFD8C"/>
    <a:srgbClr val="613549"/>
    <a:srgbClr val="F85250"/>
    <a:srgbClr val="683D4F"/>
    <a:srgbClr val="643A50"/>
    <a:srgbClr val="F97A75"/>
    <a:srgbClr val="F95554"/>
    <a:srgbClr val="B54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95" y="-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1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0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99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401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42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87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2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chân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/</a:t>
            </a:r>
            <a:r>
              <a:rPr lang="en-US" altLang="zh-CN" baseline="0" dirty="0" err="1"/>
              <a:t>ngã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851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67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385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7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97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08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35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7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4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97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0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3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2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5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8C729-B8A5-4B8D-BA6D-5AE061BB0DB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14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688059" y="-4732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0" grpId="2"/>
      <p:bldP spid="30" grpId="3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06" y="-1357023"/>
            <a:ext cx="2271513" cy="351426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797673" y="0"/>
            <a:ext cx="139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Măng</a:t>
            </a:r>
            <a:r>
              <a:rPr lang="en-US" sz="2000" b="1" dirty="0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 non</a:t>
            </a:r>
            <a:endParaRPr lang="vi-VN" sz="2000" b="1" dirty="0">
              <a:solidFill>
                <a:srgbClr val="2E4E68"/>
              </a:solidFill>
              <a:effectLst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60778" y="6457890"/>
            <a:ext cx="139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Măng</a:t>
            </a:r>
            <a:r>
              <a:rPr lang="en-US" sz="2000" b="1" dirty="0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 non</a:t>
            </a:r>
            <a:endParaRPr lang="vi-VN" sz="2000" b="1" dirty="0">
              <a:solidFill>
                <a:srgbClr val="2E4E68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494" y="3343734"/>
            <a:ext cx="2271513" cy="3514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CC3D0-83B0-4B5C-AFCA-DAD487387C1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86" y="6249600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D651F76A-0147-4AE7-8BD4-569C7ECE2645}"/>
              </a:ext>
            </a:extLst>
          </p:cNvPr>
          <p:cNvSpPr txBox="1"/>
          <p:nvPr userDrawn="1"/>
        </p:nvSpPr>
        <p:spPr>
          <a:xfrm>
            <a:off x="3047115" y="6896100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52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2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Relationship Id="rId5" Type="http://schemas.openxmlformats.org/officeDocument/2006/relationships/image" Target="../media/image28.jp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0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3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tiff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14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tiff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14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9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06" y="-1357023"/>
            <a:ext cx="2271513" cy="3514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ADF78E-339E-4618-B2CF-5FA50495D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097"/>
            <a:ext cx="1152128" cy="1959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715" y="1006461"/>
            <a:ext cx="6739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bg1"/>
                </a:solidFill>
                <a:latin typeface="#9Slide07 HoneyCream" pitchFamily="2" charset="0"/>
              </a:rPr>
              <a:t>Viết đoạn văn tả</a:t>
            </a:r>
            <a:endParaRPr lang="en-US" sz="8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677" y="216960"/>
            <a:ext cx="4371211" cy="30787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795" y="2020255"/>
            <a:ext cx="2749534" cy="15850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505" y="2020255"/>
            <a:ext cx="3657917" cy="1579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4823" y="2014159"/>
            <a:ext cx="3651821" cy="1579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0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316292" y="705475"/>
            <a:ext cx="10524616" cy="51154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0520" y="317500"/>
            <a:ext cx="650875" cy="1461135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76697" y="764031"/>
            <a:ext cx="661640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5000" dirty="0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BÀI THAM KHẢO</a:t>
            </a:r>
            <a:endParaRPr lang="en-US" altLang="en-US" sz="5000" dirty="0">
              <a:solidFill>
                <a:srgbClr val="002245"/>
              </a:solidFill>
              <a:latin typeface="UTM Facebook" panose="020404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908461" y="1659933"/>
            <a:ext cx="95504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sz="3000" dirty="0">
                <a:latin typeface="Time New "/>
              </a:rPr>
              <a:t>Đầu năm học, ngoài việc chuẩn bị đồ dùng học tập thì mẹ còn mua cho em một chiếc ô.Chiếc ô của em có màu hồng rất dễ thương. Ô có tán ô được làm bằng vải chống thấm nước và tay cầm. Em thường dùng ô vào những ngày nắng hoặc những ngày mưa nhỏ. Em rất yêu quý đồ vật này. Mỗi lần dùng xong đều cất gọn gàng và giữ gìn cẩn thận.</a:t>
            </a:r>
            <a:br>
              <a:rPr lang="vi-VN" dirty="0"/>
            </a:br>
            <a:br>
              <a:rPr lang="vi-VN" dirty="0"/>
            </a:b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图片 1" descr="be3a533fc0c29f888deb6097f42201a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180015" y="2767875"/>
            <a:ext cx="3537004" cy="37953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"/>
          <p:cNvSpPr/>
          <p:nvPr/>
        </p:nvSpPr>
        <p:spPr>
          <a:xfrm>
            <a:off x="674731" y="1186041"/>
            <a:ext cx="6254116" cy="40685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6" name="图片 6" descr="ba988923c18a7318822e2b3cec97cd5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40389" y="2423710"/>
            <a:ext cx="4649029" cy="2546587"/>
          </a:xfrm>
          <a:prstGeom prst="round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674731" y="3180772"/>
            <a:ext cx="518100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9000" b="1" spc="300" dirty="0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Đọc mở rộng</a:t>
            </a:r>
            <a:endParaRPr lang="en-US" altLang="en-US" sz="9000" b="1" spc="300" dirty="0">
              <a:solidFill>
                <a:schemeClr val="bg1"/>
              </a:solidFill>
              <a:latin typeface="UVF MetroScript" panose="03060702040507070403" pitchFamily="66" charset="0"/>
              <a:cs typeface="Times New Roman" panose="02020603050405020304" pitchFamily="18" charset="0"/>
            </a:endParaRPr>
          </a:p>
        </p:txBody>
      </p:sp>
      <p:pic>
        <p:nvPicPr>
          <p:cNvPr id="38" name="图片 1" descr="8825a45446d6d06ea94c934a2658a3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01384" y="709432"/>
            <a:ext cx="6405754" cy="5777643"/>
          </a:xfrm>
          <a:prstGeom prst="rect">
            <a:avLst/>
          </a:prstGeom>
        </p:spPr>
      </p:pic>
      <p:sp>
        <p:nvSpPr>
          <p:cNvPr id="39" name="文本框 8"/>
          <p:cNvSpPr txBox="1"/>
          <p:nvPr/>
        </p:nvSpPr>
        <p:spPr>
          <a:xfrm>
            <a:off x="2797024" y="2534818"/>
            <a:ext cx="153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Facebook" panose="02040403050506020204" pitchFamily="18" charset="0"/>
                <a:ea typeface="字魂131号-酷乐潮玩体" panose="00000500000000000000" charset="-122"/>
                <a:cs typeface="+mn-cs"/>
              </a:rPr>
              <a:t>03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Facebook" panose="02040403050506020204" pitchFamily="18" charset="0"/>
              <a:ea typeface="字魂131号-酷乐潮玩体" panose="00000500000000000000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5"/>
          <p:cNvGrpSpPr/>
          <p:nvPr/>
        </p:nvGrpSpPr>
        <p:grpSpPr>
          <a:xfrm>
            <a:off x="8483600" y="3073400"/>
            <a:ext cx="3357880" cy="3305492"/>
            <a:chOff x="9947" y="2673"/>
            <a:chExt cx="6066" cy="5892"/>
          </a:xfrm>
        </p:grpSpPr>
        <p:pic>
          <p:nvPicPr>
            <p:cNvPr id="18" name="图片 1" descr="ba988923c18a7318822e2b3cec97cd5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4" descr="ba988923c18a7318822e2b3cec97cd5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048000" y="835476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2148BE-FE5F-4071-9AE4-55E2473D28E5}"/>
              </a:ext>
            </a:extLst>
          </p:cNvPr>
          <p:cNvSpPr txBox="1"/>
          <p:nvPr/>
        </p:nvSpPr>
        <p:spPr>
          <a:xfrm>
            <a:off x="349966" y="1956988"/>
            <a:ext cx="867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Tìm đọc một câu chuyện, bài thơ viết về các mùa trong năm.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a988923c18a7318822e2b3cec97cd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65200" y="152400"/>
            <a:ext cx="10541000" cy="6553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B6F31-1BEE-5F64-80BA-D14FDFF20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33" y="0"/>
            <a:ext cx="1058333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2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Group 39"/>
          <p:cNvGrpSpPr/>
          <p:nvPr/>
        </p:nvGrpSpPr>
        <p:grpSpPr>
          <a:xfrm>
            <a:off x="889000" y="419100"/>
            <a:ext cx="5562600" cy="6020691"/>
            <a:chOff x="1458006" y="1635032"/>
            <a:chExt cx="4655469" cy="3933432"/>
          </a:xfrm>
        </p:grpSpPr>
        <p:sp>
          <p:nvSpPr>
            <p:cNvPr id="35" name="对角圆角矩形 6"/>
            <p:cNvSpPr/>
            <p:nvPr/>
          </p:nvSpPr>
          <p:spPr>
            <a:xfrm>
              <a:off x="1458006" y="1635032"/>
              <a:ext cx="4655469" cy="3933432"/>
            </a:xfrm>
            <a:prstGeom prst="round2DiagRect">
              <a:avLst/>
            </a:prstGeom>
            <a:solidFill>
              <a:schemeClr val="bg1"/>
            </a:solidFill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12890" y="2071586"/>
              <a:ext cx="4378785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3200" b="1" dirty="0">
                <a:solidFill>
                  <a:srgbClr val="062743"/>
                </a:solidFill>
                <a:latin typeface="+mj-lt"/>
              </a:endParaRPr>
            </a:p>
          </p:txBody>
        </p:sp>
      </p:grpSp>
      <p:pic>
        <p:nvPicPr>
          <p:cNvPr id="36" name="图片 1" descr="279f7fa50051e13e66308ff50ef554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023" y="2461093"/>
            <a:ext cx="4638244" cy="4638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A48E3-AA3D-71DA-5A0F-DF4D55150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" y="418209"/>
            <a:ext cx="4928499" cy="58465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19" y="4455356"/>
            <a:ext cx="11388725" cy="211264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92641" y="1249030"/>
            <a:ext cx="9886596" cy="3838769"/>
            <a:chOff x="1592641" y="1266190"/>
            <a:chExt cx="9886596" cy="3940076"/>
          </a:xfrm>
        </p:grpSpPr>
        <p:sp>
          <p:nvSpPr>
            <p:cNvPr id="6" name="剪去同侧角的矩形 5"/>
            <p:cNvSpPr/>
            <p:nvPr/>
          </p:nvSpPr>
          <p:spPr>
            <a:xfrm>
              <a:off x="1592641" y="1266190"/>
              <a:ext cx="9886596" cy="3492500"/>
            </a:xfrm>
            <a:prstGeom prst="snip2Same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844872" y="1569221"/>
              <a:ext cx="9382134" cy="3637045"/>
              <a:chOff x="1844872" y="1569221"/>
              <a:chExt cx="9382134" cy="3637045"/>
            </a:xfrm>
          </p:grpSpPr>
          <p:sp>
            <p:nvSpPr>
              <p:cNvPr id="7" name="剪去同侧角的矩形 6"/>
              <p:cNvSpPr/>
              <p:nvPr/>
            </p:nvSpPr>
            <p:spPr>
              <a:xfrm>
                <a:off x="1844872" y="1569221"/>
                <a:ext cx="9382134" cy="2921492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095500" y="1952506"/>
                <a:ext cx="8851900" cy="3253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1" lang="vi-VN" altLang="zh-CN" sz="5000" b="1" dirty="0">
                    <a:latin typeface="Times New Roman" panose="02020603050405020304" pitchFamily="18" charset="0"/>
                    <a:ea typeface="zihun7hao-wennuantongzhiti" pitchFamily="2" charset="-122"/>
                    <a:cs typeface="Times New Roman" panose="02020603050405020304" pitchFamily="18" charset="0"/>
                  </a:rPr>
                  <a:t>Chia sẻ với các bạn điều em thích trong câu chuyện,</a:t>
                </a:r>
              </a:p>
              <a:p>
                <a:pPr lvl="0" algn="ctr"/>
                <a:r>
                  <a:rPr kumimoji="1" lang="vi-VN" altLang="zh-CN" sz="5000" b="1" dirty="0">
                    <a:latin typeface="Times New Roman" panose="02020603050405020304" pitchFamily="18" charset="0"/>
                    <a:ea typeface="zihun7hao-wennuantongzhiti" pitchFamily="2" charset="-122"/>
                    <a:cs typeface="Times New Roman" panose="02020603050405020304" pitchFamily="18" charset="0"/>
                  </a:rPr>
                  <a:t> bài thơ đã đọc.</a:t>
                </a:r>
                <a:endParaRPr kumimoji="1" lang="zh-CN" altLang="en-US" sz="5000" b="1" dirty="0"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endParaRPr>
              </a:p>
              <a:p>
                <a:pPr algn="ctr"/>
                <a:endParaRPr lang="vi-VN" sz="5000" dirty="0">
                  <a:solidFill>
                    <a:srgbClr val="3C212A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55983" y="593695"/>
            <a:ext cx="1405101" cy="1048122"/>
            <a:chOff x="656611" y="4146222"/>
            <a:chExt cx="1405101" cy="1048122"/>
          </a:xfrm>
        </p:grpSpPr>
        <p:sp>
          <p:nvSpPr>
            <p:cNvPr id="12" name="椭圆 7"/>
            <p:cNvSpPr/>
            <p:nvPr/>
          </p:nvSpPr>
          <p:spPr>
            <a:xfrm>
              <a:off x="785731" y="4146222"/>
              <a:ext cx="1146863" cy="1048122"/>
            </a:xfrm>
            <a:prstGeom prst="ellipse">
              <a:avLst/>
            </a:prstGeom>
            <a:solidFill>
              <a:srgbClr val="002245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6611" y="4254784"/>
              <a:ext cx="1405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Facebook" panose="02040403050506020204" pitchFamily="18" charset="0"/>
                </a:rPr>
                <a:t>2b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pitchFamily="18" charset="0"/>
            </a:endParaRPr>
          </a:p>
        </p:txBody>
      </p:sp>
      <p:pic>
        <p:nvPicPr>
          <p:cNvPr id="22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00287" y="1206759"/>
            <a:ext cx="4116593" cy="4130937"/>
          </a:xfrm>
          <a:prstGeom prst="rect">
            <a:avLst/>
          </a:prstGeom>
        </p:spPr>
      </p:pic>
      <p:pic>
        <p:nvPicPr>
          <p:cNvPr id="2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3738681" y="2210767"/>
            <a:ext cx="3729317" cy="4016188"/>
          </a:xfrm>
          <a:prstGeom prst="rect">
            <a:avLst/>
          </a:prstGeom>
        </p:spPr>
      </p:pic>
      <p:pic>
        <p:nvPicPr>
          <p:cNvPr id="2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7132127" y="868316"/>
            <a:ext cx="4589973" cy="48533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95762" y="2896774"/>
            <a:ext cx="27879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zh-CN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ctr" defTabSz="1219170"/>
            <a:r>
              <a:rPr lang="en-US" altLang="zh-CN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altLang="zh-CN" sz="32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4784" y="3926473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32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2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altLang="zh-CN" sz="32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altLang="zh-CN" sz="32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5041" y="3019885"/>
            <a:ext cx="3690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zh-CN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endParaRPr lang="en-US" altLang="zh-CN" sz="28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170"/>
            <a:r>
              <a:rPr lang="en-US" altLang="zh-CN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28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D312EC8F-ADE4-4858-8490-32AC1A4FD783}"/>
              </a:ext>
            </a:extLst>
          </p:cNvPr>
          <p:cNvSpPr/>
          <p:nvPr/>
        </p:nvSpPr>
        <p:spPr>
          <a:xfrm>
            <a:off x="2859635" y="495060"/>
            <a:ext cx="5510699" cy="99609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 flipH="1">
            <a:off x="2209084" y="317499"/>
            <a:ext cx="2228850" cy="6222365"/>
          </a:xfrm>
          <a:prstGeom prst="parallelogram">
            <a:avLst>
              <a:gd name="adj" fmla="val 852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917314" y="1306344"/>
            <a:ext cx="5718327" cy="1106655"/>
            <a:chOff x="5305191" y="1613217"/>
            <a:chExt cx="5081674" cy="826770"/>
          </a:xfrm>
        </p:grpSpPr>
        <p:sp>
          <p:nvSpPr>
            <p:cNvPr id="9" name="圆角矩形 8"/>
            <p:cNvSpPr/>
            <p:nvPr/>
          </p:nvSpPr>
          <p:spPr>
            <a:xfrm>
              <a:off x="5305191" y="1613217"/>
              <a:ext cx="4933950" cy="826770"/>
            </a:xfrm>
            <a:prstGeom prst="roundRect">
              <a:avLst>
                <a:gd name="adj" fmla="val 50000"/>
              </a:avLst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饼形 4"/>
            <p:cNvSpPr/>
            <p:nvPr/>
          </p:nvSpPr>
          <p:spPr>
            <a:xfrm>
              <a:off x="9391820" y="1613217"/>
              <a:ext cx="995045" cy="826770"/>
            </a:xfrm>
            <a:prstGeom prst="pie">
              <a:avLst>
                <a:gd name="adj1" fmla="val 16157691"/>
                <a:gd name="adj2" fmla="val 54853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4" name="图片 13" descr="363990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6561" y="1840259"/>
              <a:ext cx="322580" cy="37211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83652" y="1427054"/>
            <a:ext cx="2539322" cy="320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chemeClr val="bg1"/>
                </a:solidFill>
                <a:latin typeface="UTM Facebook" panose="02040403050506020204" pitchFamily="18" charset="0"/>
              </a:rPr>
              <a:t>DẶN DÒ</a:t>
            </a:r>
            <a:endParaRPr lang="vi-VN" sz="7200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270500" y="2908300"/>
            <a:ext cx="6235699" cy="1724953"/>
            <a:chOff x="5412275" y="3014662"/>
            <a:chExt cx="4975860" cy="827405"/>
          </a:xfrm>
        </p:grpSpPr>
        <p:sp>
          <p:nvSpPr>
            <p:cNvPr id="21" name="圆角矩形 7"/>
            <p:cNvSpPr/>
            <p:nvPr/>
          </p:nvSpPr>
          <p:spPr>
            <a:xfrm>
              <a:off x="5412275" y="3014662"/>
              <a:ext cx="4933950" cy="826770"/>
            </a:xfrm>
            <a:prstGeom prst="roundRect">
              <a:avLst>
                <a:gd name="adj" fmla="val 50000"/>
              </a:avLst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饼形 11"/>
            <p:cNvSpPr/>
            <p:nvPr/>
          </p:nvSpPr>
          <p:spPr>
            <a:xfrm>
              <a:off x="9393090" y="3015297"/>
              <a:ext cx="995045" cy="826770"/>
            </a:xfrm>
            <a:prstGeom prst="pie">
              <a:avLst>
                <a:gd name="adj1" fmla="val 16157691"/>
                <a:gd name="adj2" fmla="val 54853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3" name="图片 12" descr="363990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31166" y="3242339"/>
              <a:ext cx="322580" cy="37211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4377721" y="1610246"/>
            <a:ext cx="419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2"/>
                </a:solidFill>
                <a:latin typeface="UTM Facebook" panose="02040403050506020204" pitchFamily="18" charset="0"/>
              </a:rPr>
              <a:t>Hoàn</a:t>
            </a:r>
            <a:r>
              <a:rPr lang="en-US" sz="3200" dirty="0">
                <a:solidFill>
                  <a:schemeClr val="bg2"/>
                </a:solidFill>
                <a:latin typeface="UTM Facebook" panose="020404030505060202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UTM Facebook" panose="02040403050506020204" pitchFamily="18" charset="0"/>
              </a:rPr>
              <a:t>thành</a:t>
            </a:r>
            <a:r>
              <a:rPr lang="en-US" sz="3200" dirty="0">
                <a:solidFill>
                  <a:schemeClr val="bg2"/>
                </a:solidFill>
                <a:latin typeface="UTM Facebook" panose="020404030505060202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UTM Facebook" panose="02040403050506020204" pitchFamily="18" charset="0"/>
              </a:rPr>
              <a:t>bài</a:t>
            </a:r>
            <a:r>
              <a:rPr lang="vi-VN" sz="3200" dirty="0">
                <a:solidFill>
                  <a:schemeClr val="bg2"/>
                </a:solidFill>
                <a:latin typeface="UTM Facebook" panose="02040403050506020204" pitchFamily="18" charset="0"/>
              </a:rPr>
              <a:t> văn</a:t>
            </a:r>
            <a:endParaRPr lang="vi-VN" sz="3200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2010" y="3062931"/>
            <a:ext cx="5123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bg2"/>
                </a:solidFill>
                <a:latin typeface="UTM Facebook" panose="02040403050506020204" pitchFamily="18" charset="0"/>
              </a:rPr>
              <a:t>Tìm đọc bài thơ, câu chuyện viết về các mùa trong năm.</a:t>
            </a:r>
            <a:endParaRPr lang="vi-VN" sz="3200" dirty="0"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39642" y="89174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6625" y="1209336"/>
            <a:ext cx="106568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Tạm</a:t>
            </a:r>
            <a:r>
              <a:rPr lang="en-US" sz="115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biệt</a:t>
            </a:r>
            <a:r>
              <a:rPr lang="en-US" sz="115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 </a:t>
            </a:r>
            <a:r>
              <a:rPr lang="vi-VN" sz="115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các em</a:t>
            </a:r>
            <a:endParaRPr lang="vi-VN" sz="115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" y="1591264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1370" y="822198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8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ba988923c18a7318822e2b3cec97cd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9" y="-113016"/>
            <a:ext cx="12192635" cy="6858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425" y="-224495"/>
            <a:ext cx="5023539" cy="167044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67821" y="1202078"/>
            <a:ext cx="10068674" cy="5342562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1148" y="1383143"/>
            <a:ext cx="956695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*</a:t>
            </a:r>
            <a:r>
              <a:rPr lang="en-US" sz="3200" b="1" dirty="0" err="1">
                <a:latin typeface="UTM Avo" panose="02040603050506020204" pitchFamily="18" charset="0"/>
              </a:rPr>
              <a:t>Kiến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thức</a:t>
            </a:r>
            <a:r>
              <a:rPr lang="en-US" sz="3200" b="1" dirty="0"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</a:rPr>
              <a:t>kĩ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năng</a:t>
            </a:r>
            <a:r>
              <a:rPr lang="en-US" sz="3200" b="1" dirty="0">
                <a:latin typeface="UTM Avo" panose="02040603050506020204" pitchFamily="18" charset="0"/>
              </a:rPr>
              <a:t>:</a:t>
            </a:r>
            <a:endParaRPr lang="en-US" sz="3200" dirty="0">
              <a:latin typeface="UTM Avo" panose="02040603050506020204" pitchFamily="18" charset="0"/>
            </a:endParaRPr>
          </a:p>
          <a:p>
            <a:r>
              <a:rPr lang="en-US" sz="3200" dirty="0">
                <a:latin typeface="UTM Avo" panose="020406030505060202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</a:rPr>
              <a:t>Viết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2-3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vật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tránh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hoặc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tránh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nắng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r>
              <a:rPr lang="en-US" sz="3200" dirty="0">
                <a:latin typeface="UTM Avo" panose="020406030505060202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</a:rPr>
              <a:t>Tự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tìm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</a:rPr>
              <a:t>, chia </a:t>
            </a:r>
            <a:r>
              <a:rPr lang="en-US" sz="3200" dirty="0" err="1">
                <a:latin typeface="UTM Avo" panose="02040603050506020204" pitchFamily="18" charset="0"/>
              </a:rPr>
              <a:t>sẻ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mùa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năm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r>
              <a:rPr lang="en-US" sz="3200" b="1" dirty="0">
                <a:latin typeface="UTM Avo" panose="02040603050506020204" pitchFamily="18" charset="0"/>
              </a:rPr>
              <a:t>*</a:t>
            </a:r>
            <a:r>
              <a:rPr lang="en-US" sz="3200" b="1" dirty="0" err="1">
                <a:latin typeface="UTM Avo" panose="02040603050506020204" pitchFamily="18" charset="0"/>
              </a:rPr>
              <a:t>Phát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triển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năng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lực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phẩm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chất</a:t>
            </a:r>
            <a:r>
              <a:rPr lang="en-US" sz="3200" b="1" dirty="0">
                <a:latin typeface="UTM Avo" panose="02040603050506020204" pitchFamily="18" charset="0"/>
              </a:rPr>
              <a:t>:</a:t>
            </a:r>
            <a:endParaRPr lang="en-US" sz="3200" dirty="0">
              <a:latin typeface="UTM Avo" panose="02040603050506020204" pitchFamily="18" charset="0"/>
            </a:endParaRPr>
          </a:p>
          <a:p>
            <a:r>
              <a:rPr lang="en-US" sz="3200" dirty="0">
                <a:latin typeface="UTM Avo" panose="020406030505060202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</a:rPr>
              <a:t>Phát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triển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kĩ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năng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đặt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thiệu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vật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r>
              <a:rPr lang="en-US" sz="3200" dirty="0">
                <a:latin typeface="UTM Avo" panose="020406030505060202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tỏ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xúc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chuyện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endParaRPr lang="en-US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a988923c18a7318822e2b3cec97cd5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85614" y="674370"/>
            <a:ext cx="6254116" cy="40685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864325" y="713287"/>
            <a:ext cx="998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002245"/>
                </a:solidFill>
                <a:latin typeface="UTM Facebook" panose="02040403050506020204" pitchFamily="18" charset="0"/>
                <a:ea typeface="字魂131号-酷乐潮玩体" panose="00000500000000000000" charset="-122"/>
              </a:rPr>
              <a:t>01</a:t>
            </a:r>
          </a:p>
        </p:txBody>
      </p:sp>
      <p:pic>
        <p:nvPicPr>
          <p:cNvPr id="7" name="图片 6" descr="ba988923c18a7318822e2b3cec97cd5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387874" y="1569523"/>
            <a:ext cx="4649029" cy="2546587"/>
          </a:xfrm>
          <a:prstGeom prst="round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872162B8-25A6-6B42-92BE-A1DA5B932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166" y="1099611"/>
            <a:ext cx="924664" cy="939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6888" y="1973802"/>
            <a:ext cx="6739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chemeClr val="bg1"/>
                </a:solidFill>
                <a:latin typeface="#9Slide07 HoneyCream" pitchFamily="2" charset="0"/>
              </a:rPr>
              <a:t>Khởi động</a:t>
            </a:r>
            <a:endParaRPr lang="en-US" sz="10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9752330" y="415290"/>
            <a:ext cx="448310" cy="60471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1310" y="330835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8" name="图片 27" descr="ba988923c18a7318822e2b3cec97cd5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24085" y="419735"/>
            <a:ext cx="1876425" cy="60426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48130" y="544528"/>
            <a:ext cx="8428355" cy="4249025"/>
            <a:chOff x="1548130" y="1150704"/>
            <a:chExt cx="8428355" cy="42490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EC7D7C-A893-4FED-BBE1-DCAF580A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13" r="42504" b="46238"/>
            <a:stretch/>
          </p:blipFill>
          <p:spPr>
            <a:xfrm>
              <a:off x="1548130" y="1150704"/>
              <a:ext cx="8132445" cy="42490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19885" y="1506830"/>
              <a:ext cx="835660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Như cái kẹo nhỏ</a:t>
              </a:r>
              <a:br>
                <a:rPr lang="vi-VN" sz="3000" b="1" dirty="0">
                  <a:solidFill>
                    <a:srgbClr val="002060"/>
                  </a:solidFill>
                  <a:latin typeface="Time"/>
                </a:rPr>
              </a:br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     Chữ hỏng xóa ngay</a:t>
              </a:r>
              <a:br>
                <a:rPr lang="vi-VN" sz="3000" b="1" dirty="0">
                  <a:solidFill>
                    <a:srgbClr val="002060"/>
                  </a:solidFill>
                  <a:latin typeface="Time"/>
                </a:rPr>
              </a:br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Học trò ngày nay</a:t>
              </a:r>
              <a:br>
                <a:rPr lang="vi-VN" sz="3000" b="1" dirty="0">
                  <a:solidFill>
                    <a:srgbClr val="002060"/>
                  </a:solidFill>
                  <a:latin typeface="Time"/>
                </a:rPr>
              </a:br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 Vẫn dùng đến nó.</a:t>
              </a:r>
              <a:br>
                <a:rPr lang="vi-VN" sz="3000" b="1" dirty="0">
                  <a:solidFill>
                    <a:srgbClr val="002060"/>
                  </a:solidFill>
                  <a:latin typeface="Time"/>
                </a:rPr>
              </a:br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			</a:t>
              </a:r>
              <a:r>
                <a:rPr lang="vi-VN" sz="2400" b="1" i="1" dirty="0">
                  <a:solidFill>
                    <a:srgbClr val="002060"/>
                  </a:solidFill>
                </a:rPr>
                <a:t>(Là cái gì? </a:t>
              </a:r>
              <a:endPara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55690" y="4016234"/>
            <a:ext cx="94451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rPr>
              <a:t>Là cục tẩy</a:t>
            </a:r>
            <a:r>
              <a:rPr lang="vi-VN" sz="5000" b="1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</a:endParaRPr>
          </a:p>
        </p:txBody>
      </p:sp>
      <p:pic>
        <p:nvPicPr>
          <p:cNvPr id="11" name="图片 20" descr="ba988923c18a7318822e2b3cec97cd5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90008" y="1479023"/>
            <a:ext cx="1677356" cy="1637978"/>
          </a:xfrm>
          <a:prstGeom prst="ellipse">
            <a:avLst/>
          </a:prstGeom>
          <a:ln w="63500">
            <a:solidFill>
              <a:schemeClr val="bg1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63032">
                        <a14:foregroundMark x1="9005" y1="32655" x2="36968" y2="19544"/>
                        <a14:foregroundMark x1="7972" y1="52036" x2="37299" y2="25651"/>
                        <a14:foregroundMark x1="2767" y1="38274" x2="9418" y2="55619"/>
                        <a14:foregroundMark x1="8881" y1="56433" x2="38290" y2="2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85" y="3695370"/>
            <a:ext cx="5496675" cy="2788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6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9752330" y="415290"/>
            <a:ext cx="448310" cy="60471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1310" y="330835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8" name="图片 27" descr="ba988923c18a7318822e2b3cec97cd5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24085" y="419735"/>
            <a:ext cx="1876425" cy="60426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36370" y="801381"/>
            <a:ext cx="8808720" cy="4249025"/>
            <a:chOff x="1467485" y="1222623"/>
            <a:chExt cx="8808720" cy="42490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EC7D7C-A893-4FED-BBE1-DCAF580A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13" r="42504" b="46238"/>
            <a:stretch/>
          </p:blipFill>
          <p:spPr>
            <a:xfrm>
              <a:off x="1467485" y="1222623"/>
              <a:ext cx="8132445" cy="42490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919605" y="1566588"/>
              <a:ext cx="8356600" cy="2769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"/>
                  <a:ea typeface="微软雅黑"/>
                  <a:cs typeface="+mn-cs"/>
                </a:rPr>
                <a:t>          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Cây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suôn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đuồn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đuột</a:t>
              </a:r>
              <a:endParaRPr lang="vi-VN" sz="3000" b="1" dirty="0">
                <a:solidFill>
                  <a:srgbClr val="002060"/>
                </a:solidFill>
                <a:latin typeface="Time"/>
              </a:endParaRPr>
            </a:p>
            <a:p>
              <a:pPr algn="ctr"/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       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ruột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đen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thui</a:t>
              </a:r>
              <a:endParaRPr lang="vi-VN" sz="3000" b="1" dirty="0">
                <a:solidFill>
                  <a:srgbClr val="002060"/>
                </a:solidFill>
                <a:latin typeface="Time"/>
              </a:endParaRPr>
            </a:p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Con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nít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lui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cui</a:t>
              </a:r>
              <a:br>
                <a:rPr lang="en-US" sz="3000" b="1" dirty="0">
                  <a:solidFill>
                    <a:srgbClr val="002060"/>
                  </a:solidFill>
                  <a:latin typeface="Time"/>
                </a:rPr>
              </a:br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        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Dẫm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đè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xuống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?</a:t>
              </a:r>
              <a:br>
                <a:rPr lang="en-US" sz="3000" b="1" dirty="0">
                  <a:solidFill>
                    <a:srgbClr val="002060"/>
                  </a:solidFill>
                  <a:latin typeface="Time"/>
                </a:rPr>
              </a:br>
              <a:r>
                <a:rPr lang="vi-VN" sz="3000" b="1" dirty="0">
                  <a:solidFill>
                    <a:srgbClr val="002060"/>
                  </a:solidFill>
                  <a:latin typeface="Time"/>
                </a:rPr>
                <a:t>           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(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cái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"/>
                </a:rPr>
                <a:t>gì</a:t>
              </a:r>
              <a:r>
                <a:rPr lang="en-US" sz="3000" b="1" dirty="0">
                  <a:solidFill>
                    <a:srgbClr val="002060"/>
                  </a:solidFill>
                  <a:latin typeface="Time"/>
                </a:rPr>
                <a:t>?)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55338" y="4415417"/>
            <a:ext cx="944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cây bút chì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1" name="图片 20" descr="ba988923c18a7318822e2b3cec97cd5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47520" y="1839075"/>
            <a:ext cx="1806565" cy="1764154"/>
          </a:xfrm>
          <a:prstGeom prst="ellipse">
            <a:avLst/>
          </a:prstGeom>
          <a:ln w="63500">
            <a:solidFill>
              <a:schemeClr val="bg1"/>
            </a:solidFill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42" y="3299691"/>
            <a:ext cx="3222471" cy="3222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4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a988923c18a7318822e2b3cec97cd5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85614" y="674370"/>
            <a:ext cx="6254116" cy="40685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64324" y="713287"/>
            <a:ext cx="153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2245"/>
                </a:solidFill>
                <a:effectLst/>
                <a:uLnTx/>
                <a:uFillTx/>
                <a:latin typeface="UTM Facebook" panose="02040403050506020204" pitchFamily="18" charset="0"/>
                <a:ea typeface="字魂131号-酷乐潮玩体" panose="00000500000000000000" charset="-122"/>
                <a:cs typeface="+mn-cs"/>
              </a:rPr>
              <a:t>02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002245"/>
              </a:solidFill>
              <a:effectLst/>
              <a:uLnTx/>
              <a:uFillTx/>
              <a:latin typeface="UTM Facebook" panose="02040403050506020204" pitchFamily="18" charset="0"/>
              <a:ea typeface="字魂131号-酷乐潮玩体" panose="00000500000000000000" charset="-122"/>
              <a:cs typeface="+mn-cs"/>
            </a:endParaRPr>
          </a:p>
        </p:txBody>
      </p:sp>
      <p:pic>
        <p:nvPicPr>
          <p:cNvPr id="7" name="图片 6" descr="ba988923c18a7318822e2b3cec97cd5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387874" y="1569523"/>
            <a:ext cx="4649029" cy="2546587"/>
          </a:xfrm>
          <a:prstGeom prst="round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872162B8-25A6-6B42-92BE-A1DA5B932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166" y="1099611"/>
            <a:ext cx="924664" cy="939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3050" y="2080062"/>
            <a:ext cx="6739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</a:rPr>
              <a:t>Khám phá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6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21310" y="330835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310" y="1051560"/>
            <a:ext cx="2131060" cy="478155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85164" y="527246"/>
            <a:ext cx="5763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1. Quan sát các hình dưới đây</a:t>
            </a:r>
            <a:endParaRPr lang="en-US" altLang="en-US" sz="3200" dirty="0">
              <a:solidFill>
                <a:srgbClr val="FFFFFF"/>
              </a:solidFill>
              <a:latin typeface="UTM Facebook" panose="020404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20210409090849_wm_shs-tieng-viet-2-tap-1">
            <a:extLst>
              <a:ext uri="{FF2B5EF4-FFF2-40B4-BE49-F238E27FC236}">
                <a16:creationId xmlns:a16="http://schemas.microsoft.com/office/drawing/2014/main" id="{32A6BE38-875F-4826-B35D-4B2B409B9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367590" y="466785"/>
            <a:ext cx="908806" cy="835559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45390" y="5540366"/>
            <a:ext cx="77524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</a:rPr>
              <a:t>a.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Kể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tên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đồ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vật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vi-VN" sz="3000" b="1" dirty="0">
                <a:solidFill>
                  <a:schemeClr val="bg1"/>
                </a:solidFill>
                <a:latin typeface="OpenSans"/>
              </a:rPr>
              <a:t>.</a:t>
            </a:r>
            <a:b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</a:b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3964D-26EB-4B1D-9B2E-7E96D1655EE0}"/>
              </a:ext>
            </a:extLst>
          </p:cNvPr>
          <p:cNvSpPr txBox="1"/>
          <p:nvPr/>
        </p:nvSpPr>
        <p:spPr>
          <a:xfrm>
            <a:off x="2301059" y="4277534"/>
            <a:ext cx="984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D5606A-1BD8-46C9-A69F-0F361E9B6377}"/>
              </a:ext>
            </a:extLst>
          </p:cNvPr>
          <p:cNvSpPr txBox="1"/>
          <p:nvPr/>
        </p:nvSpPr>
        <p:spPr>
          <a:xfrm>
            <a:off x="3831402" y="4367710"/>
            <a:ext cx="1236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ô/ dù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41AE33-D6AC-4787-BDA9-FC2969D771E3}"/>
              </a:ext>
            </a:extLst>
          </p:cNvPr>
          <p:cNvSpPr txBox="1"/>
          <p:nvPr/>
        </p:nvSpPr>
        <p:spPr>
          <a:xfrm>
            <a:off x="5229741" y="4299014"/>
            <a:ext cx="1449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mũ, khăn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67A4F-7595-44A9-A3F7-C9378DC676A3}"/>
              </a:ext>
            </a:extLst>
          </p:cNvPr>
          <p:cNvSpPr txBox="1"/>
          <p:nvPr/>
        </p:nvSpPr>
        <p:spPr>
          <a:xfrm>
            <a:off x="6570096" y="4341495"/>
            <a:ext cx="1779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 mưa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FE2DBF-654D-4A95-A5E8-8672C7B85C4C}"/>
              </a:ext>
            </a:extLst>
          </p:cNvPr>
          <p:cNvSpPr txBox="1"/>
          <p:nvPr/>
        </p:nvSpPr>
        <p:spPr>
          <a:xfrm>
            <a:off x="8147502" y="4338958"/>
            <a:ext cx="2030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 điện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716C2E-8B9C-40BA-96DF-14348FDCD1F5}"/>
              </a:ext>
            </a:extLst>
          </p:cNvPr>
          <p:cNvSpPr txBox="1"/>
          <p:nvPr/>
        </p:nvSpPr>
        <p:spPr>
          <a:xfrm>
            <a:off x="9817617" y="4299014"/>
            <a:ext cx="1994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 giấy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8AB1E-10B1-7040-942B-75657E2B6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18" y="1572522"/>
            <a:ext cx="9686925" cy="26098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9752330" y="415290"/>
            <a:ext cx="448310" cy="60471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21310" y="330835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ba988923c18a7318822e2b3cec97cd5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4771" y="1506830"/>
            <a:ext cx="1677356" cy="1637978"/>
          </a:xfrm>
          <a:prstGeom prst="ellipse">
            <a:avLst/>
          </a:prstGeom>
          <a:ln w="63500">
            <a:solidFill>
              <a:schemeClr val="bg1"/>
            </a:solidFill>
          </a:ln>
          <a:effectLst/>
        </p:spPr>
      </p:pic>
      <p:pic>
        <p:nvPicPr>
          <p:cNvPr id="28" name="图片 27" descr="ba988923c18a7318822e2b3cec97cd5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24085" y="419735"/>
            <a:ext cx="1876425" cy="60426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40124" y="265144"/>
            <a:ext cx="9642276" cy="2301761"/>
            <a:chOff x="1940124" y="265144"/>
            <a:chExt cx="9642276" cy="23017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EC7D7C-A893-4FED-BBE1-DCAF580A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13" r="42504" b="46238"/>
            <a:stretch/>
          </p:blipFill>
          <p:spPr>
            <a:xfrm>
              <a:off x="1940124" y="265144"/>
              <a:ext cx="9642276" cy="230176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545588" y="431139"/>
              <a:ext cx="8356600" cy="196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endPara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chúng.</a:t>
              </a:r>
              <a:br>
                <a:rPr lang="en-US" dirty="0"/>
              </a:br>
              <a:br>
                <a:rPr lang="en-US" dirty="0"/>
              </a:br>
              <a:endParaRPr lang="vi-VN" sz="2800" dirty="0">
                <a:solidFill>
                  <a:srgbClr val="00224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08220" y="2963799"/>
            <a:ext cx="7470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71800" algn="l"/>
              </a:tabLst>
            </a:pPr>
            <a:r>
              <a:rPr lang="vi-VN" sz="3000" b="1" dirty="0">
                <a:solidFill>
                  <a:schemeClr val="bg1"/>
                </a:solidFill>
              </a:rPr>
              <a:t>- Cái nón: có hình chóp được dùng để che mưa, che nắng.</a:t>
            </a:r>
            <a:br>
              <a:rPr lang="vi-VN" sz="3000" b="1" dirty="0">
                <a:solidFill>
                  <a:schemeClr val="bg1"/>
                </a:solidFill>
              </a:rPr>
            </a:br>
            <a:br>
              <a:rPr lang="vi-VN" sz="3000" b="1" dirty="0">
                <a:solidFill>
                  <a:schemeClr val="bg1"/>
                </a:solidFill>
              </a:rPr>
            </a:br>
            <a:endParaRPr lang="vi-VN" sz="3000" b="1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58" y="4511198"/>
            <a:ext cx="9445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</a:rPr>
              <a:t>- Mũ len, khăn len: được làm bằng len, được dùng để giữ ấm cho đầu, cho cổ vào mùa đông.</a:t>
            </a:r>
            <a:br>
              <a:rPr lang="vi-VN" sz="3000" b="1" dirty="0"/>
            </a:br>
            <a:br>
              <a:rPr lang="vi-VN" sz="3000" b="1" dirty="0"/>
            </a:br>
            <a:endParaRPr lang="en-US" sz="3000" b="1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a988923c18a7318822e2b3cec97cd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326" y="155367"/>
            <a:ext cx="11513186" cy="65478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B26C75-BA63-4589-9CCF-B0A403C5AC4B}"/>
              </a:ext>
            </a:extLst>
          </p:cNvPr>
          <p:cNvSpPr txBox="1"/>
          <p:nvPr/>
        </p:nvSpPr>
        <p:spPr>
          <a:xfrm>
            <a:off x="-79404" y="296257"/>
            <a:ext cx="10897036" cy="1273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4274F"/>
                </a:solidFill>
                <a:effectLst/>
                <a:uLnTx/>
                <a:uFillTx/>
                <a:latin typeface="Time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4274F"/>
                </a:solidFill>
                <a:effectLst/>
                <a:uLnTx/>
                <a:uFillTx/>
                <a:latin typeface="Time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3 – 5 câu tả một đồ vật em cần dùng để tránh nắng hoặc tránh mưa.</a:t>
            </a:r>
          </a:p>
          <a:p>
            <a:pPr marL="0" marR="0" lvl="0" indent="45720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9695C8-E05D-4581-9D87-E65D736777C0}"/>
              </a:ext>
            </a:extLst>
          </p:cNvPr>
          <p:cNvCxnSpPr>
            <a:cxnSpLocks/>
          </p:cNvCxnSpPr>
          <p:nvPr/>
        </p:nvCxnSpPr>
        <p:spPr>
          <a:xfrm flipV="1">
            <a:off x="4005031" y="3501048"/>
            <a:ext cx="406598" cy="8409"/>
          </a:xfrm>
          <a:prstGeom prst="line">
            <a:avLst/>
          </a:prstGeom>
          <a:noFill/>
          <a:ln w="76200" cap="flat" cmpd="sng" algn="ctr">
            <a:solidFill>
              <a:srgbClr val="3F9795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47CA4D-675B-459D-8056-517FC33BA3A4}"/>
              </a:ext>
            </a:extLst>
          </p:cNvPr>
          <p:cNvCxnSpPr>
            <a:cxnSpLocks/>
          </p:cNvCxnSpPr>
          <p:nvPr/>
        </p:nvCxnSpPr>
        <p:spPr>
          <a:xfrm>
            <a:off x="6439874" y="3594784"/>
            <a:ext cx="694665" cy="2"/>
          </a:xfrm>
          <a:prstGeom prst="line">
            <a:avLst/>
          </a:prstGeom>
          <a:noFill/>
          <a:ln w="76200" cap="flat" cmpd="sng" algn="ctr">
            <a:solidFill>
              <a:srgbClr val="3F9795"/>
            </a:solidFill>
            <a:prstDash val="soli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0AC27D-5EE6-43B7-99D2-245AF24ACB45}"/>
              </a:ext>
            </a:extLst>
          </p:cNvPr>
          <p:cNvCxnSpPr>
            <a:cxnSpLocks/>
          </p:cNvCxnSpPr>
          <p:nvPr/>
        </p:nvCxnSpPr>
        <p:spPr>
          <a:xfrm flipH="1" flipV="1">
            <a:off x="5485735" y="4622271"/>
            <a:ext cx="33105" cy="283571"/>
          </a:xfrm>
          <a:prstGeom prst="line">
            <a:avLst/>
          </a:prstGeom>
          <a:noFill/>
          <a:ln w="76200" cap="flat" cmpd="sng" algn="ctr">
            <a:solidFill>
              <a:srgbClr val="3F9795"/>
            </a:solidFill>
            <a:prstDash val="soli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9BA252-461A-48AD-A176-50BF9474FB0D}"/>
              </a:ext>
            </a:extLst>
          </p:cNvPr>
          <p:cNvGrpSpPr/>
          <p:nvPr/>
        </p:nvGrpSpPr>
        <p:grpSpPr>
          <a:xfrm>
            <a:off x="4339143" y="2643417"/>
            <a:ext cx="2410194" cy="1976600"/>
            <a:chOff x="2758487" y="2050473"/>
            <a:chExt cx="1450117" cy="127461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A958BF-CE27-4DC9-898C-AD978CE64CE9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rgbClr val="BAE5E4"/>
            </a:solidFill>
            <a:ln w="25400" cap="flat" cmpd="sng" algn="ctr">
              <a:solidFill>
                <a:srgbClr val="BAE5E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81E64F-06FE-430C-87BA-C6B009832E62}"/>
                </a:ext>
              </a:extLst>
            </p:cNvPr>
            <p:cNvSpPr txBox="1"/>
            <p:nvPr/>
          </p:nvSpPr>
          <p:spPr>
            <a:xfrm>
              <a:off x="2758487" y="2435194"/>
              <a:ext cx="1450117" cy="45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Tả đồ vật</a:t>
              </a:r>
              <a:endPara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5BB1A5-051F-47AA-AAEC-867FBD96BE4E}"/>
              </a:ext>
            </a:extLst>
          </p:cNvPr>
          <p:cNvGrpSpPr/>
          <p:nvPr/>
        </p:nvGrpSpPr>
        <p:grpSpPr>
          <a:xfrm>
            <a:off x="7095321" y="2561748"/>
            <a:ext cx="4531791" cy="2237220"/>
            <a:chOff x="4830610" y="1872010"/>
            <a:chExt cx="1935832" cy="2013269"/>
          </a:xfrm>
        </p:grpSpPr>
        <p:sp>
          <p:nvSpPr>
            <p:cNvPr id="21" name="Rounded Rectangle 49">
              <a:extLst>
                <a:ext uri="{FF2B5EF4-FFF2-40B4-BE49-F238E27FC236}">
                  <a16:creationId xmlns:a16="http://schemas.microsoft.com/office/drawing/2014/main" id="{72DF97CE-7742-49FE-B871-572A7A088E76}"/>
                </a:ext>
              </a:extLst>
            </p:cNvPr>
            <p:cNvSpPr/>
            <p:nvPr/>
          </p:nvSpPr>
          <p:spPr>
            <a:xfrm>
              <a:off x="4830610" y="1884218"/>
              <a:ext cx="1935832" cy="2001061"/>
            </a:xfrm>
            <a:prstGeom prst="roundRect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000" b="1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B04AFD-EBDA-4222-84C0-59D562F01523}"/>
                </a:ext>
              </a:extLst>
            </p:cNvPr>
            <p:cNvSpPr txBox="1"/>
            <p:nvPr/>
          </p:nvSpPr>
          <p:spPr>
            <a:xfrm>
              <a:off x="4899656" y="1872010"/>
              <a:ext cx="1804473" cy="195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(2) Đồ vật đó có gì nổi bật về hình dạng, màu sắc,…? </a:t>
              </a:r>
              <a:endParaRPr kumimoji="0" 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92F4D5-25CA-4C7A-BB61-CB74FEC7ED23}"/>
              </a:ext>
            </a:extLst>
          </p:cNvPr>
          <p:cNvGrpSpPr/>
          <p:nvPr/>
        </p:nvGrpSpPr>
        <p:grpSpPr>
          <a:xfrm>
            <a:off x="3730596" y="4927098"/>
            <a:ext cx="4054504" cy="2224421"/>
            <a:chOff x="1813995" y="3867973"/>
            <a:chExt cx="3299265" cy="1202096"/>
          </a:xfrm>
        </p:grpSpPr>
        <p:sp>
          <p:nvSpPr>
            <p:cNvPr id="24" name="Rounded Rectangle 50">
              <a:extLst>
                <a:ext uri="{FF2B5EF4-FFF2-40B4-BE49-F238E27FC236}">
                  <a16:creationId xmlns:a16="http://schemas.microsoft.com/office/drawing/2014/main" id="{5438B51E-CA76-41CD-B7BC-246098B15282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000" b="1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97593E-BF16-4963-B869-533698B4DFFC}"/>
                </a:ext>
              </a:extLst>
            </p:cNvPr>
            <p:cNvSpPr txBox="1"/>
            <p:nvPr/>
          </p:nvSpPr>
          <p:spPr>
            <a:xfrm>
              <a:off x="1813995" y="3942316"/>
              <a:ext cx="3299264" cy="1127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(3) Em thường dùng đồ vật đó vào lúc nào?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FD17C3-4D23-4402-9322-0C45A3684F8F}"/>
              </a:ext>
            </a:extLst>
          </p:cNvPr>
          <p:cNvGrpSpPr/>
          <p:nvPr/>
        </p:nvGrpSpPr>
        <p:grpSpPr>
          <a:xfrm>
            <a:off x="255622" y="2388601"/>
            <a:ext cx="3680224" cy="2116975"/>
            <a:chOff x="341175" y="1792813"/>
            <a:chExt cx="1667761" cy="1607128"/>
          </a:xfrm>
        </p:grpSpPr>
        <p:sp>
          <p:nvSpPr>
            <p:cNvPr id="27" name="Rounded Rectangle 20">
              <a:extLst>
                <a:ext uri="{FF2B5EF4-FFF2-40B4-BE49-F238E27FC236}">
                  <a16:creationId xmlns:a16="http://schemas.microsoft.com/office/drawing/2014/main" id="{263A7AED-5272-4451-8568-A15DE5074AA9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rgbClr val="FFAB40">
                <a:lumMod val="20000"/>
                <a:lumOff val="80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000" b="1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9FF480-61BD-46E0-9BA2-DF1EDCAE0DC4}"/>
                </a:ext>
              </a:extLst>
            </p:cNvPr>
            <p:cNvSpPr txBox="1"/>
            <p:nvPr/>
          </p:nvSpPr>
          <p:spPr>
            <a:xfrm>
              <a:off x="341175" y="1792813"/>
              <a:ext cx="1647458" cy="158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(4) Tình cảm của em đối với đồ vật đó như thế nào?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6C797C-7B2F-4B68-AF6F-BEC3A3CCEA56}"/>
              </a:ext>
            </a:extLst>
          </p:cNvPr>
          <p:cNvCxnSpPr>
            <a:cxnSpLocks/>
          </p:cNvCxnSpPr>
          <p:nvPr/>
        </p:nvCxnSpPr>
        <p:spPr>
          <a:xfrm flipV="1">
            <a:off x="5430740" y="2316462"/>
            <a:ext cx="0" cy="387927"/>
          </a:xfrm>
          <a:prstGeom prst="line">
            <a:avLst/>
          </a:prstGeom>
          <a:noFill/>
          <a:ln w="76200" cap="flat" cmpd="sng" algn="ctr">
            <a:solidFill>
              <a:srgbClr val="3F9795"/>
            </a:solidFill>
            <a:prstDash val="soli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6BE22A-0DED-41A2-971B-A4F6F4F6A60B}"/>
              </a:ext>
            </a:extLst>
          </p:cNvPr>
          <p:cNvGrpSpPr/>
          <p:nvPr/>
        </p:nvGrpSpPr>
        <p:grpSpPr>
          <a:xfrm>
            <a:off x="4398664" y="1017860"/>
            <a:ext cx="2712006" cy="1419619"/>
            <a:chOff x="2319362" y="743540"/>
            <a:chExt cx="2293928" cy="915170"/>
          </a:xfrm>
        </p:grpSpPr>
        <p:sp>
          <p:nvSpPr>
            <p:cNvPr id="31" name="Rounded Rectangle 25">
              <a:extLst>
                <a:ext uri="{FF2B5EF4-FFF2-40B4-BE49-F238E27FC236}">
                  <a16:creationId xmlns:a16="http://schemas.microsoft.com/office/drawing/2014/main" id="{942DD28D-D754-4CE2-BC2D-F494A6CA0413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rgbClr val="A889CC">
                <a:lumMod val="20000"/>
                <a:lumOff val="8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000" b="1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82CF45-E04E-412F-B298-46E97506AC84}"/>
                </a:ext>
              </a:extLst>
            </p:cNvPr>
            <p:cNvSpPr txBox="1"/>
            <p:nvPr/>
          </p:nvSpPr>
          <p:spPr>
            <a:xfrm>
              <a:off x="2319362" y="743540"/>
              <a:ext cx="2293928" cy="91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(1) Em chọn tả đồ vật nào?</a:t>
              </a:r>
              <a:endParaRPr kumimoji="0" 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BE00443-C872-46AD-AC16-2377FE88237A}"/>
              </a:ext>
            </a:extLst>
          </p:cNvPr>
          <p:cNvSpPr/>
          <p:nvPr/>
        </p:nvSpPr>
        <p:spPr>
          <a:xfrm>
            <a:off x="4302369" y="2579377"/>
            <a:ext cx="2410194" cy="2167277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30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49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深蓝色夏夜大暑节气小清新卡通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697</Words>
  <Application>Microsoft Office PowerPoint</Application>
  <PresentationFormat>Widescreen</PresentationFormat>
  <Paragraphs>89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SVN-Ready</vt:lpstr>
      <vt:lpstr>Arial</vt:lpstr>
      <vt:lpstr>Wingdings</vt:lpstr>
      <vt:lpstr>#9Slide07 Altus</vt:lpstr>
      <vt:lpstr>SVN-Linux Libertine</vt:lpstr>
      <vt:lpstr>UTM Avo</vt:lpstr>
      <vt:lpstr>Fredoka One</vt:lpstr>
      <vt:lpstr>Gill Sans MT</vt:lpstr>
      <vt:lpstr>UTM Facebook</vt:lpstr>
      <vt:lpstr>OpenSans</vt:lpstr>
      <vt:lpstr>#9Slide07 HoneyCream</vt:lpstr>
      <vt:lpstr>SVN-Dancing Script</vt:lpstr>
      <vt:lpstr>UVF MetroScript</vt:lpstr>
      <vt:lpstr>SVN-Newton</vt:lpstr>
      <vt:lpstr>Time New </vt:lpstr>
      <vt:lpstr>Time</vt:lpstr>
      <vt:lpstr>Times New Roman</vt:lpstr>
      <vt:lpstr>Calibri</vt:lpstr>
      <vt:lpstr>M PLUS Rounded 1c</vt:lpstr>
      <vt:lpstr>Arial-Rounded</vt:lpstr>
      <vt:lpstr>Office 主题​​</vt:lpstr>
      <vt:lpstr>1_Office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MangnonTeam</dc:title>
  <dc:subject>CT4</dc:subject>
  <dc:creator>MANG NON</dc:creator>
  <cp:keywords>Mangnon</cp:keywords>
  <cp:lastModifiedBy>Windows User</cp:lastModifiedBy>
  <cp:revision>209</cp:revision>
  <dcterms:created xsi:type="dcterms:W3CDTF">2019-06-19T02:08:00Z</dcterms:created>
  <dcterms:modified xsi:type="dcterms:W3CDTF">2022-12-28T14:49:10Z</dcterms:modified>
  <cp:category>MangnomTeam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