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  <p:sldMasterId id="2147483664" r:id="rId2"/>
    <p:sldMasterId id="2147483700" r:id="rId3"/>
    <p:sldMasterId id="2147483736" r:id="rId4"/>
  </p:sldMasterIdLst>
  <p:notesMasterIdLst>
    <p:notesMasterId r:id="rId17"/>
  </p:notesMasterIdLst>
  <p:sldIdLst>
    <p:sldId id="272" r:id="rId5"/>
    <p:sldId id="308" r:id="rId6"/>
    <p:sldId id="636" r:id="rId7"/>
    <p:sldId id="271" r:id="rId8"/>
    <p:sldId id="637" r:id="rId9"/>
    <p:sldId id="654" r:id="rId10"/>
    <p:sldId id="274" r:id="rId11"/>
    <p:sldId id="655" r:id="rId12"/>
    <p:sldId id="289" r:id="rId13"/>
    <p:sldId id="273" r:id="rId14"/>
    <p:sldId id="302" r:id="rId15"/>
    <p:sldId id="340" r:id="rId16"/>
  </p:sldIdLst>
  <p:sldSz cx="9144000" cy="5143500" type="screen16x9"/>
  <p:notesSz cx="6858000" cy="9144000"/>
  <p:custDataLst>
    <p:tags r:id="rId18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7" autoAdjust="0"/>
  </p:normalViewPr>
  <p:slideViewPr>
    <p:cSldViewPr>
      <p:cViewPr varScale="1">
        <p:scale>
          <a:sx n="84" d="100"/>
          <a:sy n="84" d="100"/>
        </p:scale>
        <p:origin x="7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HDHS</a:t>
            </a:r>
            <a:r>
              <a:rPr lang="en-US" baseline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thêm các kiến thức kĩ năng ở các tranh. Tranh 1, 2, 4: đoàn kết,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4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0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2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8300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395924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731165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581338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928400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95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678050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092089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43228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12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49940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9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D0042C-8234-3B64-75B9-AFD4546BF24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731" y="242888"/>
            <a:ext cx="1064418" cy="10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1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06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" y="57150"/>
            <a:ext cx="5112327" cy="623455"/>
            <a:chOff x="559883" y="346364"/>
            <a:chExt cx="6816436" cy="831273"/>
          </a:xfrm>
        </p:grpSpPr>
        <p:sp>
          <p:nvSpPr>
            <p:cNvPr id="6" name="Oval 5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30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15123"/>
              <a:ext cx="5791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0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Câu nào đúng?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83227" y="628650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a) Số lá màu vàng nhiều hơn số là màu xanh.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3226" y="1153885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b) Số lá màu vàng bằng số lá màu xanh.</a:t>
            </a:r>
          </a:p>
        </p:txBody>
      </p:sp>
      <p:sp>
        <p:nvSpPr>
          <p:cNvPr id="8" name="Oval 7"/>
          <p:cNvSpPr/>
          <p:nvPr/>
        </p:nvSpPr>
        <p:spPr>
          <a:xfrm>
            <a:off x="821693" y="1153886"/>
            <a:ext cx="51435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4" t="21135" r="35432" b="26042"/>
          <a:stretch/>
        </p:blipFill>
        <p:spPr bwMode="auto">
          <a:xfrm>
            <a:off x="2658414" y="1744254"/>
            <a:ext cx="3570936" cy="328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71450" y="114300"/>
            <a:ext cx="8401050" cy="586821"/>
            <a:chOff x="597668" y="449759"/>
            <a:chExt cx="11201400" cy="7824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27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8"/>
              <a:ext cx="104773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&gt;, &lt;, = 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20" y="656266"/>
            <a:ext cx="6360571" cy="4476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2329876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3621" y="2333097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3550" y="2322710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7757" y="2322709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8568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2774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0300" y="453934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4507" y="453934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175" y="2343982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9311" y="233359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050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5175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073499" y="2378651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3" name="Oval 22"/>
          <p:cNvSpPr/>
          <p:nvPr/>
        </p:nvSpPr>
        <p:spPr>
          <a:xfrm>
            <a:off x="291803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4" name="Oval 23"/>
          <p:cNvSpPr/>
          <p:nvPr/>
        </p:nvSpPr>
        <p:spPr>
          <a:xfrm>
            <a:off x="607567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 t="27083" r="46120" b="26042"/>
          <a:stretch/>
        </p:blipFill>
        <p:spPr bwMode="auto">
          <a:xfrm>
            <a:off x="2151034" y="813100"/>
            <a:ext cx="1739248" cy="14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7" y="747851"/>
            <a:ext cx="1841684" cy="151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68020"/>
            <a:ext cx="2628900" cy="149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73" y="3002064"/>
            <a:ext cx="2538688" cy="1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898" y="118604"/>
            <a:ext cx="1661102" cy="29560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40" y="511621"/>
            <a:ext cx="1661102" cy="1833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2" y="1248022"/>
            <a:ext cx="6593396" cy="3100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2164587" y="525646"/>
            <a:ext cx="5927139" cy="3309551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0CCD2-596E-834C-9B26-434589CBF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69" y="1182221"/>
            <a:ext cx="2060084" cy="3715620"/>
          </a:xfrm>
          <a:prstGeom prst="rect">
            <a:avLst/>
          </a:prstGeom>
        </p:spPr>
      </p:pic>
      <p:pic>
        <p:nvPicPr>
          <p:cNvPr id="2" name="图片 10">
            <a:extLst>
              <a:ext uri="{FF2B5EF4-FFF2-40B4-BE49-F238E27FC236}">
                <a16:creationId xmlns:a16="http://schemas.microsoft.com/office/drawing/2014/main" id="{3B8B2DB8-AC5D-BB3B-D6DF-826029236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56" y="1718789"/>
            <a:ext cx="3476065" cy="3476065"/>
          </a:xfrm>
          <a:prstGeom prst="rect">
            <a:avLst/>
          </a:prstGeom>
        </p:spPr>
      </p:pic>
      <p:sp>
        <p:nvSpPr>
          <p:cNvPr id="3" name="2">
            <a:extLst>
              <a:ext uri="{FF2B5EF4-FFF2-40B4-BE49-F238E27FC236}">
                <a16:creationId xmlns:a16="http://schemas.microsoft.com/office/drawing/2014/main" id="{31A016E1-FCE6-DEBB-6CB1-BE60961059CE}"/>
              </a:ext>
            </a:extLst>
          </p:cNvPr>
          <p:cNvSpPr txBox="1">
            <a:spLocks/>
          </p:cNvSpPr>
          <p:nvPr/>
        </p:nvSpPr>
        <p:spPr>
          <a:xfrm>
            <a:off x="2843808" y="1347614"/>
            <a:ext cx="4800600" cy="13144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 SÁNH SỐ</a:t>
            </a:r>
            <a:endParaRPr kumimoji="0" lang="vi-VN" sz="4500" b="1" i="0" u="none" strike="noStrike" kern="1200" cap="none" spc="0" normalizeH="0" baseline="0" noProof="0" dirty="0">
              <a:ln>
                <a:solidFill>
                  <a:prstClr val="white">
                    <a:lumMod val="9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3AF94-EC30-15C2-BCF9-B13B141333CA}"/>
              </a:ext>
            </a:extLst>
          </p:cNvPr>
          <p:cNvSpPr txBox="1"/>
          <p:nvPr/>
        </p:nvSpPr>
        <p:spPr>
          <a:xfrm>
            <a:off x="4499992" y="699542"/>
            <a:ext cx="1913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4</a:t>
            </a: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217AE6BF-4EBE-E035-D1CF-96CE001BE894}"/>
              </a:ext>
            </a:extLst>
          </p:cNvPr>
          <p:cNvSpPr txBox="1">
            <a:spLocks/>
          </p:cNvSpPr>
          <p:nvPr/>
        </p:nvSpPr>
        <p:spPr>
          <a:xfrm>
            <a:off x="1763688" y="2355726"/>
            <a:ext cx="6400800" cy="827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NHAU, DẤU 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" grpId="0" build="p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" grpId="0" build="p"/>
          <p:bldP spid="4" grpId="0"/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471807" y="821280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defTabSz="685800" latinLnBrk="0">
              <a:buClr>
                <a:srgbClr val="000000"/>
              </a:buClr>
            </a:pPr>
            <a:endParaRPr sz="1398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05" y="3309518"/>
            <a:ext cx="1220739" cy="183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0" y="951570"/>
            <a:ext cx="5063560" cy="25381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 =  4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bằng 4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5137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00100" y="584085"/>
            <a:ext cx="7486650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397645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985952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2620630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3213954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4700305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5433963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107844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841501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512550" y="1171992"/>
            <a:ext cx="744750" cy="68026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 =  5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bằng 5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25768" y="584085"/>
            <a:ext cx="8235315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7809471" y="1419990"/>
            <a:ext cx="605645" cy="3893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994768" y="1419990"/>
            <a:ext cx="605645" cy="3893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180066" y="1419990"/>
            <a:ext cx="605645" cy="3893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5365363" y="1419990"/>
            <a:ext cx="605645" cy="3893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4550661" y="1419990"/>
            <a:ext cx="605645" cy="3893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1237267" y="1171992"/>
            <a:ext cx="744750" cy="6802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004723" y="1171992"/>
            <a:ext cx="744750" cy="6802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771832" y="1171992"/>
            <a:ext cx="744750" cy="6802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3516582" y="1171992"/>
            <a:ext cx="744750" cy="6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7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9005" y="1504949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86350" y="1491342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405" y="376582"/>
            <a:ext cx="7520282" cy="1107996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Quan sát và nói phép so sánh phù hợp.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7350" y="4286250"/>
            <a:ext cx="3028950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bằng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85258"/>
            <a:ext cx="695802" cy="830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785258"/>
            <a:ext cx="695802" cy="830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85258"/>
            <a:ext cx="695802" cy="83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66794"/>
            <a:ext cx="695802" cy="83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66794"/>
            <a:ext cx="695802" cy="830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766794"/>
            <a:ext cx="695802" cy="830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98" y="2624816"/>
            <a:ext cx="695802" cy="830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48" y="2624816"/>
            <a:ext cx="695802" cy="830808"/>
          </a:xfrm>
          <a:prstGeom prst="rect">
            <a:avLst/>
          </a:prstGeom>
        </p:spPr>
      </p:pic>
      <p:sp>
        <p:nvSpPr>
          <p:cNvPr id="18" name="Up Arrow 17"/>
          <p:cNvSpPr/>
          <p:nvPr/>
        </p:nvSpPr>
        <p:spPr>
          <a:xfrm rot="5400000">
            <a:off x="4834917" y="4346190"/>
            <a:ext cx="181737" cy="457200"/>
          </a:xfrm>
          <a:prstGeom prst="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4385" y="4286249"/>
            <a:ext cx="1932215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=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" y="2659608"/>
            <a:ext cx="695802" cy="830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98" y="2659608"/>
            <a:ext cx="695802" cy="830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0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9629" y="1016239"/>
            <a:ext cx="4796592" cy="2398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583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Tập viết dấu &lt;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11630" y="2000250"/>
          <a:ext cx="1645920" cy="1688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25380" y="2217965"/>
            <a:ext cx="971550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buClr>
                <a:srgbClr val="000000"/>
              </a:buClr>
            </a:pPr>
            <a:r>
              <a:rPr lang="en-US" sz="9150" ker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7" name="Hành trang số (12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5068" y="625860"/>
            <a:ext cx="3853978" cy="3853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0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Tìm hình thích hợp.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74458" y="958207"/>
            <a:ext cx="6223635" cy="4070508"/>
            <a:chOff x="1817529" y="1277609"/>
            <a:chExt cx="8298180" cy="5427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529" y="1277609"/>
              <a:ext cx="8298180" cy="5427344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2045537" y="152037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55918" y="152400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045537" y="27772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355918" y="27808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045537" y="4041294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355918" y="4057623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045537" y="54179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355918" y="54215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996803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9281319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990453" y="321945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9271794" y="323850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9271794" y="44988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9271794" y="5759238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990453" y="44861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977753" y="5749713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633619" y="1965232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633619" y="322580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620919" y="4486368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8620919" y="5746936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52" name="Straight Connector 51"/>
          <p:cNvCxnSpPr>
            <a:endCxn id="38" idx="1"/>
          </p:cNvCxnSpPr>
          <p:nvPr/>
        </p:nvCxnSpPr>
        <p:spPr>
          <a:xfrm>
            <a:off x="3243452" y="1565077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243452" y="2524042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243452" y="1565077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243452" y="2558603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998571" y="1424714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51616" y="1423829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84891" y="142754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86506" y="237627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78596" y="332499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0211" y="427372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988229" y="237715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77888" y="3329600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67546" y="428204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44283" y="333233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54814" y="4271588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950660" y="238668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60C1B08-0C1E-484B-A6B7-BBB0A864350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4 - SO SÁNH SỐ (T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EFA32F-FA8C-470D-9093-9C2D4EE8D2EB}:2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1AA0D2-71FA-44C8-8000-85C27C1F7FCE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F20AE0-7F30-4A28-BF23-16052437C343}:3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8DC0CE-815B-4C4F-9880-0B0CEDF6C2EE}:3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1D7DAC-9C00-44A8-82D4-10FE5275D887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B78EED-6CB9-4E46-94A5-8AA2DA6A7B15}: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809E2E-9B7E-48C2-BE9D-0ED4D54037D1}:63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82CD2E-3292-4AEF-859A-8CBDCEB1DC91}:2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883874-C5A0-494A-B9FF-42090260147E}:6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C6791D-2066-4102-B4F5-CA8E8A236E00}:6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555250-9753-4C3A-8890-BF71004B44BE}:2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3AE2CC-C5E3-4172-861A-D52AF4CBBD1B}:65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204</Words>
  <Application>Microsoft Office PowerPoint</Application>
  <PresentationFormat>On-screen Show (16:9)</PresentationFormat>
  <Paragraphs>70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Bebas Neue</vt:lpstr>
      <vt:lpstr>Calibri</vt:lpstr>
      <vt:lpstr>Calibri Light</vt:lpstr>
      <vt:lpstr>Cambria</vt:lpstr>
      <vt:lpstr>Fredoka One</vt:lpstr>
      <vt:lpstr>Neucha</vt:lpstr>
      <vt:lpstr>Times New Roman</vt:lpstr>
      <vt:lpstr>Custom Design</vt:lpstr>
      <vt:lpstr>1_Office Theme</vt:lpstr>
      <vt:lpstr>Office 主题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4 - SO SÁNH SỐ (T3)</dc:title>
  <dc:creator>Registered User</dc:creator>
  <cp:lastModifiedBy>Admin</cp:lastModifiedBy>
  <cp:revision>177</cp:revision>
  <dcterms:created xsi:type="dcterms:W3CDTF">2014-04-01T16:27:00Z</dcterms:created>
  <dcterms:modified xsi:type="dcterms:W3CDTF">2025-10-08T14:46:09Z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